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notesMasterIdLst>
    <p:notesMasterId r:id="rId97"/>
  </p:notesMasterIdLst>
  <p:sldIdLst>
    <p:sldId id="528" r:id="rId10"/>
    <p:sldId id="529" r:id="rId11"/>
    <p:sldId id="530" r:id="rId12"/>
    <p:sldId id="606" r:id="rId13"/>
    <p:sldId id="531" r:id="rId14"/>
    <p:sldId id="532" r:id="rId15"/>
    <p:sldId id="533" r:id="rId16"/>
    <p:sldId id="534" r:id="rId17"/>
    <p:sldId id="535" r:id="rId18"/>
    <p:sldId id="536" r:id="rId19"/>
    <p:sldId id="537" r:id="rId20"/>
    <p:sldId id="538" r:id="rId21"/>
    <p:sldId id="539" r:id="rId22"/>
    <p:sldId id="540" r:id="rId23"/>
    <p:sldId id="541" r:id="rId24"/>
    <p:sldId id="607" r:id="rId25"/>
    <p:sldId id="608" r:id="rId26"/>
    <p:sldId id="616" r:id="rId27"/>
    <p:sldId id="542" r:id="rId28"/>
    <p:sldId id="543" r:id="rId29"/>
    <p:sldId id="544" r:id="rId30"/>
    <p:sldId id="545" r:id="rId31"/>
    <p:sldId id="546" r:id="rId32"/>
    <p:sldId id="547" r:id="rId33"/>
    <p:sldId id="548" r:id="rId34"/>
    <p:sldId id="549" r:id="rId35"/>
    <p:sldId id="550" r:id="rId36"/>
    <p:sldId id="551" r:id="rId37"/>
    <p:sldId id="552" r:id="rId38"/>
    <p:sldId id="553" r:id="rId39"/>
    <p:sldId id="554" r:id="rId40"/>
    <p:sldId id="555" r:id="rId41"/>
    <p:sldId id="556" r:id="rId42"/>
    <p:sldId id="557" r:id="rId43"/>
    <p:sldId id="559" r:id="rId44"/>
    <p:sldId id="558" r:id="rId45"/>
    <p:sldId id="560" r:id="rId46"/>
    <p:sldId id="561" r:id="rId47"/>
    <p:sldId id="562" r:id="rId48"/>
    <p:sldId id="563" r:id="rId49"/>
    <p:sldId id="564" r:id="rId50"/>
    <p:sldId id="565" r:id="rId51"/>
    <p:sldId id="821" r:id="rId52"/>
    <p:sldId id="566" r:id="rId53"/>
    <p:sldId id="567" r:id="rId54"/>
    <p:sldId id="568" r:id="rId55"/>
    <p:sldId id="569" r:id="rId56"/>
    <p:sldId id="615" r:id="rId57"/>
    <p:sldId id="570" r:id="rId58"/>
    <p:sldId id="572" r:id="rId59"/>
    <p:sldId id="573" r:id="rId60"/>
    <p:sldId id="571" r:id="rId61"/>
    <p:sldId id="574" r:id="rId62"/>
    <p:sldId id="575" r:id="rId63"/>
    <p:sldId id="576" r:id="rId64"/>
    <p:sldId id="881"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 id="591" r:id="rId80"/>
    <p:sldId id="592" r:id="rId81"/>
    <p:sldId id="593" r:id="rId82"/>
    <p:sldId id="594" r:id="rId83"/>
    <p:sldId id="595" r:id="rId84"/>
    <p:sldId id="596" r:id="rId85"/>
    <p:sldId id="597" r:id="rId86"/>
    <p:sldId id="598" r:id="rId87"/>
    <p:sldId id="862" r:id="rId88"/>
    <p:sldId id="863" r:id="rId89"/>
    <p:sldId id="599" r:id="rId90"/>
    <p:sldId id="600" r:id="rId91"/>
    <p:sldId id="601" r:id="rId92"/>
    <p:sldId id="602" r:id="rId93"/>
    <p:sldId id="882" r:id="rId94"/>
    <p:sldId id="603" r:id="rId95"/>
    <p:sldId id="883" r:id="rId96"/>
  </p:sldIdLst>
  <p:sldSz cx="9144000" cy="5143500" type="screen16x9"/>
  <p:notesSz cx="6858000" cy="9144000"/>
  <p:custDataLst>
    <p:tags r:id="rId98"/>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1695">
          <p15:clr>
            <a:srgbClr val="A4A3A4"/>
          </p15:clr>
        </p15:guide>
        <p15:guide id="2" pos="29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 id="2" name="wu"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99"/>
    <a:srgbClr val="FFFF66"/>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67FB34-99F6-4745-A060-8607EE360748}" v="86" dt="2025-04-09T14:26:42.6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71"/>
  </p:normalViewPr>
  <p:slideViewPr>
    <p:cSldViewPr showGuides="1">
      <p:cViewPr varScale="1">
        <p:scale>
          <a:sx n="201" d="100"/>
          <a:sy n="201" d="100"/>
        </p:scale>
        <p:origin x="640" y="104"/>
      </p:cViewPr>
      <p:guideLst>
        <p:guide orient="horz" pos="1695"/>
        <p:guide pos="29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notesMaster" Target="notesMasters/notesMaster1.xml"/><Relationship Id="rId104"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tags" Target="tags/tag1.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yu wang" userId="4ef73c0e9951af0c" providerId="LiveId" clId="{C467FB34-99F6-4745-A060-8607EE360748}"/>
    <pc:docChg chg="undo custSel addSld modSld">
      <pc:chgData name="jinyu wang" userId="4ef73c0e9951af0c" providerId="LiveId" clId="{C467FB34-99F6-4745-A060-8607EE360748}" dt="2025-04-09T14:26:42.608" v="104" actId="20577"/>
      <pc:docMkLst>
        <pc:docMk/>
      </pc:docMkLst>
      <pc:sldChg chg="modSp">
        <pc:chgData name="jinyu wang" userId="4ef73c0e9951af0c" providerId="LiveId" clId="{C467FB34-99F6-4745-A060-8607EE360748}" dt="2025-04-09T14:26:42.608" v="104" actId="20577"/>
        <pc:sldMkLst>
          <pc:docMk/>
          <pc:sldMk cId="0" sldId="547"/>
        </pc:sldMkLst>
        <pc:spChg chg="mod">
          <ac:chgData name="jinyu wang" userId="4ef73c0e9951af0c" providerId="LiveId" clId="{C467FB34-99F6-4745-A060-8607EE360748}" dt="2025-04-09T14:26:42.608" v="104" actId="20577"/>
          <ac:spMkLst>
            <pc:docMk/>
            <pc:sldMk cId="0" sldId="547"/>
            <ac:spMk id="6" creationId="{58A29B32-0BD2-45C4-9A8F-7CA635935485}"/>
          </ac:spMkLst>
        </pc:spChg>
      </pc:sldChg>
      <pc:sldChg chg="addSp delSp modSp mod">
        <pc:chgData name="jinyu wang" userId="4ef73c0e9951af0c" providerId="LiveId" clId="{C467FB34-99F6-4745-A060-8607EE360748}" dt="2025-04-09T12:19:51.166" v="28" actId="478"/>
        <pc:sldMkLst>
          <pc:docMk/>
          <pc:sldMk cId="0" sldId="616"/>
        </pc:sldMkLst>
        <pc:spChg chg="mod">
          <ac:chgData name="jinyu wang" userId="4ef73c0e9951af0c" providerId="LiveId" clId="{C467FB34-99F6-4745-A060-8607EE360748}" dt="2025-04-09T12:19:09.521" v="2" actId="21"/>
          <ac:spMkLst>
            <pc:docMk/>
            <pc:sldMk cId="0" sldId="616"/>
            <ac:spMk id="35845" creationId="{00000000-0000-0000-0000-000000000000}"/>
          </ac:spMkLst>
        </pc:spChg>
        <pc:spChg chg="add del mod">
          <ac:chgData name="jinyu wang" userId="4ef73c0e9951af0c" providerId="LiveId" clId="{C467FB34-99F6-4745-A060-8607EE360748}" dt="2025-04-09T12:19:51.166" v="28" actId="478"/>
          <ac:spMkLst>
            <pc:docMk/>
            <pc:sldMk cId="0" sldId="616"/>
            <ac:spMk id="35846" creationId="{00000000-0000-0000-0000-000000000000}"/>
          </ac:spMkLst>
        </pc:spChg>
      </pc:sldChg>
      <pc:sldChg chg="delSp modSp add mod">
        <pc:chgData name="jinyu wang" userId="4ef73c0e9951af0c" providerId="LiveId" clId="{C467FB34-99F6-4745-A060-8607EE360748}" dt="2025-04-09T12:19:44.609" v="27" actId="1076"/>
        <pc:sldMkLst>
          <pc:docMk/>
          <pc:sldMk cId="3227829006" sldId="883"/>
        </pc:sldMkLst>
        <pc:spChg chg="mod">
          <ac:chgData name="jinyu wang" userId="4ef73c0e9951af0c" providerId="LiveId" clId="{C467FB34-99F6-4745-A060-8607EE360748}" dt="2025-04-09T12:19:40.572" v="25" actId="20577"/>
          <ac:spMkLst>
            <pc:docMk/>
            <pc:sldMk cId="3227829006" sldId="883"/>
            <ac:spMk id="35844" creationId="{00000000-0000-0000-0000-000000000000}"/>
          </ac:spMkLst>
        </pc:spChg>
        <pc:spChg chg="del">
          <ac:chgData name="jinyu wang" userId="4ef73c0e9951af0c" providerId="LiveId" clId="{C467FB34-99F6-4745-A060-8607EE360748}" dt="2025-04-09T12:19:42.017" v="26" actId="478"/>
          <ac:spMkLst>
            <pc:docMk/>
            <pc:sldMk cId="3227829006" sldId="883"/>
            <ac:spMk id="35845" creationId="{00000000-0000-0000-0000-000000000000}"/>
          </ac:spMkLst>
        </pc:spChg>
        <pc:spChg chg="mod">
          <ac:chgData name="jinyu wang" userId="4ef73c0e9951af0c" providerId="LiveId" clId="{C467FB34-99F6-4745-A060-8607EE360748}" dt="2025-04-09T12:19:44.609" v="27" actId="1076"/>
          <ac:spMkLst>
            <pc:docMk/>
            <pc:sldMk cId="3227829006" sldId="883"/>
            <ac:spMk id="35846" creationId="{00000000-0000-0000-0000-000000000000}"/>
          </ac:spMkLst>
        </pc:spChg>
      </pc:sldChg>
    </pc:docChg>
  </pc:docChgLst>
  <pc:docChgLst>
    <pc:chgData name="wang jinyu" userId="4ef73c0e9951af0c" providerId="LiveId" clId="{2D4319ED-F634-4660-807A-4877F3131FFB}"/>
    <pc:docChg chg="undo custSel modSld sldOrd">
      <pc:chgData name="wang jinyu" userId="4ef73c0e9951af0c" providerId="LiveId" clId="{2D4319ED-F634-4660-807A-4877F3131FFB}" dt="2024-04-24T13:15:54.466" v="3609" actId="14100"/>
      <pc:docMkLst>
        <pc:docMk/>
      </pc:docMkLst>
      <pc:sldChg chg="modSp mod">
        <pc:chgData name="wang jinyu" userId="4ef73c0e9951af0c" providerId="LiveId" clId="{2D4319ED-F634-4660-807A-4877F3131FFB}" dt="2024-04-17T17:26:20.383" v="29"/>
        <pc:sldMkLst>
          <pc:docMk/>
          <pc:sldMk cId="0" sldId="528"/>
        </pc:sldMkLst>
        <pc:spChg chg="mod">
          <ac:chgData name="wang jinyu" userId="4ef73c0e9951af0c" providerId="LiveId" clId="{2D4319ED-F634-4660-807A-4877F3131FFB}" dt="2024-04-17T17:26:20.383" v="29"/>
          <ac:spMkLst>
            <pc:docMk/>
            <pc:sldMk cId="0" sldId="528"/>
            <ac:spMk id="11272" creationId="{00000000-0000-0000-0000-000000000000}"/>
          </ac:spMkLst>
        </pc:spChg>
      </pc:sldChg>
      <pc:sldChg chg="modSp mod">
        <pc:chgData name="wang jinyu" userId="4ef73c0e9951af0c" providerId="LiveId" clId="{2D4319ED-F634-4660-807A-4877F3131FFB}" dt="2024-04-20T14:47:57.325" v="55" actId="20577"/>
        <pc:sldMkLst>
          <pc:docMk/>
          <pc:sldMk cId="0" sldId="536"/>
        </pc:sldMkLst>
        <pc:spChg chg="mod">
          <ac:chgData name="wang jinyu" userId="4ef73c0e9951af0c" providerId="LiveId" clId="{2D4319ED-F634-4660-807A-4877F3131FFB}" dt="2024-04-20T14:47:54.899" v="52" actId="14100"/>
          <ac:spMkLst>
            <pc:docMk/>
            <pc:sldMk cId="0" sldId="536"/>
            <ac:spMk id="20699" creationId="{00000000-0000-0000-0000-000000000000}"/>
          </ac:spMkLst>
        </pc:spChg>
        <pc:spChg chg="mod">
          <ac:chgData name="wang jinyu" userId="4ef73c0e9951af0c" providerId="LiveId" clId="{2D4319ED-F634-4660-807A-4877F3131FFB}" dt="2024-04-20T14:47:42.333" v="45" actId="20577"/>
          <ac:spMkLst>
            <pc:docMk/>
            <pc:sldMk cId="0" sldId="536"/>
            <ac:spMk id="20700" creationId="{00000000-0000-0000-0000-000000000000}"/>
          </ac:spMkLst>
        </pc:spChg>
        <pc:spChg chg="mod">
          <ac:chgData name="wang jinyu" userId="4ef73c0e9951af0c" providerId="LiveId" clId="{2D4319ED-F634-4660-807A-4877F3131FFB}" dt="2024-04-20T14:47:46.152" v="48" actId="20577"/>
          <ac:spMkLst>
            <pc:docMk/>
            <pc:sldMk cId="0" sldId="536"/>
            <ac:spMk id="20701" creationId="{00000000-0000-0000-0000-000000000000}"/>
          </ac:spMkLst>
        </pc:spChg>
        <pc:spChg chg="mod">
          <ac:chgData name="wang jinyu" userId="4ef73c0e9951af0c" providerId="LiveId" clId="{2D4319ED-F634-4660-807A-4877F3131FFB}" dt="2024-04-20T14:47:57.325" v="55" actId="20577"/>
          <ac:spMkLst>
            <pc:docMk/>
            <pc:sldMk cId="0" sldId="536"/>
            <ac:spMk id="20702" creationId="{00000000-0000-0000-0000-000000000000}"/>
          </ac:spMkLst>
        </pc:spChg>
        <pc:cxnChg chg="mod">
          <ac:chgData name="wang jinyu" userId="4ef73c0e9951af0c" providerId="LiveId" clId="{2D4319ED-F634-4660-807A-4877F3131FFB}" dt="2024-04-20T14:47:42.333" v="45" actId="20577"/>
          <ac:cxnSpMkLst>
            <pc:docMk/>
            <pc:sldMk cId="0" sldId="536"/>
            <ac:cxnSpMk id="20707" creationId="{00000000-0000-0000-0000-000000000000}"/>
          </ac:cxnSpMkLst>
        </pc:cxnChg>
        <pc:cxnChg chg="mod">
          <ac:chgData name="wang jinyu" userId="4ef73c0e9951af0c" providerId="LiveId" clId="{2D4319ED-F634-4660-807A-4877F3131FFB}" dt="2024-04-20T14:47:46.152" v="48" actId="20577"/>
          <ac:cxnSpMkLst>
            <pc:docMk/>
            <pc:sldMk cId="0" sldId="536"/>
            <ac:cxnSpMk id="20709" creationId="{00000000-0000-0000-0000-000000000000}"/>
          </ac:cxnSpMkLst>
        </pc:cxnChg>
      </pc:sldChg>
      <pc:sldChg chg="modSp mod">
        <pc:chgData name="wang jinyu" userId="4ef73c0e9951af0c" providerId="LiveId" clId="{2D4319ED-F634-4660-807A-4877F3131FFB}" dt="2024-04-20T14:47:09.409" v="42" actId="20577"/>
        <pc:sldMkLst>
          <pc:docMk/>
          <pc:sldMk cId="0" sldId="537"/>
        </pc:sldMkLst>
        <pc:spChg chg="mod">
          <ac:chgData name="wang jinyu" userId="4ef73c0e9951af0c" providerId="LiveId" clId="{2D4319ED-F634-4660-807A-4877F3131FFB}" dt="2024-04-20T14:47:06.994" v="39" actId="14100"/>
          <ac:spMkLst>
            <pc:docMk/>
            <pc:sldMk cId="0" sldId="537"/>
            <ac:spMk id="21549" creationId="{00000000-0000-0000-0000-000000000000}"/>
          </ac:spMkLst>
        </pc:spChg>
        <pc:spChg chg="mod">
          <ac:chgData name="wang jinyu" userId="4ef73c0e9951af0c" providerId="LiveId" clId="{2D4319ED-F634-4660-807A-4877F3131FFB}" dt="2024-04-20T14:46:53.962" v="32" actId="20577"/>
          <ac:spMkLst>
            <pc:docMk/>
            <pc:sldMk cId="0" sldId="537"/>
            <ac:spMk id="21550" creationId="{00000000-0000-0000-0000-000000000000}"/>
          </ac:spMkLst>
        </pc:spChg>
        <pc:spChg chg="mod">
          <ac:chgData name="wang jinyu" userId="4ef73c0e9951af0c" providerId="LiveId" clId="{2D4319ED-F634-4660-807A-4877F3131FFB}" dt="2024-04-20T14:46:58.387" v="35" actId="20577"/>
          <ac:spMkLst>
            <pc:docMk/>
            <pc:sldMk cId="0" sldId="537"/>
            <ac:spMk id="21551" creationId="{00000000-0000-0000-0000-000000000000}"/>
          </ac:spMkLst>
        </pc:spChg>
        <pc:spChg chg="mod">
          <ac:chgData name="wang jinyu" userId="4ef73c0e9951af0c" providerId="LiveId" clId="{2D4319ED-F634-4660-807A-4877F3131FFB}" dt="2024-04-20T14:47:09.409" v="42" actId="20577"/>
          <ac:spMkLst>
            <pc:docMk/>
            <pc:sldMk cId="0" sldId="537"/>
            <ac:spMk id="21552" creationId="{00000000-0000-0000-0000-000000000000}"/>
          </ac:spMkLst>
        </pc:spChg>
        <pc:cxnChg chg="mod">
          <ac:chgData name="wang jinyu" userId="4ef73c0e9951af0c" providerId="LiveId" clId="{2D4319ED-F634-4660-807A-4877F3131FFB}" dt="2024-04-20T14:46:53.962" v="32" actId="20577"/>
          <ac:cxnSpMkLst>
            <pc:docMk/>
            <pc:sldMk cId="0" sldId="537"/>
            <ac:cxnSpMk id="21557" creationId="{00000000-0000-0000-0000-000000000000}"/>
          </ac:cxnSpMkLst>
        </pc:cxnChg>
        <pc:cxnChg chg="mod">
          <ac:chgData name="wang jinyu" userId="4ef73c0e9951af0c" providerId="LiveId" clId="{2D4319ED-F634-4660-807A-4877F3131FFB}" dt="2024-04-20T14:47:09.104" v="40" actId="6549"/>
          <ac:cxnSpMkLst>
            <pc:docMk/>
            <pc:sldMk cId="0" sldId="537"/>
            <ac:cxnSpMk id="21558" creationId="{00000000-0000-0000-0000-000000000000}"/>
          </ac:cxnSpMkLst>
        </pc:cxnChg>
        <pc:cxnChg chg="mod">
          <ac:chgData name="wang jinyu" userId="4ef73c0e9951af0c" providerId="LiveId" clId="{2D4319ED-F634-4660-807A-4877F3131FFB}" dt="2024-04-20T14:46:58.387" v="35" actId="20577"/>
          <ac:cxnSpMkLst>
            <pc:docMk/>
            <pc:sldMk cId="0" sldId="537"/>
            <ac:cxnSpMk id="21559" creationId="{00000000-0000-0000-0000-000000000000}"/>
          </ac:cxnSpMkLst>
        </pc:cxnChg>
      </pc:sldChg>
      <pc:sldChg chg="modSp">
        <pc:chgData name="wang jinyu" userId="4ef73c0e9951af0c" providerId="LiveId" clId="{2D4319ED-F634-4660-807A-4877F3131FFB}" dt="2024-04-21T16:14:10.177" v="74"/>
        <pc:sldMkLst>
          <pc:docMk/>
          <pc:sldMk cId="0" sldId="543"/>
        </pc:sldMkLst>
        <pc:spChg chg="mod">
          <ac:chgData name="wang jinyu" userId="4ef73c0e9951af0c" providerId="LiveId" clId="{2D4319ED-F634-4660-807A-4877F3131FFB}" dt="2024-04-21T16:14:10.177" v="74"/>
          <ac:spMkLst>
            <pc:docMk/>
            <pc:sldMk cId="0" sldId="543"/>
            <ac:spMk id="37893" creationId="{00000000-0000-0000-0000-000000000000}"/>
          </ac:spMkLst>
        </pc:spChg>
      </pc:sldChg>
      <pc:sldChg chg="addSp modSp mod">
        <pc:chgData name="wang jinyu" userId="4ef73c0e9951af0c" providerId="LiveId" clId="{2D4319ED-F634-4660-807A-4877F3131FFB}" dt="2024-04-21T16:20:51.389" v="401" actId="57"/>
        <pc:sldMkLst>
          <pc:docMk/>
          <pc:sldMk cId="0" sldId="545"/>
        </pc:sldMkLst>
        <pc:spChg chg="add mod">
          <ac:chgData name="wang jinyu" userId="4ef73c0e9951af0c" providerId="LiveId" clId="{2D4319ED-F634-4660-807A-4877F3131FFB}" dt="2024-04-21T16:20:51.389" v="401" actId="57"/>
          <ac:spMkLst>
            <pc:docMk/>
            <pc:sldMk cId="0" sldId="545"/>
            <ac:spMk id="47" creationId="{57F9AD51-6814-474F-A274-5BF881BC4ECC}"/>
          </ac:spMkLst>
        </pc:spChg>
      </pc:sldChg>
      <pc:sldChg chg="addSp modSp mod modAnim">
        <pc:chgData name="wang jinyu" userId="4ef73c0e9951af0c" providerId="LiveId" clId="{2D4319ED-F634-4660-807A-4877F3131FFB}" dt="2024-04-21T16:28:27.939" v="1035" actId="6549"/>
        <pc:sldMkLst>
          <pc:docMk/>
          <pc:sldMk cId="0" sldId="547"/>
        </pc:sldMkLst>
        <pc:spChg chg="add mod">
          <ac:chgData name="wang jinyu" userId="4ef73c0e9951af0c" providerId="LiveId" clId="{2D4319ED-F634-4660-807A-4877F3131FFB}" dt="2024-04-21T16:28:27.939" v="1035" actId="6549"/>
          <ac:spMkLst>
            <pc:docMk/>
            <pc:sldMk cId="0" sldId="547"/>
            <ac:spMk id="6" creationId="{58A29B32-0BD2-45C4-9A8F-7CA635935485}"/>
          </ac:spMkLst>
        </pc:spChg>
        <pc:spChg chg="mod">
          <ac:chgData name="wang jinyu" userId="4ef73c0e9951af0c" providerId="LiveId" clId="{2D4319ED-F634-4660-807A-4877F3131FFB}" dt="2024-04-21T16:26:50.773" v="410" actId="1035"/>
          <ac:spMkLst>
            <pc:docMk/>
            <pc:sldMk cId="0" sldId="547"/>
            <ac:spMk id="31748" creationId="{00000000-0000-0000-0000-000000000000}"/>
          </ac:spMkLst>
        </pc:spChg>
        <pc:spChg chg="mod">
          <ac:chgData name="wang jinyu" userId="4ef73c0e9951af0c" providerId="LiveId" clId="{2D4319ED-F634-4660-807A-4877F3131FFB}" dt="2024-04-21T16:26:56.579" v="417" actId="1036"/>
          <ac:spMkLst>
            <pc:docMk/>
            <pc:sldMk cId="0" sldId="547"/>
            <ac:spMk id="31749" creationId="{00000000-0000-0000-0000-000000000000}"/>
          </ac:spMkLst>
        </pc:spChg>
      </pc:sldChg>
      <pc:sldChg chg="addSp modSp mod">
        <pc:chgData name="wang jinyu" userId="4ef73c0e9951af0c" providerId="LiveId" clId="{2D4319ED-F634-4660-807A-4877F3131FFB}" dt="2024-04-21T16:31:44.959" v="1369" actId="14100"/>
        <pc:sldMkLst>
          <pc:docMk/>
          <pc:sldMk cId="0" sldId="552"/>
        </pc:sldMkLst>
        <pc:spChg chg="add mod">
          <ac:chgData name="wang jinyu" userId="4ef73c0e9951af0c" providerId="LiveId" clId="{2D4319ED-F634-4660-807A-4877F3131FFB}" dt="2024-04-21T16:31:44.959" v="1369" actId="14100"/>
          <ac:spMkLst>
            <pc:docMk/>
            <pc:sldMk cId="0" sldId="552"/>
            <ac:spMk id="8" creationId="{45D87EDB-4532-4EA1-84CF-C7B3EFCB2C71}"/>
          </ac:spMkLst>
        </pc:spChg>
      </pc:sldChg>
      <pc:sldChg chg="addSp modSp mod">
        <pc:chgData name="wang jinyu" userId="4ef73c0e9951af0c" providerId="LiveId" clId="{2D4319ED-F634-4660-807A-4877F3131FFB}" dt="2024-04-21T16:56:08.405" v="2103" actId="1076"/>
        <pc:sldMkLst>
          <pc:docMk/>
          <pc:sldMk cId="0" sldId="553"/>
        </pc:sldMkLst>
        <pc:spChg chg="add mod">
          <ac:chgData name="wang jinyu" userId="4ef73c0e9951af0c" providerId="LiveId" clId="{2D4319ED-F634-4660-807A-4877F3131FFB}" dt="2024-04-21T16:56:08.405" v="2103" actId="1076"/>
          <ac:spMkLst>
            <pc:docMk/>
            <pc:sldMk cId="0" sldId="553"/>
            <ac:spMk id="8" creationId="{713FBD25-32D6-4618-8A41-C81DB8D7CED0}"/>
          </ac:spMkLst>
        </pc:spChg>
        <pc:spChg chg="mod">
          <ac:chgData name="wang jinyu" userId="4ef73c0e9951af0c" providerId="LiveId" clId="{2D4319ED-F634-4660-807A-4877F3131FFB}" dt="2024-04-21T16:33:13.954" v="1513" actId="14100"/>
          <ac:spMkLst>
            <pc:docMk/>
            <pc:sldMk cId="0" sldId="553"/>
            <ac:spMk id="50178" creationId="{00000000-0000-0000-0000-000000000000}"/>
          </ac:spMkLst>
        </pc:spChg>
      </pc:sldChg>
      <pc:sldChg chg="modSp mod">
        <pc:chgData name="wang jinyu" userId="4ef73c0e9951af0c" providerId="LiveId" clId="{2D4319ED-F634-4660-807A-4877F3131FFB}" dt="2024-04-21T16:47:43.583" v="1941" actId="207"/>
        <pc:sldMkLst>
          <pc:docMk/>
          <pc:sldMk cId="0" sldId="557"/>
        </pc:sldMkLst>
        <pc:spChg chg="mod">
          <ac:chgData name="wang jinyu" userId="4ef73c0e9951af0c" providerId="LiveId" clId="{2D4319ED-F634-4660-807A-4877F3131FFB}" dt="2024-04-21T16:47:43.583" v="1941" actId="207"/>
          <ac:spMkLst>
            <pc:docMk/>
            <pc:sldMk cId="0" sldId="557"/>
            <ac:spMk id="55298" creationId="{00000000-0000-0000-0000-000000000000}"/>
          </ac:spMkLst>
        </pc:spChg>
      </pc:sldChg>
      <pc:sldChg chg="modSp mod">
        <pc:chgData name="wang jinyu" userId="4ef73c0e9951af0c" providerId="LiveId" clId="{2D4319ED-F634-4660-807A-4877F3131FFB}" dt="2024-04-21T16:49:51.723" v="2019" actId="14100"/>
        <pc:sldMkLst>
          <pc:docMk/>
          <pc:sldMk cId="0" sldId="559"/>
        </pc:sldMkLst>
        <pc:spChg chg="mod">
          <ac:chgData name="wang jinyu" userId="4ef73c0e9951af0c" providerId="LiveId" clId="{2D4319ED-F634-4660-807A-4877F3131FFB}" dt="2024-04-21T16:49:51.723" v="2019" actId="14100"/>
          <ac:spMkLst>
            <pc:docMk/>
            <pc:sldMk cId="0" sldId="559"/>
            <ac:spMk id="57346" creationId="{00000000-0000-0000-0000-000000000000}"/>
          </ac:spMkLst>
        </pc:spChg>
      </pc:sldChg>
      <pc:sldChg chg="modSp mod">
        <pc:chgData name="wang jinyu" userId="4ef73c0e9951af0c" providerId="LiveId" clId="{2D4319ED-F634-4660-807A-4877F3131FFB}" dt="2024-04-24T10:39:38.755" v="2104" actId="20577"/>
        <pc:sldMkLst>
          <pc:docMk/>
          <pc:sldMk cId="0" sldId="570"/>
        </pc:sldMkLst>
        <pc:spChg chg="mod">
          <ac:chgData name="wang jinyu" userId="4ef73c0e9951af0c" providerId="LiveId" clId="{2D4319ED-F634-4660-807A-4877F3131FFB}" dt="2024-04-24T10:39:38.755" v="2104" actId="20577"/>
          <ac:spMkLst>
            <pc:docMk/>
            <pc:sldMk cId="0" sldId="570"/>
            <ac:spMk id="72708" creationId="{00000000-0000-0000-0000-000000000000}"/>
          </ac:spMkLst>
        </pc:spChg>
      </pc:sldChg>
      <pc:sldChg chg="ord">
        <pc:chgData name="wang jinyu" userId="4ef73c0e9951af0c" providerId="LiveId" clId="{2D4319ED-F634-4660-807A-4877F3131FFB}" dt="2024-04-24T11:16:56.387" v="2376"/>
        <pc:sldMkLst>
          <pc:docMk/>
          <pc:sldMk cId="0" sldId="571"/>
        </pc:sldMkLst>
      </pc:sldChg>
      <pc:sldChg chg="addSp modSp mod">
        <pc:chgData name="wang jinyu" userId="4ef73c0e9951af0c" providerId="LiveId" clId="{2D4319ED-F634-4660-807A-4877F3131FFB}" dt="2024-04-24T11:14:57.017" v="2374" actId="14100"/>
        <pc:sldMkLst>
          <pc:docMk/>
          <pc:sldMk cId="0" sldId="572"/>
        </pc:sldMkLst>
        <pc:spChg chg="add mod">
          <ac:chgData name="wang jinyu" userId="4ef73c0e9951af0c" providerId="LiveId" clId="{2D4319ED-F634-4660-807A-4877F3131FFB}" dt="2024-04-24T11:14:57.017" v="2374" actId="14100"/>
          <ac:spMkLst>
            <pc:docMk/>
            <pc:sldMk cId="0" sldId="572"/>
            <ac:spMk id="13" creationId="{559669FC-1320-4B62-A632-691BA24E74C3}"/>
          </ac:spMkLst>
        </pc:spChg>
      </pc:sldChg>
      <pc:sldChg chg="addSp modSp mod">
        <pc:chgData name="wang jinyu" userId="4ef73c0e9951af0c" providerId="LiveId" clId="{2D4319ED-F634-4660-807A-4877F3131FFB}" dt="2024-04-24T12:32:21.951" v="2766" actId="1076"/>
        <pc:sldMkLst>
          <pc:docMk/>
          <pc:sldMk cId="0" sldId="579"/>
        </pc:sldMkLst>
        <pc:spChg chg="add mod">
          <ac:chgData name="wang jinyu" userId="4ef73c0e9951af0c" providerId="LiveId" clId="{2D4319ED-F634-4660-807A-4877F3131FFB}" dt="2024-04-24T12:24:46.493" v="2759" actId="1076"/>
          <ac:spMkLst>
            <pc:docMk/>
            <pc:sldMk cId="0" sldId="579"/>
            <ac:spMk id="9" creationId="{4D238219-AE87-457A-964E-9830A15EC008}"/>
          </ac:spMkLst>
        </pc:spChg>
        <pc:spChg chg="mod">
          <ac:chgData name="wang jinyu" userId="4ef73c0e9951af0c" providerId="LiveId" clId="{2D4319ED-F634-4660-807A-4877F3131FFB}" dt="2024-04-24T12:23:38.251" v="2388" actId="1035"/>
          <ac:spMkLst>
            <pc:docMk/>
            <pc:sldMk cId="0" sldId="579"/>
            <ac:spMk id="83970" creationId="{00000000-0000-0000-0000-000000000000}"/>
          </ac:spMkLst>
        </pc:spChg>
        <pc:spChg chg="mod">
          <ac:chgData name="wang jinyu" userId="4ef73c0e9951af0c" providerId="LiveId" clId="{2D4319ED-F634-4660-807A-4877F3131FFB}" dt="2024-04-24T12:25:16.368" v="2762" actId="948"/>
          <ac:spMkLst>
            <pc:docMk/>
            <pc:sldMk cId="0" sldId="579"/>
            <ac:spMk id="83971" creationId="{00000000-0000-0000-0000-000000000000}"/>
          </ac:spMkLst>
        </pc:spChg>
        <pc:picChg chg="mod">
          <ac:chgData name="wang jinyu" userId="4ef73c0e9951af0c" providerId="LiveId" clId="{2D4319ED-F634-4660-807A-4877F3131FFB}" dt="2024-04-24T12:32:21.951" v="2766" actId="1076"/>
          <ac:picMkLst>
            <pc:docMk/>
            <pc:sldMk cId="0" sldId="579"/>
            <ac:picMk id="6" creationId="{00000000-0000-0000-0000-000000000000}"/>
          </ac:picMkLst>
        </pc:picChg>
      </pc:sldChg>
      <pc:sldChg chg="addSp modSp mod">
        <pc:chgData name="wang jinyu" userId="4ef73c0e9951af0c" providerId="LiveId" clId="{2D4319ED-F634-4660-807A-4877F3131FFB}" dt="2024-04-24T12:34:19.192" v="3133" actId="1035"/>
        <pc:sldMkLst>
          <pc:docMk/>
          <pc:sldMk cId="0" sldId="580"/>
        </pc:sldMkLst>
        <pc:spChg chg="add mod">
          <ac:chgData name="wang jinyu" userId="4ef73c0e9951af0c" providerId="LiveId" clId="{2D4319ED-F634-4660-807A-4877F3131FFB}" dt="2024-04-24T12:34:14.423" v="3127" actId="14100"/>
          <ac:spMkLst>
            <pc:docMk/>
            <pc:sldMk cId="0" sldId="580"/>
            <ac:spMk id="6" creationId="{C4D7CAC4-DDDF-4832-AFC5-0FABA802BC3E}"/>
          </ac:spMkLst>
        </pc:spChg>
        <pc:spChg chg="mod">
          <ac:chgData name="wang jinyu" userId="4ef73c0e9951af0c" providerId="LiveId" clId="{2D4319ED-F634-4660-807A-4877F3131FFB}" dt="2024-04-24T12:34:19.192" v="3133" actId="1035"/>
          <ac:spMkLst>
            <pc:docMk/>
            <pc:sldMk cId="0" sldId="580"/>
            <ac:spMk id="84994" creationId="{00000000-0000-0000-0000-000000000000}"/>
          </ac:spMkLst>
        </pc:spChg>
        <pc:spChg chg="mod">
          <ac:chgData name="wang jinyu" userId="4ef73c0e9951af0c" providerId="LiveId" clId="{2D4319ED-F634-4660-807A-4877F3131FFB}" dt="2024-04-24T12:34:14.625" v="3128" actId="1076"/>
          <ac:spMkLst>
            <pc:docMk/>
            <pc:sldMk cId="0" sldId="580"/>
            <ac:spMk id="84995" creationId="{00000000-0000-0000-0000-000000000000}"/>
          </ac:spMkLst>
        </pc:spChg>
      </pc:sldChg>
      <pc:sldChg chg="addSp modSp mod">
        <pc:chgData name="wang jinyu" userId="4ef73c0e9951af0c" providerId="LiveId" clId="{2D4319ED-F634-4660-807A-4877F3131FFB}" dt="2024-04-24T12:40:48.006" v="3562" actId="1076"/>
        <pc:sldMkLst>
          <pc:docMk/>
          <pc:sldMk cId="0" sldId="581"/>
        </pc:sldMkLst>
        <pc:spChg chg="add mod">
          <ac:chgData name="wang jinyu" userId="4ef73c0e9951af0c" providerId="LiveId" clId="{2D4319ED-F634-4660-807A-4877F3131FFB}" dt="2024-04-24T12:40:48.006" v="3562" actId="1076"/>
          <ac:spMkLst>
            <pc:docMk/>
            <pc:sldMk cId="0" sldId="581"/>
            <ac:spMk id="5" creationId="{99A2D76A-9D17-49DF-A3A9-17625C3F2838}"/>
          </ac:spMkLst>
        </pc:spChg>
        <pc:spChg chg="mod">
          <ac:chgData name="wang jinyu" userId="4ef73c0e9951af0c" providerId="LiveId" clId="{2D4319ED-F634-4660-807A-4877F3131FFB}" dt="2024-04-24T12:38:35.219" v="3139" actId="1035"/>
          <ac:spMkLst>
            <pc:docMk/>
            <pc:sldMk cId="0" sldId="581"/>
            <ac:spMk id="86018" creationId="{00000000-0000-0000-0000-000000000000}"/>
          </ac:spMkLst>
        </pc:spChg>
        <pc:spChg chg="mod">
          <ac:chgData name="wang jinyu" userId="4ef73c0e9951af0c" providerId="LiveId" clId="{2D4319ED-F634-4660-807A-4877F3131FFB}" dt="2024-04-24T12:40:25.427" v="3559" actId="1076"/>
          <ac:spMkLst>
            <pc:docMk/>
            <pc:sldMk cId="0" sldId="581"/>
            <ac:spMk id="86019" creationId="{00000000-0000-0000-0000-000000000000}"/>
          </ac:spMkLst>
        </pc:spChg>
      </pc:sldChg>
      <pc:sldChg chg="addSp modSp mod">
        <pc:chgData name="wang jinyu" userId="4ef73c0e9951af0c" providerId="LiveId" clId="{2D4319ED-F634-4660-807A-4877F3131FFB}" dt="2024-04-24T13:09:22.268" v="3605" actId="1076"/>
        <pc:sldMkLst>
          <pc:docMk/>
          <pc:sldMk cId="0" sldId="582"/>
        </pc:sldMkLst>
        <pc:spChg chg="add mod">
          <ac:chgData name="wang jinyu" userId="4ef73c0e9951af0c" providerId="LiveId" clId="{2D4319ED-F634-4660-807A-4877F3131FFB}" dt="2024-04-24T13:09:22.268" v="3605" actId="1076"/>
          <ac:spMkLst>
            <pc:docMk/>
            <pc:sldMk cId="0" sldId="582"/>
            <ac:spMk id="5" creationId="{09CE8D62-E92D-4AA6-9FCD-30839DD11B31}"/>
          </ac:spMkLst>
        </pc:spChg>
      </pc:sldChg>
      <pc:sldChg chg="modSp mod">
        <pc:chgData name="wang jinyu" userId="4ef73c0e9951af0c" providerId="LiveId" clId="{2D4319ED-F634-4660-807A-4877F3131FFB}" dt="2024-04-24T13:15:54.466" v="3609" actId="14100"/>
        <pc:sldMkLst>
          <pc:docMk/>
          <pc:sldMk cId="0" sldId="585"/>
        </pc:sldMkLst>
        <pc:spChg chg="mod">
          <ac:chgData name="wang jinyu" userId="4ef73c0e9951af0c" providerId="LiveId" clId="{2D4319ED-F634-4660-807A-4877F3131FFB}" dt="2024-04-24T13:15:54.466" v="3609" actId="14100"/>
          <ac:spMkLst>
            <pc:docMk/>
            <pc:sldMk cId="0" sldId="585"/>
            <ac:spMk id="90114" creationId="{00000000-0000-0000-0000-000000000000}"/>
          </ac:spMkLst>
        </pc:spChg>
      </pc:sldChg>
      <pc:sldChg chg="modSp">
        <pc:chgData name="wang jinyu" userId="4ef73c0e9951af0c" providerId="LiveId" clId="{2D4319ED-F634-4660-807A-4877F3131FFB}" dt="2024-04-24T11:27:57.209" v="2377"/>
        <pc:sldMkLst>
          <pc:docMk/>
          <pc:sldMk cId="0" sldId="881"/>
        </pc:sldMkLst>
        <pc:graphicFrameChg chg="mod">
          <ac:chgData name="wang jinyu" userId="4ef73c0e9951af0c" providerId="LiveId" clId="{2D4319ED-F634-4660-807A-4877F3131FFB}" dt="2024-04-24T11:27:57.209" v="2377"/>
          <ac:graphicFrameMkLst>
            <pc:docMk/>
            <pc:sldMk cId="0" sldId="881"/>
            <ac:graphicFrameMk id="62507" creationId="{00000000-0000-0000-0000-000000000000}"/>
          </ac:graphicFrameMkLst>
        </pc:graphicFrameChg>
      </pc:sldChg>
    </pc:docChg>
  </pc:docChgLst>
  <pc:docChgLst>
    <pc:chgData name="wang jinyu" userId="4ef73c0e9951af0c" providerId="LiveId" clId="{4DEC36AF-3E92-4D8F-B555-1AE56FCF7FA0}"/>
    <pc:docChg chg="undo custSel addSld delSld modSld sldOrd">
      <pc:chgData name="wang jinyu" userId="4ef73c0e9951af0c" providerId="LiveId" clId="{4DEC36AF-3E92-4D8F-B555-1AE56FCF7FA0}" dt="2024-04-29T00:29:36.569" v="2851" actId="47"/>
      <pc:docMkLst>
        <pc:docMk/>
      </pc:docMkLst>
      <pc:sldChg chg="addSp modSp mod">
        <pc:chgData name="wang jinyu" userId="4ef73c0e9951af0c" providerId="LiveId" clId="{4DEC36AF-3E92-4D8F-B555-1AE56FCF7FA0}" dt="2024-04-25T03:34:30.027" v="824" actId="6549"/>
        <pc:sldMkLst>
          <pc:docMk/>
          <pc:sldMk cId="0" sldId="558"/>
        </pc:sldMkLst>
        <pc:spChg chg="mod">
          <ac:chgData name="wang jinyu" userId="4ef73c0e9951af0c" providerId="LiveId" clId="{4DEC36AF-3E92-4D8F-B555-1AE56FCF7FA0}" dt="2024-04-25T03:34:09.075" v="808" actId="1076"/>
          <ac:spMkLst>
            <pc:docMk/>
            <pc:sldMk cId="0" sldId="558"/>
            <ac:spMk id="2" creationId="{00000000-0000-0000-0000-000000000000}"/>
          </ac:spMkLst>
        </pc:spChg>
        <pc:spChg chg="add mod">
          <ac:chgData name="wang jinyu" userId="4ef73c0e9951af0c" providerId="LiveId" clId="{4DEC36AF-3E92-4D8F-B555-1AE56FCF7FA0}" dt="2024-04-25T03:34:30.027" v="824" actId="6549"/>
          <ac:spMkLst>
            <pc:docMk/>
            <pc:sldMk cId="0" sldId="558"/>
            <ac:spMk id="56" creationId="{B0F536EE-1004-42C3-BEAC-51E7E9E36D1D}"/>
          </ac:spMkLst>
        </pc:spChg>
        <pc:spChg chg="mod">
          <ac:chgData name="wang jinyu" userId="4ef73c0e9951af0c" providerId="LiveId" clId="{4DEC36AF-3E92-4D8F-B555-1AE56FCF7FA0}" dt="2024-04-25T03:33:13.586" v="791" actId="1076"/>
          <ac:spMkLst>
            <pc:docMk/>
            <pc:sldMk cId="0" sldId="558"/>
            <ac:spMk id="56322" creationId="{00000000-0000-0000-0000-000000000000}"/>
          </ac:spMkLst>
        </pc:spChg>
        <pc:spChg chg="mod">
          <ac:chgData name="wang jinyu" userId="4ef73c0e9951af0c" providerId="LiveId" clId="{4DEC36AF-3E92-4D8F-B555-1AE56FCF7FA0}" dt="2024-04-25T03:33:16.510" v="792" actId="1076"/>
          <ac:spMkLst>
            <pc:docMk/>
            <pc:sldMk cId="0" sldId="558"/>
            <ac:spMk id="56323" creationId="{00000000-0000-0000-0000-000000000000}"/>
          </ac:spMkLst>
        </pc:spChg>
        <pc:spChg chg="mod">
          <ac:chgData name="wang jinyu" userId="4ef73c0e9951af0c" providerId="LiveId" clId="{4DEC36AF-3E92-4D8F-B555-1AE56FCF7FA0}" dt="2024-04-25T03:33:52.576" v="804" actId="1076"/>
          <ac:spMkLst>
            <pc:docMk/>
            <pc:sldMk cId="0" sldId="558"/>
            <ac:spMk id="56356" creationId="{00000000-0000-0000-0000-000000000000}"/>
          </ac:spMkLst>
        </pc:spChg>
        <pc:grpChg chg="mod">
          <ac:chgData name="wang jinyu" userId="4ef73c0e9951af0c" providerId="LiveId" clId="{4DEC36AF-3E92-4D8F-B555-1AE56FCF7FA0}" dt="2024-04-25T03:33:26.369" v="793" actId="1076"/>
          <ac:grpSpMkLst>
            <pc:docMk/>
            <pc:sldMk cId="0" sldId="558"/>
            <ac:grpSpMk id="56351" creationId="{00000000-0000-0000-0000-000000000000}"/>
          </ac:grpSpMkLst>
        </pc:grpChg>
        <pc:grpChg chg="mod">
          <ac:chgData name="wang jinyu" userId="4ef73c0e9951af0c" providerId="LiveId" clId="{4DEC36AF-3E92-4D8F-B555-1AE56FCF7FA0}" dt="2024-04-25T03:33:46.281" v="803" actId="1036"/>
          <ac:grpSpMkLst>
            <pc:docMk/>
            <pc:sldMk cId="0" sldId="558"/>
            <ac:grpSpMk id="56352" creationId="{00000000-0000-0000-0000-000000000000}"/>
          </ac:grpSpMkLst>
        </pc:grpChg>
        <pc:grpChg chg="mod">
          <ac:chgData name="wang jinyu" userId="4ef73c0e9951af0c" providerId="LiveId" clId="{4DEC36AF-3E92-4D8F-B555-1AE56FCF7FA0}" dt="2024-04-25T03:33:59.852" v="805" actId="1076"/>
          <ac:grpSpMkLst>
            <pc:docMk/>
            <pc:sldMk cId="0" sldId="558"/>
            <ac:grpSpMk id="56353" creationId="{00000000-0000-0000-0000-000000000000}"/>
          </ac:grpSpMkLst>
        </pc:grpChg>
        <pc:grpChg chg="mod">
          <ac:chgData name="wang jinyu" userId="4ef73c0e9951af0c" providerId="LiveId" clId="{4DEC36AF-3E92-4D8F-B555-1AE56FCF7FA0}" dt="2024-04-25T03:34:02.521" v="806" actId="1076"/>
          <ac:grpSpMkLst>
            <pc:docMk/>
            <pc:sldMk cId="0" sldId="558"/>
            <ac:grpSpMk id="56354" creationId="{00000000-0000-0000-0000-000000000000}"/>
          </ac:grpSpMkLst>
        </pc:grpChg>
        <pc:grpChg chg="mod">
          <ac:chgData name="wang jinyu" userId="4ef73c0e9951af0c" providerId="LiveId" clId="{4DEC36AF-3E92-4D8F-B555-1AE56FCF7FA0}" dt="2024-04-25T03:34:06.205" v="807" actId="1076"/>
          <ac:grpSpMkLst>
            <pc:docMk/>
            <pc:sldMk cId="0" sldId="558"/>
            <ac:grpSpMk id="56355" creationId="{00000000-0000-0000-0000-000000000000}"/>
          </ac:grpSpMkLst>
        </pc:grpChg>
        <pc:graphicFrameChg chg="mod">
          <ac:chgData name="wang jinyu" userId="4ef73c0e9951af0c" providerId="LiveId" clId="{4DEC36AF-3E92-4D8F-B555-1AE56FCF7FA0}" dt="2024-04-25T03:33:26.369" v="793" actId="1076"/>
          <ac:graphicFrameMkLst>
            <pc:docMk/>
            <pc:sldMk cId="0" sldId="558"/>
            <ac:graphicFrameMk id="43012" creationId="{00000000-0000-0000-0000-000000000000}"/>
          </ac:graphicFrameMkLst>
        </pc:graphicFrameChg>
      </pc:sldChg>
      <pc:sldChg chg="ord">
        <pc:chgData name="wang jinyu" userId="4ef73c0e9951af0c" providerId="LiveId" clId="{4DEC36AF-3E92-4D8F-B555-1AE56FCF7FA0}" dt="2024-04-25T03:40:29.575" v="826"/>
        <pc:sldMkLst>
          <pc:docMk/>
          <pc:sldMk cId="0" sldId="559"/>
        </pc:sldMkLst>
      </pc:sldChg>
      <pc:sldChg chg="addSp modSp mod">
        <pc:chgData name="wang jinyu" userId="4ef73c0e9951af0c" providerId="LiveId" clId="{4DEC36AF-3E92-4D8F-B555-1AE56FCF7FA0}" dt="2024-04-25T03:43:25.789" v="1435" actId="207"/>
        <pc:sldMkLst>
          <pc:docMk/>
          <pc:sldMk cId="0" sldId="560"/>
        </pc:sldMkLst>
        <pc:spChg chg="mod">
          <ac:chgData name="wang jinyu" userId="4ef73c0e9951af0c" providerId="LiveId" clId="{4DEC36AF-3E92-4D8F-B555-1AE56FCF7FA0}" dt="2024-04-25T03:40:59.641" v="843" actId="1036"/>
          <ac:spMkLst>
            <pc:docMk/>
            <pc:sldMk cId="0" sldId="560"/>
            <ac:spMk id="5" creationId="{00000000-0000-0000-0000-000000000000}"/>
          </ac:spMkLst>
        </pc:spChg>
        <pc:spChg chg="add mod">
          <ac:chgData name="wang jinyu" userId="4ef73c0e9951af0c" providerId="LiveId" clId="{4DEC36AF-3E92-4D8F-B555-1AE56FCF7FA0}" dt="2024-04-25T03:43:25.789" v="1435" actId="207"/>
          <ac:spMkLst>
            <pc:docMk/>
            <pc:sldMk cId="0" sldId="560"/>
            <ac:spMk id="6" creationId="{55CB3B61-638B-4F11-95C3-C2D8607BDCE2}"/>
          </ac:spMkLst>
        </pc:spChg>
        <pc:spChg chg="mod">
          <ac:chgData name="wang jinyu" userId="4ef73c0e9951af0c" providerId="LiveId" clId="{4DEC36AF-3E92-4D8F-B555-1AE56FCF7FA0}" dt="2024-04-25T03:40:59.641" v="843" actId="1036"/>
          <ac:spMkLst>
            <pc:docMk/>
            <pc:sldMk cId="0" sldId="560"/>
            <ac:spMk id="58371" creationId="{00000000-0000-0000-0000-000000000000}"/>
          </ac:spMkLst>
        </pc:spChg>
        <pc:spChg chg="mod">
          <ac:chgData name="wang jinyu" userId="4ef73c0e9951af0c" providerId="LiveId" clId="{4DEC36AF-3E92-4D8F-B555-1AE56FCF7FA0}" dt="2024-04-25T03:40:59.641" v="843" actId="1036"/>
          <ac:spMkLst>
            <pc:docMk/>
            <pc:sldMk cId="0" sldId="560"/>
            <ac:spMk id="58372" creationId="{00000000-0000-0000-0000-000000000000}"/>
          </ac:spMkLst>
        </pc:spChg>
      </pc:sldChg>
      <pc:sldChg chg="addSp modSp mod modAnim">
        <pc:chgData name="wang jinyu" userId="4ef73c0e9951af0c" providerId="LiveId" clId="{4DEC36AF-3E92-4D8F-B555-1AE56FCF7FA0}" dt="2024-04-29T00:03:47.745" v="1966" actId="6549"/>
        <pc:sldMkLst>
          <pc:docMk/>
          <pc:sldMk cId="0" sldId="599"/>
        </pc:sldMkLst>
        <pc:spChg chg="add mod">
          <ac:chgData name="wang jinyu" userId="4ef73c0e9951af0c" providerId="LiveId" clId="{4DEC36AF-3E92-4D8F-B555-1AE56FCF7FA0}" dt="2024-04-29T00:01:13.129" v="1538" actId="1076"/>
          <ac:spMkLst>
            <pc:docMk/>
            <pc:sldMk cId="0" sldId="599"/>
            <ac:spMk id="5" creationId="{E4E09287-597B-4932-88D6-8E363DCF48A3}"/>
          </ac:spMkLst>
        </pc:spChg>
        <pc:spChg chg="add mod">
          <ac:chgData name="wang jinyu" userId="4ef73c0e9951af0c" providerId="LiveId" clId="{4DEC36AF-3E92-4D8F-B555-1AE56FCF7FA0}" dt="2024-04-29T00:02:57.748" v="1888" actId="6549"/>
          <ac:spMkLst>
            <pc:docMk/>
            <pc:sldMk cId="0" sldId="599"/>
            <ac:spMk id="6" creationId="{4A7AFC7A-5E45-4010-84F7-60B7777EA6C1}"/>
          </ac:spMkLst>
        </pc:spChg>
        <pc:spChg chg="add mod">
          <ac:chgData name="wang jinyu" userId="4ef73c0e9951af0c" providerId="LiveId" clId="{4DEC36AF-3E92-4D8F-B555-1AE56FCF7FA0}" dt="2024-04-29T00:03:47.745" v="1966" actId="6549"/>
          <ac:spMkLst>
            <pc:docMk/>
            <pc:sldMk cId="0" sldId="599"/>
            <ac:spMk id="7" creationId="{C399E909-8BFB-4187-874F-A18B9027B51D}"/>
          </ac:spMkLst>
        </pc:spChg>
        <pc:spChg chg="mod">
          <ac:chgData name="wang jinyu" userId="4ef73c0e9951af0c" providerId="LiveId" clId="{4DEC36AF-3E92-4D8F-B555-1AE56FCF7FA0}" dt="2024-04-29T00:03:01.711" v="1889" actId="1076"/>
          <ac:spMkLst>
            <pc:docMk/>
            <pc:sldMk cId="0" sldId="599"/>
            <ac:spMk id="109582" creationId="{00000000-0000-0000-0000-000000000000}"/>
          </ac:spMkLst>
        </pc:spChg>
      </pc:sldChg>
      <pc:sldChg chg="addSp delSp modSp mod">
        <pc:chgData name="wang jinyu" userId="4ef73c0e9951af0c" providerId="LiveId" clId="{4DEC36AF-3E92-4D8F-B555-1AE56FCF7FA0}" dt="2024-04-29T00:11:42.806" v="1969" actId="478"/>
        <pc:sldMkLst>
          <pc:docMk/>
          <pc:sldMk cId="0" sldId="601"/>
        </pc:sldMkLst>
        <pc:spChg chg="add del mod">
          <ac:chgData name="wang jinyu" userId="4ef73c0e9951af0c" providerId="LiveId" clId="{4DEC36AF-3E92-4D8F-B555-1AE56FCF7FA0}" dt="2024-04-29T00:11:42.806" v="1969" actId="478"/>
          <ac:spMkLst>
            <pc:docMk/>
            <pc:sldMk cId="0" sldId="601"/>
            <ac:spMk id="5" creationId="{A96221AA-4F12-47B0-9159-7627FFED23CE}"/>
          </ac:spMkLst>
        </pc:spChg>
      </pc:sldChg>
      <pc:sldChg chg="addSp modSp mod">
        <pc:chgData name="wang jinyu" userId="4ef73c0e9951af0c" providerId="LiveId" clId="{4DEC36AF-3E92-4D8F-B555-1AE56FCF7FA0}" dt="2024-04-29T00:12:48.949" v="2008" actId="1076"/>
        <pc:sldMkLst>
          <pc:docMk/>
          <pc:sldMk cId="0" sldId="602"/>
        </pc:sldMkLst>
        <pc:spChg chg="add mod">
          <ac:chgData name="wang jinyu" userId="4ef73c0e9951af0c" providerId="LiveId" clId="{4DEC36AF-3E92-4D8F-B555-1AE56FCF7FA0}" dt="2024-04-29T00:12:48.949" v="2008" actId="1076"/>
          <ac:spMkLst>
            <pc:docMk/>
            <pc:sldMk cId="0" sldId="602"/>
            <ac:spMk id="22" creationId="{4CC6BB9F-CF0B-4EBC-BF23-D10DABCBB916}"/>
          </ac:spMkLst>
        </pc:spChg>
        <pc:spChg chg="mod">
          <ac:chgData name="wang jinyu" userId="4ef73c0e9951af0c" providerId="LiveId" clId="{4DEC36AF-3E92-4D8F-B555-1AE56FCF7FA0}" dt="2024-04-29T00:12:24.206" v="1970" actId="1076"/>
          <ac:spMkLst>
            <pc:docMk/>
            <pc:sldMk cId="0" sldId="602"/>
            <ac:spMk id="112671" creationId="{00000000-0000-0000-0000-000000000000}"/>
          </ac:spMkLst>
        </pc:spChg>
      </pc:sldChg>
      <pc:sldChg chg="addSp modSp mod">
        <pc:chgData name="wang jinyu" userId="4ef73c0e9951af0c" providerId="LiveId" clId="{4DEC36AF-3E92-4D8F-B555-1AE56FCF7FA0}" dt="2024-04-29T00:29:12.373" v="2850" actId="1076"/>
        <pc:sldMkLst>
          <pc:docMk/>
          <pc:sldMk cId="0" sldId="603"/>
        </pc:sldMkLst>
        <pc:spChg chg="add mod">
          <ac:chgData name="wang jinyu" userId="4ef73c0e9951af0c" providerId="LiveId" clId="{4DEC36AF-3E92-4D8F-B555-1AE56FCF7FA0}" dt="2024-04-29T00:28:57.077" v="2846" actId="1076"/>
          <ac:spMkLst>
            <pc:docMk/>
            <pc:sldMk cId="0" sldId="603"/>
            <ac:spMk id="7" creationId="{F1BCC334-159D-408F-8E25-5AEC7C82BB98}"/>
          </ac:spMkLst>
        </pc:spChg>
        <pc:spChg chg="add mod">
          <ac:chgData name="wang jinyu" userId="4ef73c0e9951af0c" providerId="LiveId" clId="{4DEC36AF-3E92-4D8F-B555-1AE56FCF7FA0}" dt="2024-04-29T00:29:04.554" v="2848" actId="1076"/>
          <ac:spMkLst>
            <pc:docMk/>
            <pc:sldMk cId="0" sldId="603"/>
            <ac:spMk id="8" creationId="{40B1E1DA-9C4C-4866-8FAE-FD31B57D8B17}"/>
          </ac:spMkLst>
        </pc:spChg>
        <pc:spChg chg="add mod">
          <ac:chgData name="wang jinyu" userId="4ef73c0e9951af0c" providerId="LiveId" clId="{4DEC36AF-3E92-4D8F-B555-1AE56FCF7FA0}" dt="2024-04-29T00:29:12.373" v="2850" actId="1076"/>
          <ac:spMkLst>
            <pc:docMk/>
            <pc:sldMk cId="0" sldId="603"/>
            <ac:spMk id="9" creationId="{6EA39ECD-301B-489B-AF0A-D36007718FA6}"/>
          </ac:spMkLst>
        </pc:spChg>
      </pc:sldChg>
      <pc:sldChg chg="del">
        <pc:chgData name="wang jinyu" userId="4ef73c0e9951af0c" providerId="LiveId" clId="{4DEC36AF-3E92-4D8F-B555-1AE56FCF7FA0}" dt="2024-04-25T10:07:29.409" v="1437" actId="47"/>
        <pc:sldMkLst>
          <pc:docMk/>
          <pc:sldMk cId="0" sldId="870"/>
        </pc:sldMkLst>
      </pc:sldChg>
      <pc:sldChg chg="del">
        <pc:chgData name="wang jinyu" userId="4ef73c0e9951af0c" providerId="LiveId" clId="{4DEC36AF-3E92-4D8F-B555-1AE56FCF7FA0}" dt="2024-04-25T10:07:29.409" v="1437" actId="47"/>
        <pc:sldMkLst>
          <pc:docMk/>
          <pc:sldMk cId="0" sldId="871"/>
        </pc:sldMkLst>
      </pc:sldChg>
      <pc:sldChg chg="del">
        <pc:chgData name="wang jinyu" userId="4ef73c0e9951af0c" providerId="LiveId" clId="{4DEC36AF-3E92-4D8F-B555-1AE56FCF7FA0}" dt="2024-04-29T00:29:36.569" v="2851" actId="47"/>
        <pc:sldMkLst>
          <pc:docMk/>
          <pc:sldMk cId="0" sldId="872"/>
        </pc:sldMkLst>
      </pc:sldChg>
      <pc:sldChg chg="del">
        <pc:chgData name="wang jinyu" userId="4ef73c0e9951af0c" providerId="LiveId" clId="{4DEC36AF-3E92-4D8F-B555-1AE56FCF7FA0}" dt="2024-04-25T10:07:24.662" v="1436" actId="47"/>
        <pc:sldMkLst>
          <pc:docMk/>
          <pc:sldMk cId="0" sldId="873"/>
        </pc:sldMkLst>
      </pc:sldChg>
      <pc:sldChg chg="del">
        <pc:chgData name="wang jinyu" userId="4ef73c0e9951af0c" providerId="LiveId" clId="{4DEC36AF-3E92-4D8F-B555-1AE56FCF7FA0}" dt="2024-04-25T10:07:24.662" v="1436" actId="47"/>
        <pc:sldMkLst>
          <pc:docMk/>
          <pc:sldMk cId="0" sldId="874"/>
        </pc:sldMkLst>
      </pc:sldChg>
      <pc:sldChg chg="addSp delSp modSp add mod">
        <pc:chgData name="wang jinyu" userId="4ef73c0e9951af0c" providerId="LiveId" clId="{4DEC36AF-3E92-4D8F-B555-1AE56FCF7FA0}" dt="2024-04-29T00:27:54.722" v="2844"/>
        <pc:sldMkLst>
          <pc:docMk/>
          <pc:sldMk cId="768130964" sldId="882"/>
        </pc:sldMkLst>
        <pc:spChg chg="mod">
          <ac:chgData name="wang jinyu" userId="4ef73c0e9951af0c" providerId="LiveId" clId="{4DEC36AF-3E92-4D8F-B555-1AE56FCF7FA0}" dt="2024-04-29T00:16:46.244" v="2445"/>
          <ac:spMkLst>
            <pc:docMk/>
            <pc:sldMk cId="768130964" sldId="882"/>
            <ac:spMk id="22" creationId="{4CC6BB9F-CF0B-4EBC-BF23-D10DABCBB916}"/>
          </ac:spMkLst>
        </pc:spChg>
        <pc:spChg chg="add mod">
          <ac:chgData name="wang jinyu" userId="4ef73c0e9951af0c" providerId="LiveId" clId="{4DEC36AF-3E92-4D8F-B555-1AE56FCF7FA0}" dt="2024-04-29T00:27:54.722" v="2844"/>
          <ac:spMkLst>
            <pc:docMk/>
            <pc:sldMk cId="768130964" sldId="882"/>
            <ac:spMk id="23" creationId="{A05D92F3-47AB-495C-9D3E-B25AAB1E30C1}"/>
          </ac:spMkLst>
        </pc:spChg>
        <pc:spChg chg="mod">
          <ac:chgData name="wang jinyu" userId="4ef73c0e9951af0c" providerId="LiveId" clId="{4DEC36AF-3E92-4D8F-B555-1AE56FCF7FA0}" dt="2024-04-29T00:14:55.968" v="2010" actId="14100"/>
          <ac:spMkLst>
            <pc:docMk/>
            <pc:sldMk cId="768130964" sldId="882"/>
            <ac:spMk id="112642" creationId="{00000000-0000-0000-0000-000000000000}"/>
          </ac:spMkLst>
        </pc:spChg>
        <pc:grpChg chg="mod">
          <ac:chgData name="wang jinyu" userId="4ef73c0e9951af0c" providerId="LiveId" clId="{4DEC36AF-3E92-4D8F-B555-1AE56FCF7FA0}" dt="2024-04-29T00:15:05.364" v="2012" actId="1076"/>
          <ac:grpSpMkLst>
            <pc:docMk/>
            <pc:sldMk cId="768130964" sldId="882"/>
            <ac:grpSpMk id="112654" creationId="{00000000-0000-0000-0000-000000000000}"/>
          </ac:grpSpMkLst>
        </pc:grpChg>
        <pc:graphicFrameChg chg="del">
          <ac:chgData name="wang jinyu" userId="4ef73c0e9951af0c" providerId="LiveId" clId="{4DEC36AF-3E92-4D8F-B555-1AE56FCF7FA0}" dt="2024-04-29T00:14:58.625" v="2011" actId="478"/>
          <ac:graphicFrameMkLst>
            <pc:docMk/>
            <pc:sldMk cId="768130964" sldId="882"/>
            <ac:graphicFrameMk id="89091"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solidFill>
                  <a:srgbClr val="FFFF00"/>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243" name="日期占位符 2"/>
          <p:cNvSpPr>
            <a:spLocks noGrp="1" noChangeArrowheads="1"/>
          </p:cNvSpPr>
          <p:nvPr>
            <p:ph type="dt" idx="9"/>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a:solidFill>
                  <a:srgbClr val="FFFF00"/>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DA94E92-14E4-437F-827F-5B7D2F8B6843}" type="datetimeFigureOut">
              <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rPr>
              <a:t>2025/4/9</a:t>
            </a:fld>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244" name="幻灯片图像占位符 3"/>
          <p:cNvSpPr>
            <a:spLocks noGrp="1" noRot="1" noChangeAspect="1"/>
          </p:cNvSpPr>
          <p:nvPr>
            <p:ph type="sldImg"/>
          </p:nvPr>
        </p:nvSpPr>
        <p:spPr>
          <a:xfrm>
            <a:off x="381000" y="685800"/>
            <a:ext cx="6096000" cy="3429000"/>
          </a:xfrm>
          <a:prstGeom prst="rect">
            <a:avLst/>
          </a:prstGeom>
          <a:noFill/>
          <a:ln w="9525">
            <a:noFill/>
          </a:ln>
        </p:spPr>
      </p:sp>
      <p:sp>
        <p:nvSpPr>
          <p:cNvPr id="10245" name="备注占位符 4"/>
          <p:cNvSpPr>
            <a:spLocks noGrp="1" noRot="1" noChangeArrowheads="1"/>
          </p:cNvSpPr>
          <p:nvPr>
            <p:ph type="body" sz="quarter" idx="1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10246" name="页脚占位符 5"/>
          <p:cNvSpPr>
            <a:spLocks noGrp="1" noChangeArrowheads="1"/>
          </p:cNvSpPr>
          <p:nvPr>
            <p:ph type="ftr" sz="quarter" idx="29"/>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solidFill>
                  <a:srgbClr val="FFFF00"/>
                </a:solidFill>
                <a:latin typeface="Calibri" panose="020F050202020403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247" name="灯片编号占位符 6"/>
          <p:cNvSpPr>
            <a:spLocks noGrp="1" noChangeArrowheads="1"/>
          </p:cNvSpPr>
          <p:nvPr>
            <p:ph type="sldNum" sz="quarter" idx="39"/>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sz="1200">
                <a:solidFill>
                  <a:srgbClr val="FFFF00"/>
                </a:solidFill>
                <a:latin typeface="Calibri" panose="020F050202020403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F9BEDD1-3DBB-4D12-AF58-17690822760E}" type="slidenum">
              <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9"/>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p:txBody>
          <a:bodyPr wrap="square" lIns="91440" tIns="45720" rIns="91440" bIns="45720" anchor="t"/>
          <a:lstStyle/>
          <a:p>
            <a:pPr lvl="0"/>
            <a:endParaRPr lang="zh-CN" altLang="en-US" dirty="0"/>
          </a:p>
        </p:txBody>
      </p:sp>
      <p:sp>
        <p:nvSpPr>
          <p:cNvPr id="7885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54</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备注占位符 2"/>
          <p:cNvSpPr>
            <a:spLocks noGrp="1"/>
          </p:cNvSpPr>
          <p:nvPr>
            <p:ph type="body" idx="1"/>
          </p:nvPr>
        </p:nvSpPr>
        <p:spPr/>
        <p:txBody>
          <a:bodyPr wrap="square" lIns="91440" tIns="45720" rIns="91440" bIns="45720" anchor="t"/>
          <a:lstStyle/>
          <a:p>
            <a:pPr lvl="0"/>
            <a:r>
              <a:rPr lang="zh-CN" altLang="en-US" dirty="0"/>
              <a:t>同理也能得到方案</a:t>
            </a:r>
            <a:r>
              <a:rPr lang="en-US" altLang="zh-CN" dirty="0"/>
              <a:t>2</a:t>
            </a:r>
            <a:r>
              <a:rPr lang="zh-CN" altLang="en-US" dirty="0"/>
              <a:t>的激励函数表达：把二进制状态表拆分为两张卡诺图</a:t>
            </a:r>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57</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916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9"/>
          </p:nvPr>
        </p:nvSpPr>
        <p:spPr/>
        <p:txBody>
          <a:bodyPr/>
          <a:lstStyle/>
          <a:p>
            <a:r>
              <a:rPr lang="zh-CN" altLang="en-US"/>
              <a:t>教材中缺了这个蓝线！</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9"/>
          </p:nvPr>
        </p:nvSpPr>
        <p:spPr/>
        <p:txBody>
          <a:bodyPr/>
          <a:lstStyle/>
          <a:p>
            <a:r>
              <a:rPr lang="zh-CN" altLang="en-US"/>
              <a:t>教材中缺了这根蓝线</a:t>
            </a:r>
            <a:r>
              <a:rPr lang="en-US" altLang="zh-CN"/>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p:txBody>
          <a:bodyPr wrap="square" lIns="91440" tIns="45720" rIns="91440" bIns="45720" anchor="t"/>
          <a:lstStyle/>
          <a:p>
            <a:pPr lvl="0"/>
            <a:r>
              <a:rPr lang="zh-CN" altLang="en-US" dirty="0"/>
              <a:t>要说清激励表的作用。</a:t>
            </a:r>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70</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p:txBody>
          <a:bodyPr wrap="square" lIns="91440" tIns="45720" rIns="91440" bIns="45720" anchor="t"/>
          <a:lstStyle/>
          <a:p>
            <a:pPr lvl="0"/>
            <a:r>
              <a:rPr lang="zh-CN" altLang="en-US" dirty="0"/>
              <a:t>这个激励表要记住！</a:t>
            </a:r>
          </a:p>
        </p:txBody>
      </p:sp>
      <p:sp>
        <p:nvSpPr>
          <p:cNvPr id="983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71</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p:txBody>
          <a:bodyPr wrap="square" lIns="91440" tIns="45720" rIns="91440" bIns="45720" anchor="t"/>
          <a:lstStyle/>
          <a:p>
            <a:pPr lvl="0"/>
            <a:endParaRPr lang="zh-CN" altLang="en-US" dirty="0"/>
          </a:p>
        </p:txBody>
      </p:sp>
      <p:sp>
        <p:nvSpPr>
          <p:cNvPr id="10138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73</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wrap="square" lIns="91440" tIns="45720" rIns="91440" bIns="45720" anchor="t"/>
          <a:lstStyle/>
          <a:p>
            <a:pPr lvl="0"/>
            <a:r>
              <a:rPr lang="zh-CN" altLang="en-US" dirty="0"/>
              <a:t>输出只有一个，可以不考虑。</a:t>
            </a:r>
          </a:p>
        </p:txBody>
      </p:sp>
      <p:sp>
        <p:nvSpPr>
          <p:cNvPr id="10547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76</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p:txBody>
          <a:bodyPr wrap="square" lIns="91440" tIns="45720" rIns="91440" bIns="45720" anchor="t"/>
          <a:lstStyle/>
          <a:p>
            <a:pPr lvl="0"/>
            <a:endParaRPr lang="zh-CN" altLang="en-US" dirty="0"/>
          </a:p>
        </p:txBody>
      </p:sp>
      <p:sp>
        <p:nvSpPr>
          <p:cNvPr id="1075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77</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p:txBody>
          <a:bodyPr wrap="square" lIns="91440" tIns="45720" rIns="91440" bIns="45720" anchor="t"/>
          <a:lstStyle/>
          <a:p>
            <a:pPr lvl="0"/>
            <a:r>
              <a:rPr lang="zh-CN" altLang="en-US" dirty="0"/>
              <a:t>注意二进制状态表中的状态和输入的二进制排列！</a:t>
            </a:r>
          </a:p>
        </p:txBody>
      </p:sp>
      <p:sp>
        <p:nvSpPr>
          <p:cNvPr id="26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15</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6120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159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t"/>
          <a:lstStyle/>
          <a:p>
            <a:pPr lvl="0"/>
            <a:r>
              <a:rPr lang="zh-CN" altLang="en-US" dirty="0"/>
              <a:t>这个例子还是蛮难的，主要是</a:t>
            </a:r>
            <a:r>
              <a:rPr lang="en-US" altLang="zh-CN" dirty="0"/>
              <a:t>S</a:t>
            </a:r>
            <a:r>
              <a:rPr lang="en-US" altLang="zh-CN" baseline="-25000" dirty="0"/>
              <a:t>00</a:t>
            </a:r>
            <a:r>
              <a:rPr lang="zh-CN" altLang="en-US" dirty="0"/>
              <a:t>与</a:t>
            </a:r>
            <a:r>
              <a:rPr lang="en-US" altLang="zh-CN" dirty="0"/>
              <a:t>S</a:t>
            </a:r>
            <a:r>
              <a:rPr lang="en-US" altLang="zh-CN" baseline="-25000" dirty="0"/>
              <a:t>11</a:t>
            </a:r>
            <a:r>
              <a:rPr lang="zh-CN" altLang="en-US" dirty="0"/>
              <a:t>之间的转换要仔细考虑！如果</a:t>
            </a:r>
            <a:r>
              <a:rPr lang="en-US" altLang="zh-CN" dirty="0"/>
              <a:t>0</a:t>
            </a:r>
            <a:r>
              <a:rPr lang="zh-CN" altLang="en-US" dirty="0"/>
              <a:t>、</a:t>
            </a:r>
            <a:r>
              <a:rPr lang="en-US" altLang="zh-CN" dirty="0"/>
              <a:t>1</a:t>
            </a:r>
            <a:r>
              <a:rPr lang="zh-CN" altLang="en-US" dirty="0"/>
              <a:t>能连续用就是上图的结果，不能联系用则只有四个独立状态！</a:t>
            </a:r>
            <a:endParaRPr lang="zh-CN" altLang="en-US" baseline="-25000" dirty="0"/>
          </a:p>
          <a:p>
            <a:pPr lvl="0"/>
            <a:endParaRPr lang="zh-CN" altLang="en-US" baseline="-25000"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22</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p:txBody>
          <a:bodyPr wrap="square" lIns="91440" tIns="45720" rIns="91440" bIns="45720" anchor="t"/>
          <a:lstStyle/>
          <a:p>
            <a:pPr lvl="0"/>
            <a:r>
              <a:rPr lang="zh-CN" altLang="en-US" dirty="0"/>
              <a:t>一看这个表就知道这个时序电路有两个输入信号（不包括时钟和复位信号），八个状态组成。</a:t>
            </a:r>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29</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p:txBody>
          <a:bodyPr wrap="square" lIns="91440" tIns="45720" rIns="91440" bIns="45720" anchor="t"/>
          <a:lstStyle/>
          <a:p>
            <a:pPr lvl="0"/>
            <a:endParaRPr lang="zh-CN" altLang="en-US" dirty="0"/>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33</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9"/>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2466"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solidFill>
                  <a:srgbClr val="FFFF00"/>
                </a:solidFill>
                <a:latin typeface="Calibri" panose="020F0502020204030204" pitchFamily="34" charset="0"/>
                <a:ea typeface="宋体" panose="02010600030101010101" pitchFamily="2" charset="-122"/>
              </a:rPr>
              <a:t>40</a:t>
            </a:fld>
            <a:endParaRPr lang="en-US" altLang="zh-CN" sz="1200" dirty="0">
              <a:solidFill>
                <a:srgbClr val="FFFF00"/>
              </a:solidFill>
              <a:latin typeface="Calibri" panose="020F0502020204030204" pitchFamily="34" charset="0"/>
              <a:ea typeface="宋体" panose="02010600030101010101" pitchFamily="2" charset="-122"/>
            </a:endParaRPr>
          </a:p>
        </p:txBody>
      </p:sp>
      <p:sp>
        <p:nvSpPr>
          <p:cNvPr id="62467" name="Rectangle 2"/>
          <p:cNvSpPr>
            <a:spLocks noGrp="1" noRot="1" noChangeAspect="1" noTextEdit="1"/>
          </p:cNvSpPr>
          <p:nvPr>
            <p:ph type="sldImg"/>
          </p:nvPr>
        </p:nvSpPr>
        <p:spPr>
          <a:ln w="12700">
            <a:solidFill>
              <a:srgbClr val="000000">
                <a:alpha val="100000"/>
              </a:srgbClr>
            </a:solidFill>
            <a:miter lim="800000"/>
          </a:ln>
        </p:spPr>
      </p:sp>
      <p:sp>
        <p:nvSpPr>
          <p:cNvPr id="62468" name="Rectangle 3"/>
          <p:cNvSpPr>
            <a:spLocks noGrp="1" noRot="1"/>
          </p:cNvSpPr>
          <p:nvPr>
            <p:ph type="body"/>
          </p:nvPr>
        </p:nvSpPr>
        <p:spPr/>
        <p:txBody>
          <a:bodyPr wrap="square" lIns="91440" tIns="45720" rIns="91440" bIns="45720" anchor="t"/>
          <a:lstStyle/>
          <a:p>
            <a:pPr lvl="0" eaLnBrk="1" hangingPunct="1"/>
            <a:r>
              <a:rPr lang="zh-CN" altLang="en-US" sz="1000" dirty="0"/>
              <a:t>状态</a:t>
            </a:r>
            <a:r>
              <a:rPr lang="en-US" altLang="zh-CN" sz="1000" dirty="0"/>
              <a:t>A</a:t>
            </a:r>
            <a:r>
              <a:rPr lang="zh-CN" altLang="en-US" sz="1000" dirty="0"/>
              <a:t>出现在两个相容类中，从其中任意一个相容类中去掉</a:t>
            </a:r>
            <a:r>
              <a:rPr lang="en-US" altLang="zh-CN" sz="1000" dirty="0"/>
              <a:t>A</a:t>
            </a:r>
            <a:r>
              <a:rPr lang="zh-CN" altLang="en-US" sz="1000" dirty="0"/>
              <a:t>都不影响其覆盖性，但不满足闭合性。</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p:txBody>
          <a:bodyPr wrap="square" lIns="91440" tIns="45720" rIns="91440" bIns="45720" anchor="t"/>
          <a:lstStyle/>
          <a:p>
            <a:pPr lvl="0"/>
            <a:r>
              <a:rPr lang="zh-CN" altLang="en-US" dirty="0"/>
              <a:t>闭合性决定了要取三个最大相容类！</a:t>
            </a:r>
          </a:p>
        </p:txBody>
      </p:sp>
      <p:sp>
        <p:nvSpPr>
          <p:cNvPr id="6656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44</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p:txBody>
          <a:bodyPr wrap="square" lIns="91440" tIns="45720" rIns="91440" bIns="45720" anchor="t"/>
          <a:lstStyle/>
          <a:p>
            <a:pPr lvl="0"/>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solidFill>
                  <a:srgbClr val="FFFF00"/>
                </a:solidFill>
                <a:latin typeface="Calibri" panose="020F0502020204030204" pitchFamily="34" charset="0"/>
                <a:ea typeface="宋体" panose="02010600030101010101" pitchFamily="2" charset="-122"/>
              </a:rPr>
              <a:t>48</a:t>
            </a:fld>
            <a:endParaRPr lang="zh-CN" altLang="en-US" sz="1200" dirty="0">
              <a:solidFill>
                <a:srgbClr val="FFFF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3.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sp>
        <p:nvSpPr>
          <p:cNvPr id="1027" name="日期占位符 3"/>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AB94088-194E-44E6-AA83-9F6C837394C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28" name="页脚占位符 4"/>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灯片编号占位符 5"/>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8055-7A15-46CF-8D6C-4A6A36C349A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grpSp>
        <p:nvGrpSpPr>
          <p:cNvPr id="1030" name="组合 9"/>
          <p:cNvGrpSpPr/>
          <p:nvPr userDrawn="1"/>
        </p:nvGrpSpPr>
        <p:grpSpPr>
          <a:xfrm>
            <a:off x="539750" y="52388"/>
            <a:ext cx="1628775" cy="487362"/>
            <a:chOff x="0" y="0"/>
            <a:chExt cx="5804" cy="1740"/>
          </a:xfrm>
        </p:grpSpPr>
        <p:pic>
          <p:nvPicPr>
            <p:cNvPr id="1031"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1032"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2051" name="组合 9"/>
          <p:cNvGrpSpPr/>
          <p:nvPr userDrawn="1"/>
        </p:nvGrpSpPr>
        <p:grpSpPr>
          <a:xfrm>
            <a:off x="539750" y="52388"/>
            <a:ext cx="1628775" cy="487362"/>
            <a:chOff x="0" y="0"/>
            <a:chExt cx="5804" cy="1740"/>
          </a:xfrm>
        </p:grpSpPr>
        <p:pic>
          <p:nvPicPr>
            <p:cNvPr id="2056"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2053"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2052"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2055" name="日期占位符 3"/>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6D712C-342E-41F4-AEE8-411235745084}"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2057" name="灯片编号占位符 5"/>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4D3B815-7A68-4BA5-8FE7-A59FBDBB7A7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3075" name="组合 9"/>
          <p:cNvGrpSpPr/>
          <p:nvPr userDrawn="1"/>
        </p:nvGrpSpPr>
        <p:grpSpPr>
          <a:xfrm>
            <a:off x="539750" y="52388"/>
            <a:ext cx="1628775" cy="487362"/>
            <a:chOff x="0" y="0"/>
            <a:chExt cx="5804" cy="1740"/>
          </a:xfrm>
        </p:grpSpPr>
        <p:pic>
          <p:nvPicPr>
            <p:cNvPr id="3080"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3077"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3076"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3079" name="日期占位符 3"/>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790664-058A-462E-B1C5-9E23F558896E}"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081" name="灯片编号占位符 5"/>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95C4119-C4C3-400A-BBBF-D7D23E161A4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4099" name="组合 9"/>
          <p:cNvGrpSpPr/>
          <p:nvPr userDrawn="1"/>
        </p:nvGrpSpPr>
        <p:grpSpPr>
          <a:xfrm>
            <a:off x="539750" y="52388"/>
            <a:ext cx="1628775" cy="487362"/>
            <a:chOff x="0" y="0"/>
            <a:chExt cx="5804" cy="1740"/>
          </a:xfrm>
        </p:grpSpPr>
        <p:pic>
          <p:nvPicPr>
            <p:cNvPr id="4104"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4101"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4100"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4103" name="日期占位符 3"/>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F14A7D-361C-419F-B00C-9A56D50C511B}"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105" name="灯片编号占位符 5"/>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C534BB5-F84F-4BEB-AF0B-D0EFD8A0C87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5123" name="组合 9"/>
          <p:cNvGrpSpPr/>
          <p:nvPr userDrawn="1"/>
        </p:nvGrpSpPr>
        <p:grpSpPr>
          <a:xfrm>
            <a:off x="539750" y="52388"/>
            <a:ext cx="1628775" cy="487362"/>
            <a:chOff x="0" y="0"/>
            <a:chExt cx="5804" cy="1740"/>
          </a:xfrm>
        </p:grpSpPr>
        <p:pic>
          <p:nvPicPr>
            <p:cNvPr id="5128"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5125"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5124"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5127" name="日期占位符 4"/>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D85180-9E79-472B-86E2-1EC41924E2B2}"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5"/>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129" name="灯片编号占位符 6"/>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FEF7CC-7B14-4B30-BA0F-49491E959E0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6147" name="组合 9"/>
          <p:cNvGrpSpPr/>
          <p:nvPr userDrawn="1"/>
        </p:nvGrpSpPr>
        <p:grpSpPr>
          <a:xfrm>
            <a:off x="539750" y="52388"/>
            <a:ext cx="1628775" cy="487362"/>
            <a:chOff x="0" y="0"/>
            <a:chExt cx="5804" cy="1740"/>
          </a:xfrm>
        </p:grpSpPr>
        <p:pic>
          <p:nvPicPr>
            <p:cNvPr id="6152"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6149"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6148" name="图片 9"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6151" name="日期占位符 6"/>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B142010-0A9A-47C5-A954-A3937FB89379}"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7"/>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153" name="灯片编号占位符 8"/>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89217D3-D6E6-4B84-BD6E-5356CB69F5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7171" name="组合 9"/>
          <p:cNvGrpSpPr/>
          <p:nvPr userDrawn="1"/>
        </p:nvGrpSpPr>
        <p:grpSpPr>
          <a:xfrm>
            <a:off x="539750" y="52388"/>
            <a:ext cx="1628775" cy="487362"/>
            <a:chOff x="0" y="0"/>
            <a:chExt cx="5804" cy="1740"/>
          </a:xfrm>
        </p:grpSpPr>
        <p:pic>
          <p:nvPicPr>
            <p:cNvPr id="7176"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7173"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7172"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7175" name="日期占位符 2"/>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E9119FD-33C4-46EC-905E-CF9E4945DD7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3"/>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177" name="灯片编号占位符 4"/>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6CC2079-4911-4BF2-B284-B9A7837AFCB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8195" name="组合 9"/>
          <p:cNvGrpSpPr/>
          <p:nvPr userDrawn="1"/>
        </p:nvGrpSpPr>
        <p:grpSpPr>
          <a:xfrm>
            <a:off x="539750" y="52388"/>
            <a:ext cx="1628775" cy="487362"/>
            <a:chOff x="0" y="0"/>
            <a:chExt cx="5804" cy="1740"/>
          </a:xfrm>
        </p:grpSpPr>
        <p:pic>
          <p:nvPicPr>
            <p:cNvPr id="8200"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8197"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8196"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8199" name="日期占位符 1"/>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45139C0-40FD-41BD-AA28-88B226D7BA56}" type="datetimeFigureOut">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2025/4/9</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2"/>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201" name="灯片编号占位符 3"/>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6BF0632-F075-4961-913E-4CD52798221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9219" name="组合 9"/>
          <p:cNvGrpSpPr/>
          <p:nvPr userDrawn="1"/>
        </p:nvGrpSpPr>
        <p:grpSpPr>
          <a:xfrm>
            <a:off x="539750" y="52388"/>
            <a:ext cx="1628775" cy="487362"/>
            <a:chOff x="0" y="0"/>
            <a:chExt cx="5804" cy="1740"/>
          </a:xfrm>
        </p:grpSpPr>
        <p:pic>
          <p:nvPicPr>
            <p:cNvPr id="9223"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9221"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rgbClr val="FFFF00"/>
                  </a:solidFill>
                  <a:latin typeface="Calibri" panose="020F0502020204030204" pitchFamily="34" charset="0"/>
                  <a:ea typeface="宋体" panose="02010600030101010101" pitchFamily="2" charset="-122"/>
                </a:defRPr>
              </a:lvl1pPr>
              <a:lvl2pPr>
                <a:defRPr sz="2000">
                  <a:solidFill>
                    <a:srgbClr val="FFFF00"/>
                  </a:solidFill>
                  <a:latin typeface="Calibri" panose="020F0502020204030204" pitchFamily="34" charset="0"/>
                  <a:ea typeface="宋体" panose="02010600030101010101" pitchFamily="2" charset="-122"/>
                </a:defRPr>
              </a:lvl2pPr>
              <a:lvl3pPr>
                <a:defRPr sz="2000">
                  <a:solidFill>
                    <a:srgbClr val="FFFF00"/>
                  </a:solidFill>
                  <a:latin typeface="Calibri" panose="020F0502020204030204" pitchFamily="34" charset="0"/>
                  <a:ea typeface="宋体" panose="02010600030101010101" pitchFamily="2" charset="-122"/>
                </a:defRPr>
              </a:lvl3pPr>
              <a:lvl4pPr>
                <a:defRPr sz="2000">
                  <a:solidFill>
                    <a:srgbClr val="FFFF00"/>
                  </a:solidFill>
                  <a:latin typeface="Calibri" panose="020F0502020204030204" pitchFamily="34" charset="0"/>
                  <a:ea typeface="宋体" panose="02010600030101010101" pitchFamily="2" charset="-122"/>
                </a:defRPr>
              </a:lvl4pPr>
              <a:lvl5pPr>
                <a:defRPr sz="2000">
                  <a:solidFill>
                    <a:srgbClr val="FFFF00"/>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9222" name="Rectangle 4"/>
          <p:cNvSpPr>
            <a:spLocks noGrp="1" noChangeArrowheads="1"/>
          </p:cNvSpPr>
          <p:nvPr>
            <p:ph type="dt" sz="half" idx="4294967295"/>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Rectangle 5"/>
          <p:cNvSpPr>
            <a:spLocks noGrp="1" noChangeArrowheads="1"/>
          </p:cNvSpPr>
          <p:nvPr>
            <p:ph type="ftr" sz="quarter" idx="9"/>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a:solidFill>
                  <a:srgbClr val="898989"/>
                </a:solidFill>
                <a:latin typeface="Calibri" panose="020F050202020403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224" name="Rectangle 6"/>
          <p:cNvSpPr>
            <a:spLocks noGrp="1" noChangeArrowheads="1"/>
          </p:cNvSpPr>
          <p:nvPr>
            <p:ph type="sldNum" sz="quarter" idx="19"/>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EC350E9-5067-48FC-82F7-66823A24B41A}"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3.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5.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5.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5.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5.xml"/><Relationship Id="rId7" Type="http://schemas.openxmlformats.org/officeDocument/2006/relationships/image" Target="../media/image1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5.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5.xml"/><Relationship Id="rId1" Type="http://schemas.openxmlformats.org/officeDocument/2006/relationships/tags" Target="../tags/tag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95.xml"/><Relationship Id="rId1" Type="http://schemas.openxmlformats.org/officeDocument/2006/relationships/tags" Target="../tags/tag2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tags" Target="../tags/tag22.xml"/><Relationship Id="rId1" Type="http://schemas.openxmlformats.org/officeDocument/2006/relationships/tags" Target="../tags/tag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73.xml"/><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90.xml"/><Relationship Id="rId1" Type="http://schemas.openxmlformats.org/officeDocument/2006/relationships/tags" Target="../tags/tag2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28.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29.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3.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3"/>
          <p:cNvSpPr/>
          <p:nvPr/>
        </p:nvSpPr>
        <p:spPr>
          <a:xfrm>
            <a:off x="0" y="1708150"/>
            <a:ext cx="9156700" cy="1643063"/>
          </a:xfrm>
          <a:prstGeom prst="rect">
            <a:avLst/>
          </a:prstGeom>
          <a:solidFill>
            <a:srgbClr val="BDD7EE"/>
          </a:solidFill>
          <a:ln w="9525">
            <a:noFill/>
          </a:ln>
        </p:spPr>
        <p:txBody>
          <a:bodyPr anchor="ctr"/>
          <a:lstStyle/>
          <a:p>
            <a:pPr algn="ctr" eaLnBrk="1" hangingPunct="1">
              <a:buFont typeface="Arial" panose="020B0604020202020204" pitchFamily="34" charset="0"/>
            </a:pPr>
            <a:endParaRPr lang="zh-CN" altLang="en-US" sz="2000" dirty="0">
              <a:solidFill>
                <a:srgbClr val="FFFFFF"/>
              </a:solidFill>
              <a:latin typeface="Calibri" panose="020F0502020204030204" pitchFamily="34" charset="0"/>
              <a:ea typeface="宋体" panose="02010600030101010101" pitchFamily="2" charset="-122"/>
            </a:endParaRPr>
          </a:p>
        </p:txBody>
      </p:sp>
      <p:sp>
        <p:nvSpPr>
          <p:cNvPr id="11267" name="标题 1"/>
          <p:cNvSpPr>
            <a:spLocks noGrp="1"/>
          </p:cNvSpPr>
          <p:nvPr>
            <p:ph type="title"/>
          </p:nvPr>
        </p:nvSpPr>
        <p:spPr>
          <a:xfrm>
            <a:off x="2566988" y="2020888"/>
            <a:ext cx="3852862" cy="971550"/>
          </a:xfrm>
          <a:prstGeom prst="rect">
            <a:avLst/>
          </a:prstGeom>
          <a:solidFill>
            <a:srgbClr val="FFFFFF"/>
          </a:solidFill>
          <a:ln w="9525" cap="flat" cmpd="sng">
            <a:solidFill>
              <a:srgbClr val="000000"/>
            </a:solidFill>
            <a:prstDash val="solid"/>
            <a:headEnd type="none" w="med" len="med"/>
            <a:tailEnd type="none" w="med" len="med"/>
          </a:ln>
        </p:spPr>
        <p:txBody>
          <a:bodyPr/>
          <a:lstStyle/>
          <a:p>
            <a:pPr eaLnBrk="1" hangingPunct="1"/>
            <a:r>
              <a:rPr lang="zh-CN" altLang="en-US" sz="3700" dirty="0">
                <a:latin typeface="方正综艺简体" charset="-122"/>
                <a:ea typeface="方正综艺简体" charset="-122"/>
              </a:rPr>
              <a:t>数 字 逻 辑 电 路</a:t>
            </a:r>
          </a:p>
        </p:txBody>
      </p:sp>
      <p:sp>
        <p:nvSpPr>
          <p:cNvPr id="11268" name="文本框 2"/>
          <p:cNvSpPr txBox="1"/>
          <p:nvPr/>
        </p:nvSpPr>
        <p:spPr>
          <a:xfrm>
            <a:off x="3703638" y="2646363"/>
            <a:ext cx="1073150" cy="398462"/>
          </a:xfrm>
          <a:prstGeom prst="rect">
            <a:avLst/>
          </a:prstGeom>
          <a:noFill/>
          <a:ln w="9525">
            <a:noFill/>
          </a:ln>
        </p:spPr>
        <p:txBody>
          <a:bodyPr>
            <a:spAutoFit/>
          </a:bodyPr>
          <a:lstStyle/>
          <a:p>
            <a:pPr eaLnBrk="1" hangingPunct="1">
              <a:buFont typeface="Arial" panose="020B0604020202020204" pitchFamily="34" charset="0"/>
            </a:pPr>
            <a:r>
              <a:rPr lang="zh-CN" altLang="en-US" sz="2000" dirty="0">
                <a:latin typeface="方正综艺简体" charset="-122"/>
                <a:ea typeface="方正综艺简体" charset="-122"/>
              </a:rPr>
              <a:t>朱正东</a:t>
            </a:r>
          </a:p>
        </p:txBody>
      </p:sp>
      <p:sp>
        <p:nvSpPr>
          <p:cNvPr id="11269" name="矩形 8"/>
          <p:cNvSpPr/>
          <p:nvPr/>
        </p:nvSpPr>
        <p:spPr>
          <a:xfrm>
            <a:off x="0" y="-19050"/>
            <a:ext cx="9166225" cy="5164138"/>
          </a:xfrm>
          <a:prstGeom prst="rect">
            <a:avLst/>
          </a:prstGeom>
          <a:solidFill>
            <a:schemeClr val="bg1"/>
          </a:solidFill>
          <a:ln w="9525">
            <a:noFill/>
          </a:ln>
        </p:spPr>
        <p:txBody>
          <a:bodyPr anchor="ctr"/>
          <a:lstStyle/>
          <a:p>
            <a:pPr algn="ctr" eaLnBrk="1" hangingPunct="1">
              <a:buFont typeface="Arial" panose="020B0604020202020204" pitchFamily="34" charset="0"/>
            </a:pPr>
            <a:endParaRPr lang="zh-CN" altLang="en-US" sz="2000" dirty="0">
              <a:solidFill>
                <a:srgbClr val="FFFFFF"/>
              </a:solidFill>
              <a:latin typeface="Calibri" panose="020F0502020204030204" pitchFamily="34" charset="0"/>
              <a:ea typeface="宋体" panose="02010600030101010101" pitchFamily="2" charset="-122"/>
            </a:endParaRPr>
          </a:p>
        </p:txBody>
      </p:sp>
      <p:sp>
        <p:nvSpPr>
          <p:cNvPr id="11270" name="矩形 9"/>
          <p:cNvSpPr/>
          <p:nvPr/>
        </p:nvSpPr>
        <p:spPr>
          <a:xfrm>
            <a:off x="0" y="1563688"/>
            <a:ext cx="9169400" cy="1646237"/>
          </a:xfrm>
          <a:prstGeom prst="rect">
            <a:avLst/>
          </a:prstGeom>
          <a:solidFill>
            <a:srgbClr val="BDD7EE"/>
          </a:solidFill>
          <a:ln w="9525">
            <a:noFill/>
          </a:ln>
        </p:spPr>
        <p:txBody>
          <a:bodyPr anchor="ctr"/>
          <a:lstStyle/>
          <a:p>
            <a:pPr algn="ctr" eaLnBrk="1" hangingPunct="1">
              <a:buFont typeface="Arial" panose="020B0604020202020204" pitchFamily="34" charset="0"/>
            </a:pPr>
            <a:endParaRPr lang="zh-CN" altLang="en-US" sz="2000" dirty="0">
              <a:solidFill>
                <a:srgbClr val="FFFFFF"/>
              </a:solidFill>
              <a:latin typeface="Calibri" panose="020F0502020204030204" pitchFamily="34" charset="0"/>
              <a:ea typeface="宋体" panose="02010600030101010101" pitchFamily="2" charset="-122"/>
            </a:endParaRPr>
          </a:p>
        </p:txBody>
      </p:sp>
      <p:sp>
        <p:nvSpPr>
          <p:cNvPr id="11271" name="标题 1"/>
          <p:cNvSpPr/>
          <p:nvPr/>
        </p:nvSpPr>
        <p:spPr>
          <a:xfrm>
            <a:off x="2484438" y="1708150"/>
            <a:ext cx="6916737" cy="1190625"/>
          </a:xfrm>
          <a:prstGeom prst="rect">
            <a:avLst/>
          </a:prstGeom>
          <a:noFill/>
          <a:ln w="9525">
            <a:noFill/>
          </a:ln>
        </p:spPr>
        <p:txBody>
          <a:bodyPr anchor="ctr"/>
          <a:lstStyle/>
          <a:p>
            <a:pPr eaLnBrk="1" hangingPunct="1">
              <a:lnSpc>
                <a:spcPct val="90000"/>
              </a:lnSpc>
              <a:buFont typeface="Arial" panose="020B0604020202020204" pitchFamily="34" charset="0"/>
            </a:pPr>
            <a:r>
              <a:rPr lang="zh-CN" altLang="en-US" sz="4400" dirty="0">
                <a:latin typeface="黑体" panose="02010609060101010101" pitchFamily="49" charset="-122"/>
              </a:rPr>
              <a:t>数 字 逻 辑 电 路</a:t>
            </a:r>
          </a:p>
        </p:txBody>
      </p:sp>
      <p:sp>
        <p:nvSpPr>
          <p:cNvPr id="11272" name="文本框 11"/>
          <p:cNvSpPr txBox="1"/>
          <p:nvPr/>
        </p:nvSpPr>
        <p:spPr>
          <a:xfrm>
            <a:off x="4165600" y="2692400"/>
            <a:ext cx="1428750" cy="400110"/>
          </a:xfrm>
          <a:prstGeom prst="rect">
            <a:avLst/>
          </a:prstGeom>
          <a:noFill/>
          <a:ln w="9525">
            <a:noFill/>
          </a:ln>
        </p:spPr>
        <p:txBody>
          <a:bodyPr>
            <a:spAutoFit/>
          </a:bodyPr>
          <a:lstStyle/>
          <a:p>
            <a:pPr eaLnBrk="1" hangingPunct="1">
              <a:buFont typeface="Arial" panose="020B0604020202020204" pitchFamily="34" charset="0"/>
            </a:pPr>
            <a:r>
              <a:rPr lang="zh-CN" altLang="en-US" sz="2000">
                <a:latin typeface="方正综艺简体" charset="-122"/>
              </a:rPr>
              <a:t>王今雨</a:t>
            </a:r>
            <a:endParaRPr lang="zh-CN" altLang="en-US" sz="2000" dirty="0">
              <a:latin typeface="方正综艺简体" charset="-122"/>
            </a:endParaRPr>
          </a:p>
        </p:txBody>
      </p:sp>
      <p:grpSp>
        <p:nvGrpSpPr>
          <p:cNvPr id="11273" name="组合 12"/>
          <p:cNvGrpSpPr/>
          <p:nvPr/>
        </p:nvGrpSpPr>
        <p:grpSpPr>
          <a:xfrm>
            <a:off x="466725" y="268288"/>
            <a:ext cx="2322513" cy="696912"/>
            <a:chOff x="0" y="0"/>
            <a:chExt cx="5804" cy="1740"/>
          </a:xfrm>
        </p:grpSpPr>
        <p:pic>
          <p:nvPicPr>
            <p:cNvPr id="11274" name="图片 13" descr="交大矢量logo"/>
            <p:cNvPicPr>
              <a:picLocks noChangeAspect="1"/>
            </p:cNvPicPr>
            <p:nvPr/>
          </p:nvPicPr>
          <p:blipFill>
            <a:blip r:embed="rId2"/>
            <a:srcRect l="-1437" t="-9560" r="41219" b="-10179"/>
            <a:stretch>
              <a:fillRect/>
            </a:stretch>
          </p:blipFill>
          <p:spPr>
            <a:xfrm>
              <a:off x="0" y="0"/>
              <a:ext cx="5616" cy="1741"/>
            </a:xfrm>
            <a:prstGeom prst="rect">
              <a:avLst/>
            </a:prstGeom>
            <a:noFill/>
            <a:ln w="9525">
              <a:noFill/>
            </a:ln>
          </p:spPr>
        </p:pic>
        <p:sp>
          <p:nvSpPr>
            <p:cNvPr id="11275" name="矩形 14"/>
            <p:cNvSpPr/>
            <p:nvPr/>
          </p:nvSpPr>
          <p:spPr>
            <a:xfrm>
              <a:off x="5463" y="1161"/>
              <a:ext cx="341" cy="337"/>
            </a:xfrm>
            <a:prstGeom prst="rect">
              <a:avLst/>
            </a:prstGeom>
            <a:solidFill>
              <a:schemeClr val="bg1"/>
            </a:solidFill>
            <a:ln w="9525">
              <a:noFill/>
            </a:ln>
          </p:spPr>
          <p:txBody>
            <a:bodyPr anchor="ctr"/>
            <a:lstStyle/>
            <a:p>
              <a:pPr algn="ctr" eaLnBrk="1" hangingPunct="1">
                <a:buFont typeface="Arial" panose="020B0604020202020204" pitchFamily="34" charset="0"/>
              </a:pPr>
              <a:endParaRPr lang="zh-CN" altLang="en-US" sz="2000" dirty="0">
                <a:solidFill>
                  <a:srgbClr val="FFFFFF"/>
                </a:solidFill>
                <a:latin typeface="Calibri" panose="020F0502020204030204" pitchFamily="34" charset="0"/>
                <a:ea typeface="宋体" panose="02010600030101010101"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43"/>
          <p:cNvGrpSpPr/>
          <p:nvPr/>
        </p:nvGrpSpPr>
        <p:grpSpPr>
          <a:xfrm>
            <a:off x="61913" y="515938"/>
            <a:ext cx="2963862" cy="2192337"/>
            <a:chOff x="0" y="0"/>
            <a:chExt cx="2052" cy="2078"/>
          </a:xfrm>
        </p:grpSpPr>
        <p:sp>
          <p:nvSpPr>
            <p:cNvPr id="20694" name="Text Box 3"/>
            <p:cNvSpPr txBox="1"/>
            <p:nvPr/>
          </p:nvSpPr>
          <p:spPr>
            <a:xfrm>
              <a:off x="87" y="25"/>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0695" name="Oval 4"/>
            <p:cNvSpPr/>
            <p:nvPr/>
          </p:nvSpPr>
          <p:spPr>
            <a:xfrm>
              <a:off x="406" y="481"/>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0696" name="Oval 5"/>
            <p:cNvSpPr/>
            <p:nvPr/>
          </p:nvSpPr>
          <p:spPr>
            <a:xfrm>
              <a:off x="406" y="1153"/>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0697" name="Oval 6"/>
            <p:cNvSpPr/>
            <p:nvPr/>
          </p:nvSpPr>
          <p:spPr>
            <a:xfrm>
              <a:off x="1270" y="1153"/>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0698" name="Oval 7"/>
            <p:cNvSpPr/>
            <p:nvPr/>
          </p:nvSpPr>
          <p:spPr>
            <a:xfrm>
              <a:off x="1270" y="481"/>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0699" name="Text Box 8"/>
            <p:cNvSpPr txBox="1"/>
            <p:nvPr/>
          </p:nvSpPr>
          <p:spPr>
            <a:xfrm>
              <a:off x="1318" y="1153"/>
              <a:ext cx="308" cy="350"/>
            </a:xfrm>
            <a:prstGeom prst="rect">
              <a:avLst/>
            </a:prstGeom>
            <a:noFill/>
            <a:ln w="9525">
              <a:noFill/>
            </a:ln>
          </p:spPr>
          <p:txBody>
            <a:bodyPr wrap="square">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20700" name="Text Box 9"/>
            <p:cNvSpPr txBox="1"/>
            <p:nvPr/>
          </p:nvSpPr>
          <p:spPr>
            <a:xfrm>
              <a:off x="454" y="481"/>
              <a:ext cx="288" cy="35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20701" name="Text Box 10"/>
            <p:cNvSpPr txBox="1"/>
            <p:nvPr/>
          </p:nvSpPr>
          <p:spPr>
            <a:xfrm>
              <a:off x="1318" y="481"/>
              <a:ext cx="288" cy="35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01</a:t>
              </a:r>
            </a:p>
          </p:txBody>
        </p:sp>
        <p:sp>
          <p:nvSpPr>
            <p:cNvPr id="20702" name="Text Box 11"/>
            <p:cNvSpPr txBox="1"/>
            <p:nvPr/>
          </p:nvSpPr>
          <p:spPr>
            <a:xfrm>
              <a:off x="454" y="1177"/>
              <a:ext cx="303" cy="350"/>
            </a:xfrm>
            <a:prstGeom prst="rect">
              <a:avLst/>
            </a:prstGeom>
            <a:noFill/>
            <a:ln w="9525">
              <a:noFill/>
            </a:ln>
          </p:spPr>
          <p:txBody>
            <a:bodyPr>
              <a:spAutoFit/>
            </a:bodyPr>
            <a:lstStyle/>
            <a:p>
              <a:pPr eaLnBrk="1" hangingPunct="1">
                <a:buFont typeface="Arial" panose="020B0604020202020204" pitchFamily="34" charset="0"/>
              </a:pPr>
              <a:r>
                <a:rPr lang="en-US" altLang="zh-CN">
                  <a:latin typeface="黑体" panose="02010609060101010101" pitchFamily="49" charset="-122"/>
                </a:rPr>
                <a:t>11</a:t>
              </a:r>
              <a:endParaRPr lang="en-US" altLang="zh-CN" dirty="0">
                <a:latin typeface="黑体" panose="02010609060101010101" pitchFamily="49" charset="-122"/>
              </a:endParaRPr>
            </a:p>
          </p:txBody>
        </p:sp>
        <p:sp>
          <p:nvSpPr>
            <p:cNvPr id="20703" name="Line 12"/>
            <p:cNvSpPr/>
            <p:nvPr/>
          </p:nvSpPr>
          <p:spPr>
            <a:xfrm>
              <a:off x="742" y="625"/>
              <a:ext cx="528"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0704" name="Line 13"/>
            <p:cNvSpPr/>
            <p:nvPr/>
          </p:nvSpPr>
          <p:spPr>
            <a:xfrm rot="5400000">
              <a:off x="1254" y="981"/>
              <a:ext cx="336"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0705" name="Line 14"/>
            <p:cNvSpPr/>
            <p:nvPr/>
          </p:nvSpPr>
          <p:spPr>
            <a:xfrm rot="10800000">
              <a:off x="754" y="1321"/>
              <a:ext cx="528"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0706" name="Line 15"/>
            <p:cNvSpPr/>
            <p:nvPr/>
          </p:nvSpPr>
          <p:spPr>
            <a:xfrm rot="-5400000">
              <a:off x="414" y="969"/>
              <a:ext cx="336"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cxnSp>
          <p:nvCxnSpPr>
            <p:cNvPr id="20707" name="AutoShape 16"/>
            <p:cNvCxnSpPr>
              <a:stCxn id="20700" idx="0"/>
              <a:endCxn id="20695" idx="2"/>
            </p:cNvCxnSpPr>
            <p:nvPr/>
          </p:nvCxnSpPr>
          <p:spPr>
            <a:xfrm rot="16200000" flipH="1" flipV="1">
              <a:off x="417" y="470"/>
              <a:ext cx="170" cy="192"/>
            </a:xfrm>
            <a:prstGeom prst="curvedConnector4">
              <a:avLst>
                <a:gd name="adj1" fmla="val -127457"/>
                <a:gd name="adj2" fmla="val 182432"/>
              </a:avLst>
            </a:prstGeom>
            <a:ln w="9525" cap="flat" cmpd="sng">
              <a:solidFill>
                <a:schemeClr val="tx1"/>
              </a:solidFill>
              <a:prstDash val="solid"/>
              <a:miter/>
              <a:headEnd type="none" w="med" len="med"/>
              <a:tailEnd type="triangle" w="med" len="med"/>
            </a:ln>
          </p:spPr>
        </p:cxnSp>
        <p:cxnSp>
          <p:nvCxnSpPr>
            <p:cNvPr id="20708" name="AutoShape 17"/>
            <p:cNvCxnSpPr/>
            <p:nvPr/>
          </p:nvCxnSpPr>
          <p:spPr>
            <a:xfrm rot="5400000" flipH="1">
              <a:off x="403" y="1265"/>
              <a:ext cx="242" cy="199"/>
            </a:xfrm>
            <a:prstGeom prst="curvedConnector4">
              <a:avLst>
                <a:gd name="adj1" fmla="val -89537"/>
                <a:gd name="adj2" fmla="val 179333"/>
              </a:avLst>
            </a:prstGeom>
            <a:ln w="9525" cap="flat" cmpd="sng">
              <a:solidFill>
                <a:schemeClr val="tx1"/>
              </a:solidFill>
              <a:prstDash val="solid"/>
              <a:miter/>
              <a:headEnd type="none" w="med" len="med"/>
              <a:tailEnd type="triangle" w="med" len="med"/>
            </a:ln>
          </p:spPr>
        </p:cxnSp>
        <p:cxnSp>
          <p:nvCxnSpPr>
            <p:cNvPr id="20709" name="AutoShape 18"/>
            <p:cNvCxnSpPr>
              <a:stCxn id="20701" idx="0"/>
              <a:endCxn id="20698" idx="6"/>
            </p:cNvCxnSpPr>
            <p:nvPr/>
          </p:nvCxnSpPr>
          <p:spPr>
            <a:xfrm rot="16200000" flipH="1">
              <a:off x="1451" y="492"/>
              <a:ext cx="170" cy="148"/>
            </a:xfrm>
            <a:prstGeom prst="curvedConnector4">
              <a:avLst>
                <a:gd name="adj1" fmla="val -127457"/>
                <a:gd name="adj2" fmla="val 206939"/>
              </a:avLst>
            </a:prstGeom>
            <a:ln w="9525" cap="flat" cmpd="sng">
              <a:solidFill>
                <a:schemeClr val="tx1"/>
              </a:solidFill>
              <a:prstDash val="solid"/>
              <a:miter/>
              <a:headEnd type="none" w="med" len="med"/>
              <a:tailEnd type="triangle" w="med" len="med"/>
            </a:ln>
          </p:spPr>
        </p:cxnSp>
        <p:cxnSp>
          <p:nvCxnSpPr>
            <p:cNvPr id="20710" name="AutoShape 19"/>
            <p:cNvCxnSpPr>
              <a:stCxn id="20697" idx="6"/>
              <a:endCxn id="20697" idx="4"/>
            </p:cNvCxnSpPr>
            <p:nvPr/>
          </p:nvCxnSpPr>
          <p:spPr>
            <a:xfrm flipH="1">
              <a:off x="1440" y="1323"/>
              <a:ext cx="170" cy="170"/>
            </a:xfrm>
            <a:prstGeom prst="curvedConnector4">
              <a:avLst>
                <a:gd name="adj1" fmla="val -84704"/>
                <a:gd name="adj2" fmla="val 184704"/>
              </a:avLst>
            </a:prstGeom>
            <a:ln w="9525" cap="flat" cmpd="sng">
              <a:solidFill>
                <a:schemeClr val="tx1"/>
              </a:solidFill>
              <a:prstDash val="solid"/>
              <a:miter/>
              <a:headEnd type="none" w="med" len="med"/>
              <a:tailEnd type="triangle" w="med" len="med"/>
            </a:ln>
          </p:spPr>
        </p:cxnSp>
        <p:sp>
          <p:nvSpPr>
            <p:cNvPr id="20711" name="Text Box 20"/>
            <p:cNvSpPr txBox="1"/>
            <p:nvPr/>
          </p:nvSpPr>
          <p:spPr>
            <a:xfrm>
              <a:off x="835" y="1028"/>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0712" name="Text Box 21"/>
            <p:cNvSpPr txBox="1"/>
            <p:nvPr/>
          </p:nvSpPr>
          <p:spPr>
            <a:xfrm>
              <a:off x="828" y="334"/>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0713" name="Text Box 22"/>
            <p:cNvSpPr txBox="1"/>
            <p:nvPr/>
          </p:nvSpPr>
          <p:spPr>
            <a:xfrm>
              <a:off x="238" y="860"/>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1</a:t>
              </a:r>
            </a:p>
          </p:txBody>
        </p:sp>
        <p:sp>
          <p:nvSpPr>
            <p:cNvPr id="20714" name="Text Box 23"/>
            <p:cNvSpPr txBox="1"/>
            <p:nvPr/>
          </p:nvSpPr>
          <p:spPr>
            <a:xfrm>
              <a:off x="1404" y="826"/>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0715" name="Text Box 24"/>
            <p:cNvSpPr txBox="1"/>
            <p:nvPr/>
          </p:nvSpPr>
          <p:spPr>
            <a:xfrm>
              <a:off x="0" y="1558"/>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0716" name="Text Box 25"/>
            <p:cNvSpPr txBox="1"/>
            <p:nvPr/>
          </p:nvSpPr>
          <p:spPr>
            <a:xfrm>
              <a:off x="635" y="0"/>
              <a:ext cx="35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X/</a:t>
              </a:r>
              <a:r>
                <a:rPr lang="en-US" altLang="zh-CN" b="1" dirty="0">
                  <a:solidFill>
                    <a:schemeClr val="accent2"/>
                  </a:solidFill>
                  <a:latin typeface="黑体" panose="02010609060101010101" pitchFamily="49" charset="-122"/>
                </a:rPr>
                <a:t>Z</a:t>
              </a:r>
            </a:p>
          </p:txBody>
        </p:sp>
        <p:sp>
          <p:nvSpPr>
            <p:cNvPr id="20717" name="Text Box 26"/>
            <p:cNvSpPr txBox="1"/>
            <p:nvPr/>
          </p:nvSpPr>
          <p:spPr>
            <a:xfrm>
              <a:off x="1702" y="260"/>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0718" name="Text Box 27"/>
            <p:cNvSpPr txBox="1"/>
            <p:nvPr/>
          </p:nvSpPr>
          <p:spPr>
            <a:xfrm>
              <a:off x="1690" y="1484"/>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0719" name="Line 28"/>
            <p:cNvSpPr/>
            <p:nvPr/>
          </p:nvSpPr>
          <p:spPr>
            <a:xfrm flipH="1">
              <a:off x="442" y="144"/>
              <a:ext cx="192" cy="48"/>
            </a:xfrm>
            <a:prstGeom prst="line">
              <a:avLst/>
            </a:prstGeom>
            <a:ln w="9525" cap="flat" cmpd="sng">
              <a:solidFill>
                <a:srgbClr val="FF9900"/>
              </a:solidFill>
              <a:prstDash val="solid"/>
              <a:miter/>
              <a:headEnd type="none" w="med" len="med"/>
              <a:tailEnd type="triangle" w="med" len="med"/>
            </a:ln>
          </p:spPr>
          <p:txBody>
            <a:bodyPr/>
            <a:lstStyle/>
            <a:p>
              <a:endParaRPr lang="zh-CN" altLang="en-US"/>
            </a:p>
          </p:txBody>
        </p:sp>
        <p:sp>
          <p:nvSpPr>
            <p:cNvPr id="20720" name="Text Box 29"/>
            <p:cNvSpPr txBox="1"/>
            <p:nvPr/>
          </p:nvSpPr>
          <p:spPr>
            <a:xfrm>
              <a:off x="507" y="1728"/>
              <a:ext cx="839" cy="35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(a) </a:t>
              </a:r>
              <a:r>
                <a:rPr lang="zh-CN" altLang="en-US" dirty="0">
                  <a:latin typeface="华文新魏" panose="02010800040101010101" pitchFamily="2" charset="-122"/>
                  <a:ea typeface="华文新魏" panose="02010800040101010101" pitchFamily="2" charset="-122"/>
                </a:rPr>
                <a:t>状态图</a:t>
              </a:r>
            </a:p>
          </p:txBody>
        </p:sp>
      </p:grpSp>
      <p:grpSp>
        <p:nvGrpSpPr>
          <p:cNvPr id="20483" name="Group 247"/>
          <p:cNvGrpSpPr/>
          <p:nvPr/>
        </p:nvGrpSpPr>
        <p:grpSpPr>
          <a:xfrm>
            <a:off x="215900" y="2752725"/>
            <a:ext cx="5299075" cy="1939925"/>
            <a:chOff x="-62" y="12"/>
            <a:chExt cx="3669" cy="1840"/>
          </a:xfrm>
        </p:grpSpPr>
        <p:sp>
          <p:nvSpPr>
            <p:cNvPr id="20599" name="Line 152"/>
            <p:cNvSpPr/>
            <p:nvPr/>
          </p:nvSpPr>
          <p:spPr>
            <a:xfrm>
              <a:off x="612" y="216"/>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0" name="Line 153"/>
            <p:cNvSpPr/>
            <p:nvPr/>
          </p:nvSpPr>
          <p:spPr>
            <a:xfrm>
              <a:off x="2688" y="312"/>
              <a:ext cx="0" cy="120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1" name="Line 154"/>
            <p:cNvSpPr/>
            <p:nvPr/>
          </p:nvSpPr>
          <p:spPr>
            <a:xfrm>
              <a:off x="1874" y="324"/>
              <a:ext cx="0" cy="120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2" name="Line 155"/>
            <p:cNvSpPr/>
            <p:nvPr/>
          </p:nvSpPr>
          <p:spPr>
            <a:xfrm>
              <a:off x="984" y="216"/>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3" name="Line 156"/>
            <p:cNvSpPr/>
            <p:nvPr/>
          </p:nvSpPr>
          <p:spPr>
            <a:xfrm>
              <a:off x="1368" y="204"/>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4" name="Line 157"/>
            <p:cNvSpPr/>
            <p:nvPr/>
          </p:nvSpPr>
          <p:spPr>
            <a:xfrm>
              <a:off x="1728" y="192"/>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5" name="Line 159"/>
            <p:cNvSpPr/>
            <p:nvPr/>
          </p:nvSpPr>
          <p:spPr>
            <a:xfrm>
              <a:off x="2064" y="228"/>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6" name="Line 160"/>
            <p:cNvSpPr/>
            <p:nvPr/>
          </p:nvSpPr>
          <p:spPr>
            <a:xfrm>
              <a:off x="2436" y="192"/>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7" name="Line 161"/>
            <p:cNvSpPr/>
            <p:nvPr/>
          </p:nvSpPr>
          <p:spPr>
            <a:xfrm>
              <a:off x="2784" y="228"/>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608" name="Line 162"/>
            <p:cNvSpPr/>
            <p:nvPr/>
          </p:nvSpPr>
          <p:spPr>
            <a:xfrm>
              <a:off x="3156" y="216"/>
              <a:ext cx="0" cy="1292"/>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grpSp>
          <p:nvGrpSpPr>
            <p:cNvPr id="20609" name="Group 238"/>
            <p:cNvGrpSpPr/>
            <p:nvPr/>
          </p:nvGrpSpPr>
          <p:grpSpPr>
            <a:xfrm>
              <a:off x="-62" y="12"/>
              <a:ext cx="3592" cy="394"/>
              <a:chOff x="-62" y="12"/>
              <a:chExt cx="3592" cy="394"/>
            </a:xfrm>
          </p:grpSpPr>
          <p:grpSp>
            <p:nvGrpSpPr>
              <p:cNvPr id="20657" name="Group 116"/>
              <p:cNvGrpSpPr/>
              <p:nvPr/>
            </p:nvGrpSpPr>
            <p:grpSpPr>
              <a:xfrm>
                <a:off x="432" y="12"/>
                <a:ext cx="3098" cy="205"/>
                <a:chOff x="0" y="0"/>
                <a:chExt cx="3098" cy="205"/>
              </a:xfrm>
            </p:grpSpPr>
            <p:sp>
              <p:nvSpPr>
                <p:cNvPr id="20659" name="Line 117"/>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0" name="Line 118"/>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1" name="Line 119"/>
                <p:cNvSpPr/>
                <p:nvPr/>
              </p:nvSpPr>
              <p:spPr>
                <a:xfrm>
                  <a:off x="180"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2" name="Line 120"/>
                <p:cNvSpPr/>
                <p:nvPr/>
              </p:nvSpPr>
              <p:spPr>
                <a:xfrm>
                  <a:off x="948"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3" name="Line 121"/>
                <p:cNvSpPr/>
                <p:nvPr/>
              </p:nvSpPr>
              <p:spPr>
                <a:xfrm>
                  <a:off x="164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4" name="Line 122"/>
                <p:cNvSpPr/>
                <p:nvPr/>
              </p:nvSpPr>
              <p:spPr>
                <a:xfrm>
                  <a:off x="182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5" name="Line 123"/>
                <p:cNvSpPr/>
                <p:nvPr/>
              </p:nvSpPr>
              <p:spPr>
                <a:xfrm>
                  <a:off x="2004" y="1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6" name="Line 124"/>
                <p:cNvSpPr/>
                <p:nvPr/>
              </p:nvSpPr>
              <p:spPr>
                <a:xfrm>
                  <a:off x="2172"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7" name="Line 125"/>
                <p:cNvSpPr/>
                <p:nvPr/>
              </p:nvSpPr>
              <p:spPr>
                <a:xfrm>
                  <a:off x="2352"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8" name="Line 126"/>
                <p:cNvSpPr/>
                <p:nvPr/>
              </p:nvSpPr>
              <p:spPr>
                <a:xfrm>
                  <a:off x="2544"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69" name="Line 127"/>
                <p:cNvSpPr/>
                <p:nvPr/>
              </p:nvSpPr>
              <p:spPr>
                <a:xfrm>
                  <a:off x="273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0" name="Line 128"/>
                <p:cNvSpPr/>
                <p:nvPr/>
              </p:nvSpPr>
              <p:spPr>
                <a:xfrm>
                  <a:off x="29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1" name="Line 129"/>
                <p:cNvSpPr/>
                <p:nvPr/>
              </p:nvSpPr>
              <p:spPr>
                <a:xfrm>
                  <a:off x="146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2" name="Line 130"/>
                <p:cNvSpPr/>
                <p:nvPr/>
              </p:nvSpPr>
              <p:spPr>
                <a:xfrm>
                  <a:off x="129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3" name="Line 131"/>
                <p:cNvSpPr/>
                <p:nvPr/>
              </p:nvSpPr>
              <p:spPr>
                <a:xfrm>
                  <a:off x="11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4" name="Line 132"/>
                <p:cNvSpPr/>
                <p:nvPr/>
              </p:nvSpPr>
              <p:spPr>
                <a:xfrm>
                  <a:off x="56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5" name="Line 133"/>
                <p:cNvSpPr/>
                <p:nvPr/>
              </p:nvSpPr>
              <p:spPr>
                <a:xfrm flipV="1">
                  <a:off x="36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nvGrpSpPr>
                <p:cNvPr id="20676" name="Group 134"/>
                <p:cNvGrpSpPr/>
                <p:nvPr/>
              </p:nvGrpSpPr>
              <p:grpSpPr>
                <a:xfrm>
                  <a:off x="372" y="0"/>
                  <a:ext cx="180" cy="193"/>
                  <a:chOff x="0" y="0"/>
                  <a:chExt cx="180" cy="193"/>
                </a:xfrm>
              </p:grpSpPr>
              <p:sp>
                <p:nvSpPr>
                  <p:cNvPr id="20692" name="Line 135"/>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93" name="Line 136"/>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0677" name="Group 137"/>
                <p:cNvGrpSpPr/>
                <p:nvPr/>
              </p:nvGrpSpPr>
              <p:grpSpPr>
                <a:xfrm>
                  <a:off x="756" y="0"/>
                  <a:ext cx="180" cy="193"/>
                  <a:chOff x="0" y="0"/>
                  <a:chExt cx="180" cy="193"/>
                </a:xfrm>
              </p:grpSpPr>
              <p:sp>
                <p:nvSpPr>
                  <p:cNvPr id="20690" name="Line 138"/>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91" name="Line 139"/>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0678" name="Line 140"/>
                <p:cNvSpPr/>
                <p:nvPr/>
              </p:nvSpPr>
              <p:spPr>
                <a:xfrm flipV="1">
                  <a:off x="111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79" name="Line 141"/>
                <p:cNvSpPr/>
                <p:nvPr/>
              </p:nvSpPr>
              <p:spPr>
                <a:xfrm flipV="1">
                  <a:off x="16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0" name="Line 142"/>
                <p:cNvSpPr/>
                <p:nvPr/>
              </p:nvSpPr>
              <p:spPr>
                <a:xfrm flipV="1">
                  <a:off x="182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1" name="Line 143"/>
                <p:cNvSpPr/>
                <p:nvPr/>
              </p:nvSpPr>
              <p:spPr>
                <a:xfrm flipV="1">
                  <a:off x="200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2" name="Line 144"/>
                <p:cNvSpPr/>
                <p:nvPr/>
              </p:nvSpPr>
              <p:spPr>
                <a:xfrm flipV="1">
                  <a:off x="2172"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3" name="Line 145"/>
                <p:cNvSpPr/>
                <p:nvPr/>
              </p:nvSpPr>
              <p:spPr>
                <a:xfrm flipV="1">
                  <a:off x="235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4" name="Line 146"/>
                <p:cNvSpPr/>
                <p:nvPr/>
              </p:nvSpPr>
              <p:spPr>
                <a:xfrm flipV="1">
                  <a:off x="25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5" name="Line 147"/>
                <p:cNvSpPr/>
                <p:nvPr/>
              </p:nvSpPr>
              <p:spPr>
                <a:xfrm flipV="1">
                  <a:off x="272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6" name="Line 148"/>
                <p:cNvSpPr/>
                <p:nvPr/>
              </p:nvSpPr>
              <p:spPr>
                <a:xfrm flipV="1">
                  <a:off x="2928"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7" name="Line 149"/>
                <p:cNvSpPr/>
                <p:nvPr/>
              </p:nvSpPr>
              <p:spPr>
                <a:xfrm flipV="1">
                  <a:off x="146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8" name="Line 150"/>
                <p:cNvSpPr/>
                <p:nvPr/>
              </p:nvSpPr>
              <p:spPr>
                <a:xfrm flipV="1">
                  <a:off x="129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689" name="Line 151"/>
                <p:cNvSpPr/>
                <p:nvPr/>
              </p:nvSpPr>
              <p:spPr>
                <a:xfrm flipV="1">
                  <a:off x="74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0658" name="Text Box 203"/>
              <p:cNvSpPr txBox="1"/>
              <p:nvPr/>
            </p:nvSpPr>
            <p:spPr>
              <a:xfrm>
                <a:off x="-62" y="18"/>
                <a:ext cx="402" cy="388"/>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grpSp>
        <p:grpSp>
          <p:nvGrpSpPr>
            <p:cNvPr id="20610" name="Group 241"/>
            <p:cNvGrpSpPr/>
            <p:nvPr/>
          </p:nvGrpSpPr>
          <p:grpSpPr>
            <a:xfrm>
              <a:off x="84" y="288"/>
              <a:ext cx="3518" cy="336"/>
              <a:chOff x="0" y="0"/>
              <a:chExt cx="3518" cy="336"/>
            </a:xfrm>
          </p:grpSpPr>
          <p:sp>
            <p:nvSpPr>
              <p:cNvPr id="20639" name="Line 163"/>
              <p:cNvSpPr/>
              <p:nvPr/>
            </p:nvSpPr>
            <p:spPr>
              <a:xfrm>
                <a:off x="204" y="204"/>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0" name="Line 164"/>
              <p:cNvSpPr/>
              <p:nvPr/>
            </p:nvSpPr>
            <p:spPr>
              <a:xfrm flipV="1">
                <a:off x="44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1" name="Line 165"/>
              <p:cNvSpPr/>
              <p:nvPr/>
            </p:nvSpPr>
            <p:spPr>
              <a:xfrm>
                <a:off x="444" y="12"/>
                <a:ext cx="18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2" name="Line 166"/>
              <p:cNvSpPr/>
              <p:nvPr/>
            </p:nvSpPr>
            <p:spPr>
              <a:xfrm flipV="1">
                <a:off x="620" y="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3" name="Line 167"/>
              <p:cNvSpPr/>
              <p:nvPr/>
            </p:nvSpPr>
            <p:spPr>
              <a:xfrm>
                <a:off x="620" y="204"/>
                <a:ext cx="612"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4" name="Line 168"/>
              <p:cNvSpPr/>
              <p:nvPr/>
            </p:nvSpPr>
            <p:spPr>
              <a:xfrm flipV="1">
                <a:off x="124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5" name="Line 169"/>
              <p:cNvSpPr/>
              <p:nvPr/>
            </p:nvSpPr>
            <p:spPr>
              <a:xfrm>
                <a:off x="1244" y="12"/>
                <a:ext cx="18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6" name="Line 170"/>
              <p:cNvSpPr/>
              <p:nvPr/>
            </p:nvSpPr>
            <p:spPr>
              <a:xfrm flipV="1">
                <a:off x="1424" y="24"/>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7" name="Line 171"/>
              <p:cNvSpPr/>
              <p:nvPr/>
            </p:nvSpPr>
            <p:spPr>
              <a:xfrm>
                <a:off x="1423" y="216"/>
                <a:ext cx="18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8" name="Line 172"/>
              <p:cNvSpPr/>
              <p:nvPr/>
            </p:nvSpPr>
            <p:spPr>
              <a:xfrm flipV="1">
                <a:off x="1596" y="24"/>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49" name="Line 173"/>
              <p:cNvSpPr/>
              <p:nvPr/>
            </p:nvSpPr>
            <p:spPr>
              <a:xfrm>
                <a:off x="1596" y="22"/>
                <a:ext cx="18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0" name="Line 174"/>
              <p:cNvSpPr/>
              <p:nvPr/>
            </p:nvSpPr>
            <p:spPr>
              <a:xfrm flipV="1">
                <a:off x="178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1" name="Line 175"/>
              <p:cNvSpPr/>
              <p:nvPr/>
            </p:nvSpPr>
            <p:spPr>
              <a:xfrm>
                <a:off x="1776" y="204"/>
                <a:ext cx="816"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2" name="Line 176"/>
              <p:cNvSpPr/>
              <p:nvPr/>
            </p:nvSpPr>
            <p:spPr>
              <a:xfrm flipV="1">
                <a:off x="260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3" name="Line 177"/>
              <p:cNvSpPr/>
              <p:nvPr/>
            </p:nvSpPr>
            <p:spPr>
              <a:xfrm>
                <a:off x="2602" y="12"/>
                <a:ext cx="18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4" name="Line 178"/>
              <p:cNvSpPr/>
              <p:nvPr/>
            </p:nvSpPr>
            <p:spPr>
              <a:xfrm flipV="1">
                <a:off x="2772"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5" name="Line 179"/>
              <p:cNvSpPr/>
              <p:nvPr/>
            </p:nvSpPr>
            <p:spPr>
              <a:xfrm>
                <a:off x="2772" y="204"/>
                <a:ext cx="746"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656" name="Text Box 204"/>
              <p:cNvSpPr txBox="1"/>
              <p:nvPr/>
            </p:nvSpPr>
            <p:spPr>
              <a:xfrm>
                <a:off x="0" y="0"/>
                <a:ext cx="236" cy="33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FF"/>
                    </a:solidFill>
                    <a:latin typeface="黑体" panose="02010609060101010101" pitchFamily="49" charset="-122"/>
                  </a:rPr>
                  <a:t>X</a:t>
                </a:r>
              </a:p>
            </p:txBody>
          </p:sp>
        </p:grpSp>
        <p:sp>
          <p:nvSpPr>
            <p:cNvPr id="20611" name="Line 194"/>
            <p:cNvSpPr/>
            <p:nvPr/>
          </p:nvSpPr>
          <p:spPr>
            <a:xfrm>
              <a:off x="336" y="1410"/>
              <a:ext cx="1392"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2" name="Line 195"/>
            <p:cNvSpPr/>
            <p:nvPr/>
          </p:nvSpPr>
          <p:spPr>
            <a:xfrm flipV="1">
              <a:off x="1728" y="1218"/>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3" name="Line 196"/>
            <p:cNvSpPr/>
            <p:nvPr/>
          </p:nvSpPr>
          <p:spPr>
            <a:xfrm>
              <a:off x="1728" y="1218"/>
              <a:ext cx="156"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4" name="Line 197"/>
            <p:cNvSpPr/>
            <p:nvPr/>
          </p:nvSpPr>
          <p:spPr>
            <a:xfrm flipV="1">
              <a:off x="1874" y="1218"/>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5" name="Line 198"/>
            <p:cNvSpPr/>
            <p:nvPr/>
          </p:nvSpPr>
          <p:spPr>
            <a:xfrm>
              <a:off x="1874" y="1410"/>
              <a:ext cx="796"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6" name="Line 199"/>
            <p:cNvSpPr/>
            <p:nvPr/>
          </p:nvSpPr>
          <p:spPr>
            <a:xfrm flipV="1">
              <a:off x="2676" y="1218"/>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7" name="Line 200"/>
            <p:cNvSpPr/>
            <p:nvPr/>
          </p:nvSpPr>
          <p:spPr>
            <a:xfrm>
              <a:off x="2688" y="1218"/>
              <a:ext cx="96"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8" name="Line 201"/>
            <p:cNvSpPr/>
            <p:nvPr/>
          </p:nvSpPr>
          <p:spPr>
            <a:xfrm flipV="1">
              <a:off x="2784" y="1218"/>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19" name="Line 202"/>
            <p:cNvSpPr/>
            <p:nvPr/>
          </p:nvSpPr>
          <p:spPr>
            <a:xfrm>
              <a:off x="2784" y="1410"/>
              <a:ext cx="823"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620" name="Text Box 205"/>
            <p:cNvSpPr txBox="1"/>
            <p:nvPr/>
          </p:nvSpPr>
          <p:spPr>
            <a:xfrm>
              <a:off x="1" y="1235"/>
              <a:ext cx="235" cy="388"/>
            </a:xfrm>
            <a:prstGeom prst="rect">
              <a:avLst/>
            </a:prstGeom>
            <a:noFill/>
            <a:ln w="9525">
              <a:noFill/>
            </a:ln>
          </p:spPr>
          <p:txBody>
            <a:bodyPr wrap="none">
              <a:spAutoFit/>
            </a:bodyPr>
            <a:lstStyle/>
            <a:p>
              <a:pPr eaLnBrk="1" hangingPunct="1">
                <a:buFont typeface="Arial" panose="020B0604020202020204" pitchFamily="34" charset="0"/>
              </a:pPr>
              <a:r>
                <a:rPr lang="en-US" altLang="zh-CN" dirty="0">
                  <a:solidFill>
                    <a:schemeClr val="accent2"/>
                  </a:solidFill>
                  <a:latin typeface="黑体" panose="02010609060101010101" pitchFamily="49" charset="-122"/>
                </a:rPr>
                <a:t> Z</a:t>
              </a:r>
            </a:p>
          </p:txBody>
        </p:sp>
        <p:grpSp>
          <p:nvGrpSpPr>
            <p:cNvPr id="20621" name="Group 240"/>
            <p:cNvGrpSpPr/>
            <p:nvPr/>
          </p:nvGrpSpPr>
          <p:grpSpPr>
            <a:xfrm>
              <a:off x="68" y="626"/>
              <a:ext cx="3539" cy="673"/>
              <a:chOff x="0" y="0"/>
              <a:chExt cx="3539" cy="673"/>
            </a:xfrm>
          </p:grpSpPr>
          <p:sp>
            <p:nvSpPr>
              <p:cNvPr id="20623" name="Line 180"/>
              <p:cNvSpPr/>
              <p:nvPr/>
            </p:nvSpPr>
            <p:spPr>
              <a:xfrm>
                <a:off x="244" y="202"/>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4" name="Line 181"/>
              <p:cNvSpPr/>
              <p:nvPr/>
            </p:nvSpPr>
            <p:spPr>
              <a:xfrm flipV="1">
                <a:off x="1300" y="1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5" name="Line 182"/>
              <p:cNvSpPr/>
              <p:nvPr/>
            </p:nvSpPr>
            <p:spPr>
              <a:xfrm>
                <a:off x="1312" y="10"/>
                <a:ext cx="1392"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6" name="Line 183"/>
              <p:cNvSpPr/>
              <p:nvPr/>
            </p:nvSpPr>
            <p:spPr>
              <a:xfrm flipV="1">
                <a:off x="2716" y="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7" name="Line 184"/>
              <p:cNvSpPr/>
              <p:nvPr/>
            </p:nvSpPr>
            <p:spPr>
              <a:xfrm>
                <a:off x="2716" y="188"/>
                <a:ext cx="79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8" name="Line 185"/>
              <p:cNvSpPr/>
              <p:nvPr/>
            </p:nvSpPr>
            <p:spPr>
              <a:xfrm>
                <a:off x="256" y="492"/>
                <a:ext cx="28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29" name="Line 186"/>
              <p:cNvSpPr/>
              <p:nvPr/>
            </p:nvSpPr>
            <p:spPr>
              <a:xfrm flipV="1">
                <a:off x="544" y="286"/>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0" name="Line 187"/>
              <p:cNvSpPr/>
              <p:nvPr/>
            </p:nvSpPr>
            <p:spPr>
              <a:xfrm>
                <a:off x="541" y="289"/>
                <a:ext cx="74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1" name="Line 188"/>
              <p:cNvSpPr/>
              <p:nvPr/>
            </p:nvSpPr>
            <p:spPr>
              <a:xfrm flipV="1">
                <a:off x="1300" y="278"/>
                <a:ext cx="0" cy="215"/>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2" name="Line 189"/>
              <p:cNvSpPr/>
              <p:nvPr/>
            </p:nvSpPr>
            <p:spPr>
              <a:xfrm>
                <a:off x="1302" y="478"/>
                <a:ext cx="35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3" name="Line 190"/>
              <p:cNvSpPr/>
              <p:nvPr/>
            </p:nvSpPr>
            <p:spPr>
              <a:xfrm flipV="1">
                <a:off x="1660" y="284"/>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4" name="Line 191"/>
              <p:cNvSpPr/>
              <p:nvPr/>
            </p:nvSpPr>
            <p:spPr>
              <a:xfrm>
                <a:off x="1660" y="288"/>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5" name="Line 192"/>
              <p:cNvSpPr/>
              <p:nvPr/>
            </p:nvSpPr>
            <p:spPr>
              <a:xfrm flipV="1">
                <a:off x="2716" y="288"/>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6" name="Line 193"/>
              <p:cNvSpPr/>
              <p:nvPr/>
            </p:nvSpPr>
            <p:spPr>
              <a:xfrm>
                <a:off x="2716" y="466"/>
                <a:ext cx="823"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637" name="Text Box 206"/>
              <p:cNvSpPr txBox="1"/>
              <p:nvPr/>
            </p:nvSpPr>
            <p:spPr>
              <a:xfrm>
                <a:off x="6" y="29"/>
                <a:ext cx="28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1</a:t>
                </a:r>
              </a:p>
            </p:txBody>
          </p:sp>
          <p:sp>
            <p:nvSpPr>
              <p:cNvPr id="20638" name="Text Box 207"/>
              <p:cNvSpPr txBox="1"/>
              <p:nvPr/>
            </p:nvSpPr>
            <p:spPr>
              <a:xfrm>
                <a:off x="0" y="337"/>
                <a:ext cx="28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0</a:t>
                </a:r>
              </a:p>
            </p:txBody>
          </p:sp>
        </p:grpSp>
        <p:sp>
          <p:nvSpPr>
            <p:cNvPr id="20622" name="Text Box 208"/>
            <p:cNvSpPr txBox="1"/>
            <p:nvPr/>
          </p:nvSpPr>
          <p:spPr>
            <a:xfrm>
              <a:off x="602" y="1502"/>
              <a:ext cx="1946" cy="35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(c) </a:t>
              </a:r>
              <a:r>
                <a:rPr lang="zh-CN" altLang="en-US" dirty="0">
                  <a:latin typeface="华文新魏" panose="02010800040101010101" pitchFamily="2" charset="-122"/>
                  <a:ea typeface="华文新魏" panose="02010800040101010101" pitchFamily="2" charset="-122"/>
                </a:rPr>
                <a:t>脉冲输入的</a:t>
              </a:r>
              <a:r>
                <a:rPr lang="zh-CN" altLang="en-US" dirty="0">
                  <a:solidFill>
                    <a:srgbClr val="FF0000"/>
                  </a:solidFill>
                  <a:latin typeface="华文新魏" panose="02010800040101010101" pitchFamily="2" charset="-122"/>
                  <a:ea typeface="华文新魏" panose="02010800040101010101" pitchFamily="2" charset="-122"/>
                </a:rPr>
                <a:t>典型</a:t>
              </a:r>
              <a:r>
                <a:rPr lang="zh-CN" altLang="en-US" dirty="0">
                  <a:latin typeface="华文新魏" panose="02010800040101010101" pitchFamily="2" charset="-122"/>
                  <a:ea typeface="华文新魏" panose="02010800040101010101" pitchFamily="2" charset="-122"/>
                </a:rPr>
                <a:t>时间图</a:t>
              </a:r>
            </a:p>
          </p:txBody>
        </p:sp>
      </p:grpSp>
      <p:grpSp>
        <p:nvGrpSpPr>
          <p:cNvPr id="20484" name="Group 242"/>
          <p:cNvGrpSpPr/>
          <p:nvPr/>
        </p:nvGrpSpPr>
        <p:grpSpPr>
          <a:xfrm>
            <a:off x="5892800" y="2854325"/>
            <a:ext cx="2490788" cy="1851025"/>
            <a:chOff x="-3" y="0"/>
            <a:chExt cx="1725" cy="1755"/>
          </a:xfrm>
        </p:grpSpPr>
        <p:sp>
          <p:nvSpPr>
            <p:cNvPr id="20578" name="Line 209"/>
            <p:cNvSpPr/>
            <p:nvPr/>
          </p:nvSpPr>
          <p:spPr>
            <a:xfrm>
              <a:off x="347" y="864"/>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79" name="Line 210"/>
            <p:cNvSpPr/>
            <p:nvPr/>
          </p:nvSpPr>
          <p:spPr>
            <a:xfrm>
              <a:off x="587" y="624"/>
              <a:ext cx="0" cy="24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80" name="Line 211"/>
            <p:cNvSpPr/>
            <p:nvPr/>
          </p:nvSpPr>
          <p:spPr>
            <a:xfrm>
              <a:off x="577" y="622"/>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grpSp>
          <p:nvGrpSpPr>
            <p:cNvPr id="20581" name="Group 212"/>
            <p:cNvGrpSpPr/>
            <p:nvPr/>
          </p:nvGrpSpPr>
          <p:grpSpPr>
            <a:xfrm>
              <a:off x="347" y="12"/>
              <a:ext cx="480" cy="252"/>
              <a:chOff x="0" y="0"/>
              <a:chExt cx="480" cy="252"/>
            </a:xfrm>
          </p:grpSpPr>
          <p:sp>
            <p:nvSpPr>
              <p:cNvPr id="20596" name="Line 213"/>
              <p:cNvSpPr/>
              <p:nvPr/>
            </p:nvSpPr>
            <p:spPr>
              <a:xfrm>
                <a:off x="0" y="252"/>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97" name="Line 214"/>
              <p:cNvSpPr/>
              <p:nvPr/>
            </p:nvSpPr>
            <p:spPr>
              <a:xfrm>
                <a:off x="240" y="12"/>
                <a:ext cx="0" cy="24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98" name="Line 215"/>
              <p:cNvSpPr/>
              <p:nvPr/>
            </p:nvSpPr>
            <p:spPr>
              <a:xfrm>
                <a:off x="240" y="0"/>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0582" name="Group 216"/>
            <p:cNvGrpSpPr/>
            <p:nvPr/>
          </p:nvGrpSpPr>
          <p:grpSpPr>
            <a:xfrm>
              <a:off x="955" y="0"/>
              <a:ext cx="480" cy="252"/>
              <a:chOff x="0" y="0"/>
              <a:chExt cx="480" cy="252"/>
            </a:xfrm>
          </p:grpSpPr>
          <p:sp>
            <p:nvSpPr>
              <p:cNvPr id="20593" name="Line 217"/>
              <p:cNvSpPr/>
              <p:nvPr/>
            </p:nvSpPr>
            <p:spPr>
              <a:xfrm>
                <a:off x="0" y="252"/>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94" name="Line 218"/>
              <p:cNvSpPr/>
              <p:nvPr/>
            </p:nvSpPr>
            <p:spPr>
              <a:xfrm>
                <a:off x="240" y="12"/>
                <a:ext cx="0" cy="24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95" name="Line 219"/>
              <p:cNvSpPr/>
              <p:nvPr/>
            </p:nvSpPr>
            <p:spPr>
              <a:xfrm>
                <a:off x="240" y="0"/>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0583" name="Line 220"/>
            <p:cNvSpPr/>
            <p:nvPr/>
          </p:nvSpPr>
          <p:spPr>
            <a:xfrm>
              <a:off x="587" y="204"/>
              <a:ext cx="0" cy="528"/>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584" name="Line 221"/>
            <p:cNvSpPr/>
            <p:nvPr/>
          </p:nvSpPr>
          <p:spPr>
            <a:xfrm>
              <a:off x="1195" y="168"/>
              <a:ext cx="0" cy="528"/>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585" name="Line 222"/>
            <p:cNvSpPr/>
            <p:nvPr/>
          </p:nvSpPr>
          <p:spPr>
            <a:xfrm>
              <a:off x="1003" y="620"/>
              <a:ext cx="192"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86" name="Line 223"/>
            <p:cNvSpPr/>
            <p:nvPr/>
          </p:nvSpPr>
          <p:spPr>
            <a:xfrm>
              <a:off x="1195" y="624"/>
              <a:ext cx="0" cy="24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87" name="Line 224"/>
            <p:cNvSpPr/>
            <p:nvPr/>
          </p:nvSpPr>
          <p:spPr>
            <a:xfrm>
              <a:off x="1195" y="864"/>
              <a:ext cx="28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88" name="Text Box 225"/>
            <p:cNvSpPr txBox="1"/>
            <p:nvPr/>
          </p:nvSpPr>
          <p:spPr>
            <a:xfrm>
              <a:off x="0" y="50"/>
              <a:ext cx="354" cy="336"/>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sp>
          <p:nvSpPr>
            <p:cNvPr id="20589" name="Text Box 226"/>
            <p:cNvSpPr txBox="1"/>
            <p:nvPr/>
          </p:nvSpPr>
          <p:spPr>
            <a:xfrm>
              <a:off x="-3" y="709"/>
              <a:ext cx="377" cy="292"/>
            </a:xfrm>
            <a:prstGeom prst="rect">
              <a:avLst/>
            </a:prstGeom>
            <a:noFill/>
            <a:ln w="9525">
              <a:noFill/>
            </a:ln>
          </p:spPr>
          <p:txBody>
            <a:bodyPr wrap="none">
              <a:spAutoFit/>
            </a:bodyPr>
            <a:lstStyle/>
            <a:p>
              <a:pPr eaLnBrk="1" hangingPunct="1">
                <a:buFont typeface="Arial" panose="020B0604020202020204" pitchFamily="34" charset="0"/>
              </a:pPr>
              <a:r>
                <a:rPr lang="zh-CN" altLang="en-US" sz="1400" b="1" dirty="0">
                  <a:solidFill>
                    <a:srgbClr val="FF00FF"/>
                  </a:solidFill>
                  <a:latin typeface="Calibri" panose="020F0502020204030204" pitchFamily="34" charset="0"/>
                </a:rPr>
                <a:t>输入</a:t>
              </a:r>
            </a:p>
          </p:txBody>
        </p:sp>
        <p:sp>
          <p:nvSpPr>
            <p:cNvPr id="20590" name="Text Box 227"/>
            <p:cNvSpPr txBox="1"/>
            <p:nvPr/>
          </p:nvSpPr>
          <p:spPr>
            <a:xfrm>
              <a:off x="32" y="1405"/>
              <a:ext cx="1690" cy="35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(d) </a:t>
              </a:r>
              <a:r>
                <a:rPr lang="zh-CN" altLang="en-US" dirty="0">
                  <a:latin typeface="华文新魏" panose="02010800040101010101" pitchFamily="2" charset="-122"/>
                  <a:ea typeface="华文新魏" panose="02010800040101010101" pitchFamily="2" charset="-122"/>
                </a:rPr>
                <a:t>触发边沿与读值</a:t>
              </a:r>
            </a:p>
          </p:txBody>
        </p:sp>
        <p:sp>
          <p:nvSpPr>
            <p:cNvPr id="20591" name="Text Box 228"/>
            <p:cNvSpPr txBox="1"/>
            <p:nvPr/>
          </p:nvSpPr>
          <p:spPr>
            <a:xfrm>
              <a:off x="523" y="866"/>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solidFill>
                    <a:srgbClr val="FF00FF"/>
                  </a:solidFill>
                  <a:latin typeface="黑体" panose="02010609060101010101" pitchFamily="49" charset="-122"/>
                </a:rPr>
                <a:t>0</a:t>
              </a:r>
            </a:p>
          </p:txBody>
        </p:sp>
        <p:sp>
          <p:nvSpPr>
            <p:cNvPr id="20592" name="Text Box 229"/>
            <p:cNvSpPr txBox="1"/>
            <p:nvPr/>
          </p:nvSpPr>
          <p:spPr>
            <a:xfrm>
              <a:off x="1147" y="859"/>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solidFill>
                    <a:srgbClr val="FF00FF"/>
                  </a:solidFill>
                  <a:latin typeface="黑体" panose="02010609060101010101" pitchFamily="49" charset="-122"/>
                </a:rPr>
                <a:t>1</a:t>
              </a:r>
            </a:p>
          </p:txBody>
        </p:sp>
      </p:grpSp>
      <p:grpSp>
        <p:nvGrpSpPr>
          <p:cNvPr id="96" name="组合 95"/>
          <p:cNvGrpSpPr/>
          <p:nvPr/>
        </p:nvGrpSpPr>
        <p:grpSpPr>
          <a:xfrm>
            <a:off x="3034030" y="610870"/>
            <a:ext cx="5641340" cy="2039620"/>
            <a:chOff x="4778" y="962"/>
            <a:chExt cx="8884" cy="3212"/>
          </a:xfrm>
        </p:grpSpPr>
        <p:grpSp>
          <p:nvGrpSpPr>
            <p:cNvPr id="20485" name="Group 248"/>
            <p:cNvGrpSpPr/>
            <p:nvPr/>
          </p:nvGrpSpPr>
          <p:grpSpPr>
            <a:xfrm>
              <a:off x="4778" y="962"/>
              <a:ext cx="8197" cy="3103"/>
              <a:chOff x="-41" y="-6"/>
              <a:chExt cx="3605" cy="1867"/>
            </a:xfrm>
          </p:grpSpPr>
          <p:grpSp>
            <p:nvGrpSpPr>
              <p:cNvPr id="20487" name="Group 30"/>
              <p:cNvGrpSpPr/>
              <p:nvPr/>
            </p:nvGrpSpPr>
            <p:grpSpPr>
              <a:xfrm>
                <a:off x="444" y="0"/>
                <a:ext cx="3086" cy="205"/>
                <a:chOff x="0" y="0"/>
                <a:chExt cx="3086" cy="205"/>
              </a:xfrm>
            </p:grpSpPr>
            <p:sp>
              <p:nvSpPr>
                <p:cNvPr id="20543" name="Line 31"/>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4" name="Line 32"/>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5" name="Line 33"/>
                <p:cNvSpPr/>
                <p:nvPr/>
              </p:nvSpPr>
              <p:spPr>
                <a:xfrm>
                  <a:off x="180"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6" name="Line 34"/>
                <p:cNvSpPr/>
                <p:nvPr/>
              </p:nvSpPr>
              <p:spPr>
                <a:xfrm>
                  <a:off x="948"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7" name="Line 35"/>
                <p:cNvSpPr/>
                <p:nvPr/>
              </p:nvSpPr>
              <p:spPr>
                <a:xfrm>
                  <a:off x="164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8" name="Line 36"/>
                <p:cNvSpPr/>
                <p:nvPr/>
              </p:nvSpPr>
              <p:spPr>
                <a:xfrm>
                  <a:off x="182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49" name="Line 37"/>
                <p:cNvSpPr/>
                <p:nvPr/>
              </p:nvSpPr>
              <p:spPr>
                <a:xfrm>
                  <a:off x="2004" y="1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0" name="Line 38"/>
                <p:cNvSpPr/>
                <p:nvPr/>
              </p:nvSpPr>
              <p:spPr>
                <a:xfrm>
                  <a:off x="2172"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1" name="Line 39"/>
                <p:cNvSpPr/>
                <p:nvPr/>
              </p:nvSpPr>
              <p:spPr>
                <a:xfrm>
                  <a:off x="2352"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2" name="Line 40"/>
                <p:cNvSpPr/>
                <p:nvPr/>
              </p:nvSpPr>
              <p:spPr>
                <a:xfrm>
                  <a:off x="2544"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3" name="Line 41"/>
                <p:cNvSpPr/>
                <p:nvPr/>
              </p:nvSpPr>
              <p:spPr>
                <a:xfrm>
                  <a:off x="273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4" name="Line 42"/>
                <p:cNvSpPr/>
                <p:nvPr/>
              </p:nvSpPr>
              <p:spPr>
                <a:xfrm>
                  <a:off x="2916"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5" name="Line 43"/>
                <p:cNvSpPr/>
                <p:nvPr/>
              </p:nvSpPr>
              <p:spPr>
                <a:xfrm>
                  <a:off x="146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6" name="Line 44"/>
                <p:cNvSpPr/>
                <p:nvPr/>
              </p:nvSpPr>
              <p:spPr>
                <a:xfrm>
                  <a:off x="129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7" name="Line 45"/>
                <p:cNvSpPr/>
                <p:nvPr/>
              </p:nvSpPr>
              <p:spPr>
                <a:xfrm>
                  <a:off x="11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8" name="Line 46"/>
                <p:cNvSpPr/>
                <p:nvPr/>
              </p:nvSpPr>
              <p:spPr>
                <a:xfrm>
                  <a:off x="56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59" name="Line 47"/>
                <p:cNvSpPr/>
                <p:nvPr/>
              </p:nvSpPr>
              <p:spPr>
                <a:xfrm flipV="1">
                  <a:off x="36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nvGrpSpPr>
                <p:cNvPr id="20560" name="Group 48"/>
                <p:cNvGrpSpPr/>
                <p:nvPr/>
              </p:nvGrpSpPr>
              <p:grpSpPr>
                <a:xfrm>
                  <a:off x="372" y="0"/>
                  <a:ext cx="180" cy="193"/>
                  <a:chOff x="0" y="0"/>
                  <a:chExt cx="180" cy="193"/>
                </a:xfrm>
              </p:grpSpPr>
              <p:sp>
                <p:nvSpPr>
                  <p:cNvPr id="20576" name="Line 49"/>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7" name="Line 50"/>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0561" name="Group 51"/>
                <p:cNvGrpSpPr/>
                <p:nvPr/>
              </p:nvGrpSpPr>
              <p:grpSpPr>
                <a:xfrm>
                  <a:off x="756" y="0"/>
                  <a:ext cx="180" cy="193"/>
                  <a:chOff x="0" y="0"/>
                  <a:chExt cx="180" cy="193"/>
                </a:xfrm>
              </p:grpSpPr>
              <p:sp>
                <p:nvSpPr>
                  <p:cNvPr id="20574" name="Line 52"/>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5" name="Line 53"/>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0562" name="Line 54"/>
                <p:cNvSpPr/>
                <p:nvPr/>
              </p:nvSpPr>
              <p:spPr>
                <a:xfrm flipV="1">
                  <a:off x="111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3" name="Line 55"/>
                <p:cNvSpPr/>
                <p:nvPr/>
              </p:nvSpPr>
              <p:spPr>
                <a:xfrm flipV="1">
                  <a:off x="16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4" name="Line 56"/>
                <p:cNvSpPr/>
                <p:nvPr/>
              </p:nvSpPr>
              <p:spPr>
                <a:xfrm flipV="1">
                  <a:off x="182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5" name="Line 57"/>
                <p:cNvSpPr/>
                <p:nvPr/>
              </p:nvSpPr>
              <p:spPr>
                <a:xfrm flipV="1">
                  <a:off x="200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6" name="Line 58"/>
                <p:cNvSpPr/>
                <p:nvPr/>
              </p:nvSpPr>
              <p:spPr>
                <a:xfrm flipV="1">
                  <a:off x="2172"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7" name="Line 59"/>
                <p:cNvSpPr/>
                <p:nvPr/>
              </p:nvSpPr>
              <p:spPr>
                <a:xfrm flipV="1">
                  <a:off x="235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8" name="Line 60"/>
                <p:cNvSpPr/>
                <p:nvPr/>
              </p:nvSpPr>
              <p:spPr>
                <a:xfrm flipV="1">
                  <a:off x="25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69" name="Line 61"/>
                <p:cNvSpPr/>
                <p:nvPr/>
              </p:nvSpPr>
              <p:spPr>
                <a:xfrm flipV="1">
                  <a:off x="272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0" name="Line 62"/>
                <p:cNvSpPr/>
                <p:nvPr/>
              </p:nvSpPr>
              <p:spPr>
                <a:xfrm flipV="1">
                  <a:off x="291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1" name="Line 63"/>
                <p:cNvSpPr/>
                <p:nvPr/>
              </p:nvSpPr>
              <p:spPr>
                <a:xfrm flipV="1">
                  <a:off x="146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2" name="Line 64"/>
                <p:cNvSpPr/>
                <p:nvPr/>
              </p:nvSpPr>
              <p:spPr>
                <a:xfrm flipV="1">
                  <a:off x="129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0573" name="Line 65"/>
                <p:cNvSpPr/>
                <p:nvPr/>
              </p:nvSpPr>
              <p:spPr>
                <a:xfrm flipV="1">
                  <a:off x="74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0488" name="Line 66"/>
              <p:cNvSpPr/>
              <p:nvPr/>
            </p:nvSpPr>
            <p:spPr>
              <a:xfrm>
                <a:off x="624"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89" name="Line 67"/>
              <p:cNvSpPr/>
              <p:nvPr/>
            </p:nvSpPr>
            <p:spPr>
              <a:xfrm>
                <a:off x="996" y="20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0" name="Line 68"/>
              <p:cNvSpPr/>
              <p:nvPr/>
            </p:nvSpPr>
            <p:spPr>
              <a:xfrm>
                <a:off x="1740" y="180"/>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1" name="Line 69"/>
              <p:cNvSpPr/>
              <p:nvPr/>
            </p:nvSpPr>
            <p:spPr>
              <a:xfrm>
                <a:off x="1974"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2" name="Line 70"/>
              <p:cNvSpPr/>
              <p:nvPr/>
            </p:nvSpPr>
            <p:spPr>
              <a:xfrm>
                <a:off x="2076" y="20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3" name="Line 71"/>
              <p:cNvSpPr/>
              <p:nvPr/>
            </p:nvSpPr>
            <p:spPr>
              <a:xfrm>
                <a:off x="2448"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4" name="Line 72"/>
              <p:cNvSpPr/>
              <p:nvPr/>
            </p:nvSpPr>
            <p:spPr>
              <a:xfrm>
                <a:off x="2700" y="20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5" name="Line 73"/>
              <p:cNvSpPr/>
              <p:nvPr/>
            </p:nvSpPr>
            <p:spPr>
              <a:xfrm>
                <a:off x="3168"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496" name="Text Box 110"/>
              <p:cNvSpPr txBox="1"/>
              <p:nvPr/>
            </p:nvSpPr>
            <p:spPr>
              <a:xfrm>
                <a:off x="-24" y="-6"/>
                <a:ext cx="354" cy="336"/>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grpSp>
            <p:nvGrpSpPr>
              <p:cNvPr id="20497" name="Group 235"/>
              <p:cNvGrpSpPr/>
              <p:nvPr/>
            </p:nvGrpSpPr>
            <p:grpSpPr>
              <a:xfrm>
                <a:off x="120" y="552"/>
                <a:ext cx="3416" cy="650"/>
                <a:chOff x="0" y="0"/>
                <a:chExt cx="3416" cy="650"/>
              </a:xfrm>
            </p:grpSpPr>
            <p:sp>
              <p:nvSpPr>
                <p:cNvPr id="20527" name="Line 87"/>
                <p:cNvSpPr/>
                <p:nvPr/>
              </p:nvSpPr>
              <p:spPr>
                <a:xfrm>
                  <a:off x="264" y="216"/>
                  <a:ext cx="100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28" name="Line 88"/>
                <p:cNvSpPr/>
                <p:nvPr/>
              </p:nvSpPr>
              <p:spPr>
                <a:xfrm flipV="1">
                  <a:off x="1272" y="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29" name="Line 89"/>
                <p:cNvSpPr/>
                <p:nvPr/>
              </p:nvSpPr>
              <p:spPr>
                <a:xfrm>
                  <a:off x="1272" y="0"/>
                  <a:ext cx="1392"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0" name="Line 90"/>
                <p:cNvSpPr/>
                <p:nvPr/>
              </p:nvSpPr>
              <p:spPr>
                <a:xfrm flipV="1">
                  <a:off x="2688" y="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1" name="Line 91"/>
                <p:cNvSpPr/>
                <p:nvPr/>
              </p:nvSpPr>
              <p:spPr>
                <a:xfrm>
                  <a:off x="2688" y="192"/>
                  <a:ext cx="725"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2" name="Line 92"/>
                <p:cNvSpPr/>
                <p:nvPr/>
              </p:nvSpPr>
              <p:spPr>
                <a:xfrm flipH="1">
                  <a:off x="252" y="504"/>
                  <a:ext cx="243"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3" name="Line 93"/>
                <p:cNvSpPr/>
                <p:nvPr/>
              </p:nvSpPr>
              <p:spPr>
                <a:xfrm flipV="1">
                  <a:off x="504"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4" name="Line 94"/>
                <p:cNvSpPr/>
                <p:nvPr/>
              </p:nvSpPr>
              <p:spPr>
                <a:xfrm>
                  <a:off x="504" y="312"/>
                  <a:ext cx="76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5" name="Line 95"/>
                <p:cNvSpPr/>
                <p:nvPr/>
              </p:nvSpPr>
              <p:spPr>
                <a:xfrm flipV="1">
                  <a:off x="1272"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6" name="Line 96"/>
                <p:cNvSpPr/>
                <p:nvPr/>
              </p:nvSpPr>
              <p:spPr>
                <a:xfrm>
                  <a:off x="1284" y="504"/>
                  <a:ext cx="33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7" name="Line 97"/>
                <p:cNvSpPr/>
                <p:nvPr/>
              </p:nvSpPr>
              <p:spPr>
                <a:xfrm flipV="1">
                  <a:off x="1620" y="313"/>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8" name="Line 98"/>
                <p:cNvSpPr/>
                <p:nvPr/>
              </p:nvSpPr>
              <p:spPr>
                <a:xfrm>
                  <a:off x="1620" y="312"/>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39" name="Line 99"/>
                <p:cNvSpPr/>
                <p:nvPr/>
              </p:nvSpPr>
              <p:spPr>
                <a:xfrm flipV="1">
                  <a:off x="2688"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40" name="Line 100"/>
                <p:cNvSpPr/>
                <p:nvPr/>
              </p:nvSpPr>
              <p:spPr>
                <a:xfrm>
                  <a:off x="2688" y="504"/>
                  <a:ext cx="72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0541" name="Text Box 111"/>
                <p:cNvSpPr txBox="1"/>
                <p:nvPr/>
              </p:nvSpPr>
              <p:spPr>
                <a:xfrm>
                  <a:off x="0" y="26"/>
                  <a:ext cx="28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1</a:t>
                  </a:r>
                </a:p>
              </p:txBody>
            </p:sp>
            <p:sp>
              <p:nvSpPr>
                <p:cNvPr id="20542" name="Text Box 112"/>
                <p:cNvSpPr txBox="1"/>
                <p:nvPr/>
              </p:nvSpPr>
              <p:spPr>
                <a:xfrm>
                  <a:off x="0" y="314"/>
                  <a:ext cx="28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0</a:t>
                  </a:r>
                </a:p>
              </p:txBody>
            </p:sp>
          </p:grpSp>
          <p:grpSp>
            <p:nvGrpSpPr>
              <p:cNvPr id="20498" name="Group 245"/>
              <p:cNvGrpSpPr/>
              <p:nvPr/>
            </p:nvGrpSpPr>
            <p:grpSpPr>
              <a:xfrm>
                <a:off x="-41" y="280"/>
                <a:ext cx="3605" cy="390"/>
                <a:chOff x="-53" y="38"/>
                <a:chExt cx="3605" cy="390"/>
              </a:xfrm>
            </p:grpSpPr>
            <p:sp>
              <p:nvSpPr>
                <p:cNvPr id="20513" name="Line 74"/>
                <p:cNvSpPr/>
                <p:nvPr/>
              </p:nvSpPr>
              <p:spPr>
                <a:xfrm>
                  <a:off x="336" y="250"/>
                  <a:ext cx="192"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4" name="Line 75"/>
                <p:cNvSpPr/>
                <p:nvPr/>
              </p:nvSpPr>
              <p:spPr>
                <a:xfrm flipV="1">
                  <a:off x="536" y="5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5" name="Line 76"/>
                <p:cNvSpPr/>
                <p:nvPr/>
              </p:nvSpPr>
              <p:spPr>
                <a:xfrm>
                  <a:off x="528" y="46"/>
                  <a:ext cx="227"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6" name="Line 77"/>
                <p:cNvSpPr/>
                <p:nvPr/>
              </p:nvSpPr>
              <p:spPr>
                <a:xfrm flipV="1">
                  <a:off x="744" y="5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7" name="Line 78"/>
                <p:cNvSpPr/>
                <p:nvPr/>
              </p:nvSpPr>
              <p:spPr>
                <a:xfrm>
                  <a:off x="752" y="238"/>
                  <a:ext cx="515"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8" name="Line 79"/>
                <p:cNvSpPr/>
                <p:nvPr/>
              </p:nvSpPr>
              <p:spPr>
                <a:xfrm flipV="1">
                  <a:off x="1279" y="46"/>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19" name="Line 80"/>
                <p:cNvSpPr/>
                <p:nvPr/>
              </p:nvSpPr>
              <p:spPr>
                <a:xfrm>
                  <a:off x="1273" y="46"/>
                  <a:ext cx="69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0" name="Line 81"/>
                <p:cNvSpPr/>
                <p:nvPr/>
              </p:nvSpPr>
              <p:spPr>
                <a:xfrm flipV="1">
                  <a:off x="1967" y="3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1" name="Line 82"/>
                <p:cNvSpPr/>
                <p:nvPr/>
              </p:nvSpPr>
              <p:spPr>
                <a:xfrm>
                  <a:off x="1980" y="226"/>
                  <a:ext cx="703"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2" name="Line 83"/>
                <p:cNvSpPr/>
                <p:nvPr/>
              </p:nvSpPr>
              <p:spPr>
                <a:xfrm flipV="1">
                  <a:off x="2688" y="41"/>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3" name="Line 84"/>
                <p:cNvSpPr/>
                <p:nvPr/>
              </p:nvSpPr>
              <p:spPr>
                <a:xfrm>
                  <a:off x="2688" y="46"/>
                  <a:ext cx="576"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4" name="Line 85"/>
                <p:cNvSpPr/>
                <p:nvPr/>
              </p:nvSpPr>
              <p:spPr>
                <a:xfrm flipV="1">
                  <a:off x="3264" y="46"/>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5" name="Line 86"/>
                <p:cNvSpPr/>
                <p:nvPr/>
              </p:nvSpPr>
              <p:spPr>
                <a:xfrm>
                  <a:off x="3264" y="238"/>
                  <a:ext cx="28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0526" name="Text Box 113"/>
                <p:cNvSpPr txBox="1"/>
                <p:nvPr/>
              </p:nvSpPr>
              <p:spPr>
                <a:xfrm>
                  <a:off x="-53" y="40"/>
                  <a:ext cx="292" cy="388"/>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00FF"/>
                      </a:solidFill>
                      <a:latin typeface="黑体" panose="02010609060101010101" pitchFamily="49" charset="-122"/>
                    </a:rPr>
                    <a:t>  X</a:t>
                  </a:r>
                </a:p>
              </p:txBody>
            </p:sp>
          </p:grpSp>
          <p:grpSp>
            <p:nvGrpSpPr>
              <p:cNvPr id="20499" name="Group 246"/>
              <p:cNvGrpSpPr/>
              <p:nvPr/>
            </p:nvGrpSpPr>
            <p:grpSpPr>
              <a:xfrm>
                <a:off x="49" y="1152"/>
                <a:ext cx="3487" cy="388"/>
                <a:chOff x="-57" y="46"/>
                <a:chExt cx="3487" cy="388"/>
              </a:xfrm>
            </p:grpSpPr>
            <p:sp>
              <p:nvSpPr>
                <p:cNvPr id="20503" name="Line 101"/>
                <p:cNvSpPr/>
                <p:nvPr/>
              </p:nvSpPr>
              <p:spPr>
                <a:xfrm>
                  <a:off x="290" y="238"/>
                  <a:ext cx="1344"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4" name="Line 102"/>
                <p:cNvSpPr/>
                <p:nvPr/>
              </p:nvSpPr>
              <p:spPr>
                <a:xfrm flipV="1">
                  <a:off x="1634" y="46"/>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5" name="Line 103"/>
                <p:cNvSpPr/>
                <p:nvPr/>
              </p:nvSpPr>
              <p:spPr>
                <a:xfrm>
                  <a:off x="1634" y="46"/>
                  <a:ext cx="243"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6" name="Line 104"/>
                <p:cNvSpPr/>
                <p:nvPr/>
              </p:nvSpPr>
              <p:spPr>
                <a:xfrm flipV="1">
                  <a:off x="1872" y="46"/>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7" name="Line 105"/>
                <p:cNvSpPr/>
                <p:nvPr/>
              </p:nvSpPr>
              <p:spPr>
                <a:xfrm>
                  <a:off x="1882" y="251"/>
                  <a:ext cx="710"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8" name="Line 106"/>
                <p:cNvSpPr/>
                <p:nvPr/>
              </p:nvSpPr>
              <p:spPr>
                <a:xfrm flipV="1">
                  <a:off x="2594" y="49"/>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09" name="Line 107"/>
                <p:cNvSpPr/>
                <p:nvPr/>
              </p:nvSpPr>
              <p:spPr>
                <a:xfrm>
                  <a:off x="2606" y="46"/>
                  <a:ext cx="96"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10" name="Line 108"/>
                <p:cNvSpPr/>
                <p:nvPr/>
              </p:nvSpPr>
              <p:spPr>
                <a:xfrm flipV="1">
                  <a:off x="2702" y="46"/>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11" name="Line 109"/>
                <p:cNvSpPr/>
                <p:nvPr/>
              </p:nvSpPr>
              <p:spPr>
                <a:xfrm>
                  <a:off x="2702" y="238"/>
                  <a:ext cx="728"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0512" name="Text Box 114"/>
                <p:cNvSpPr txBox="1"/>
                <p:nvPr/>
              </p:nvSpPr>
              <p:spPr>
                <a:xfrm>
                  <a:off x="-57" y="46"/>
                  <a:ext cx="236" cy="388"/>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chemeClr val="accent2"/>
                      </a:solidFill>
                      <a:latin typeface="黑体" panose="02010609060101010101" pitchFamily="49" charset="-122"/>
                    </a:rPr>
                    <a:t> Z</a:t>
                  </a:r>
                </a:p>
              </p:txBody>
            </p:sp>
          </p:grpSp>
          <p:sp>
            <p:nvSpPr>
              <p:cNvPr id="20500" name="Text Box 115"/>
              <p:cNvSpPr txBox="1"/>
              <p:nvPr/>
            </p:nvSpPr>
            <p:spPr>
              <a:xfrm>
                <a:off x="883" y="1511"/>
                <a:ext cx="1967" cy="35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(b) </a:t>
                </a:r>
                <a:r>
                  <a:rPr lang="zh-CN" altLang="en-US" dirty="0">
                    <a:latin typeface="华文新魏" panose="02010800040101010101" pitchFamily="2" charset="-122"/>
                    <a:ea typeface="华文新魏" panose="02010800040101010101" pitchFamily="2" charset="-122"/>
                  </a:rPr>
                  <a:t>电平输入的</a:t>
                </a:r>
                <a:r>
                  <a:rPr lang="zh-CN" altLang="en-US" dirty="0">
                    <a:solidFill>
                      <a:srgbClr val="FF0000"/>
                    </a:solidFill>
                    <a:latin typeface="华文新魏" panose="02010800040101010101" pitchFamily="2" charset="-122"/>
                    <a:ea typeface="华文新魏" panose="02010800040101010101" pitchFamily="2" charset="-122"/>
                  </a:rPr>
                  <a:t>典型</a:t>
                </a:r>
                <a:r>
                  <a:rPr lang="zh-CN" altLang="en-US" dirty="0">
                    <a:latin typeface="华文新魏" panose="02010800040101010101" pitchFamily="2" charset="-122"/>
                    <a:ea typeface="华文新魏" panose="02010800040101010101" pitchFamily="2" charset="-122"/>
                  </a:rPr>
                  <a:t>时间图</a:t>
                </a:r>
              </a:p>
            </p:txBody>
          </p:sp>
          <p:sp>
            <p:nvSpPr>
              <p:cNvPr id="20501" name="Line 230"/>
              <p:cNvSpPr/>
              <p:nvPr/>
            </p:nvSpPr>
            <p:spPr>
              <a:xfrm>
                <a:off x="1383" y="19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0502" name="Line 231"/>
              <p:cNvSpPr/>
              <p:nvPr/>
            </p:nvSpPr>
            <p:spPr>
              <a:xfrm>
                <a:off x="2800" y="19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grpSp>
        <p:sp>
          <p:nvSpPr>
            <p:cNvPr id="20486" name="Rectangle 242"/>
            <p:cNvSpPr/>
            <p:nvPr/>
          </p:nvSpPr>
          <p:spPr>
            <a:xfrm>
              <a:off x="11170" y="3598"/>
              <a:ext cx="2493" cy="577"/>
            </a:xfrm>
            <a:prstGeom prst="rect">
              <a:avLst/>
            </a:prstGeom>
            <a:noFill/>
            <a:ln w="9525">
              <a:noFill/>
            </a:ln>
          </p:spPr>
          <p:txBody>
            <a:bodyPr>
              <a:spAutoFit/>
            </a:bodyPr>
            <a:lstStyle/>
            <a:p>
              <a:r>
                <a:rPr lang="en-US" altLang="zh-CN" b="1" dirty="0">
                  <a:latin typeface="Calibri" panose="020F0502020204030204" pitchFamily="34" charset="0"/>
                  <a:ea typeface="宋体" panose="02010600030101010101" pitchFamily="2" charset="-122"/>
                </a:rPr>
                <a:t>Z = XQ</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Q</a:t>
              </a:r>
              <a:r>
                <a:rPr lang="en-US" altLang="zh-CN" b="1" baseline="-25000" dirty="0">
                  <a:latin typeface="Calibri" panose="020F0502020204030204" pitchFamily="34" charset="0"/>
                  <a:ea typeface="宋体" panose="02010600030101010101" pitchFamily="2" charset="-122"/>
                </a:rPr>
                <a:t>0</a:t>
              </a:r>
              <a:endParaRPr lang="zh-CN" altLang="en-US" b="1" dirty="0">
                <a:latin typeface="Calibri" panose="020F050202020403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3"/>
                                        </p:tgtEl>
                                        <p:attrNameLst>
                                          <p:attrName>style.visibility</p:attrName>
                                        </p:attrNameLst>
                                      </p:cBhvr>
                                      <p:to>
                                        <p:strVal val="visible"/>
                                      </p:to>
                                    </p:set>
                                    <p:anim calcmode="lin" valueType="num">
                                      <p:cBhvr additive="base">
                                        <p:cTn id="13" dur="500" fill="hold"/>
                                        <p:tgtEl>
                                          <p:spTgt spid="20483"/>
                                        </p:tgtEl>
                                        <p:attrNameLst>
                                          <p:attrName>ppt_x</p:attrName>
                                        </p:attrNameLst>
                                      </p:cBhvr>
                                      <p:tavLst>
                                        <p:tav tm="0">
                                          <p:val>
                                            <p:strVal val="#ppt_x"/>
                                          </p:val>
                                        </p:tav>
                                        <p:tav tm="100000">
                                          <p:val>
                                            <p:strVal val="#ppt_x"/>
                                          </p:val>
                                        </p:tav>
                                      </p:tavLst>
                                    </p:anim>
                                    <p:anim calcmode="lin" valueType="num">
                                      <p:cBhvr additive="base">
                                        <p:cTn id="14" dur="500" fill="hold"/>
                                        <p:tgtEl>
                                          <p:spTgt spid="204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anim calcmode="lin" valueType="num">
                                      <p:cBhvr additive="base">
                                        <p:cTn id="19" dur="500" fill="hold"/>
                                        <p:tgtEl>
                                          <p:spTgt spid="20484"/>
                                        </p:tgtEl>
                                        <p:attrNameLst>
                                          <p:attrName>ppt_x</p:attrName>
                                        </p:attrNameLst>
                                      </p:cBhvr>
                                      <p:tavLst>
                                        <p:tav tm="0">
                                          <p:val>
                                            <p:strVal val="#ppt_x"/>
                                          </p:val>
                                        </p:tav>
                                        <p:tav tm="100000">
                                          <p:val>
                                            <p:strVal val="#ppt_x"/>
                                          </p:val>
                                        </p:tav>
                                      </p:tavLst>
                                    </p:anim>
                                    <p:anim calcmode="lin" valueType="num">
                                      <p:cBhvr additive="base">
                                        <p:cTn id="20"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31"/>
          <p:cNvSpPr/>
          <p:nvPr/>
        </p:nvSpPr>
        <p:spPr>
          <a:xfrm>
            <a:off x="1279525" y="3140075"/>
            <a:ext cx="1588" cy="1212850"/>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07" name="Line 32"/>
          <p:cNvSpPr/>
          <p:nvPr/>
        </p:nvSpPr>
        <p:spPr>
          <a:xfrm>
            <a:off x="4211638" y="3219450"/>
            <a:ext cx="1587" cy="1125538"/>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08" name="Line 34"/>
          <p:cNvSpPr/>
          <p:nvPr/>
        </p:nvSpPr>
        <p:spPr>
          <a:xfrm>
            <a:off x="1835150" y="3148013"/>
            <a:ext cx="1588" cy="1212850"/>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09" name="Line 35"/>
          <p:cNvSpPr/>
          <p:nvPr/>
        </p:nvSpPr>
        <p:spPr>
          <a:xfrm>
            <a:off x="2368550" y="3127375"/>
            <a:ext cx="1588" cy="1209675"/>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10" name="Line 36"/>
          <p:cNvSpPr/>
          <p:nvPr/>
        </p:nvSpPr>
        <p:spPr>
          <a:xfrm>
            <a:off x="2889250" y="3111500"/>
            <a:ext cx="1588" cy="1212850"/>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11" name="Line 37"/>
          <p:cNvSpPr/>
          <p:nvPr/>
        </p:nvSpPr>
        <p:spPr>
          <a:xfrm>
            <a:off x="3375025" y="3155950"/>
            <a:ext cx="1588" cy="1209675"/>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12" name="Line 38"/>
          <p:cNvSpPr/>
          <p:nvPr/>
        </p:nvSpPr>
        <p:spPr>
          <a:xfrm>
            <a:off x="3898900" y="3111500"/>
            <a:ext cx="1588" cy="1212850"/>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13" name="Line 39"/>
          <p:cNvSpPr/>
          <p:nvPr/>
        </p:nvSpPr>
        <p:spPr>
          <a:xfrm>
            <a:off x="4370388" y="3138488"/>
            <a:ext cx="1587" cy="1209675"/>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14" name="Line 40"/>
          <p:cNvSpPr/>
          <p:nvPr/>
        </p:nvSpPr>
        <p:spPr>
          <a:xfrm>
            <a:off x="4937125" y="3140075"/>
            <a:ext cx="1588" cy="1212850"/>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grpSp>
        <p:nvGrpSpPr>
          <p:cNvPr id="21515" name="Group 41"/>
          <p:cNvGrpSpPr/>
          <p:nvPr/>
        </p:nvGrpSpPr>
        <p:grpSpPr>
          <a:xfrm>
            <a:off x="333375" y="2890838"/>
            <a:ext cx="5137150" cy="366712"/>
            <a:chOff x="-52" y="-14"/>
            <a:chExt cx="3582" cy="390"/>
          </a:xfrm>
        </p:grpSpPr>
        <p:grpSp>
          <p:nvGrpSpPr>
            <p:cNvPr id="21693" name="Group 42"/>
            <p:cNvGrpSpPr/>
            <p:nvPr/>
          </p:nvGrpSpPr>
          <p:grpSpPr>
            <a:xfrm>
              <a:off x="432" y="12"/>
              <a:ext cx="3098" cy="205"/>
              <a:chOff x="0" y="0"/>
              <a:chExt cx="3098" cy="205"/>
            </a:xfrm>
          </p:grpSpPr>
          <p:sp>
            <p:nvSpPr>
              <p:cNvPr id="21695" name="Line 43"/>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96" name="Line 44"/>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97" name="Line 45"/>
              <p:cNvSpPr/>
              <p:nvPr/>
            </p:nvSpPr>
            <p:spPr>
              <a:xfrm>
                <a:off x="180"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98" name="Line 46"/>
              <p:cNvSpPr/>
              <p:nvPr/>
            </p:nvSpPr>
            <p:spPr>
              <a:xfrm>
                <a:off x="948"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99" name="Line 47"/>
              <p:cNvSpPr/>
              <p:nvPr/>
            </p:nvSpPr>
            <p:spPr>
              <a:xfrm>
                <a:off x="164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0" name="Line 48"/>
              <p:cNvSpPr/>
              <p:nvPr/>
            </p:nvSpPr>
            <p:spPr>
              <a:xfrm>
                <a:off x="182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1" name="Line 49"/>
              <p:cNvSpPr/>
              <p:nvPr/>
            </p:nvSpPr>
            <p:spPr>
              <a:xfrm>
                <a:off x="2004" y="1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2" name="Line 50"/>
              <p:cNvSpPr/>
              <p:nvPr/>
            </p:nvSpPr>
            <p:spPr>
              <a:xfrm>
                <a:off x="2172"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3" name="Line 51"/>
              <p:cNvSpPr/>
              <p:nvPr/>
            </p:nvSpPr>
            <p:spPr>
              <a:xfrm>
                <a:off x="2352"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4" name="Line 52"/>
              <p:cNvSpPr/>
              <p:nvPr/>
            </p:nvSpPr>
            <p:spPr>
              <a:xfrm>
                <a:off x="2544"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5" name="Line 53"/>
              <p:cNvSpPr/>
              <p:nvPr/>
            </p:nvSpPr>
            <p:spPr>
              <a:xfrm>
                <a:off x="273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6" name="Line 54"/>
              <p:cNvSpPr/>
              <p:nvPr/>
            </p:nvSpPr>
            <p:spPr>
              <a:xfrm>
                <a:off x="29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7" name="Line 55"/>
              <p:cNvSpPr/>
              <p:nvPr/>
            </p:nvSpPr>
            <p:spPr>
              <a:xfrm>
                <a:off x="146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8" name="Line 56"/>
              <p:cNvSpPr/>
              <p:nvPr/>
            </p:nvSpPr>
            <p:spPr>
              <a:xfrm>
                <a:off x="129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09" name="Line 57"/>
              <p:cNvSpPr/>
              <p:nvPr/>
            </p:nvSpPr>
            <p:spPr>
              <a:xfrm>
                <a:off x="11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0" name="Line 58"/>
              <p:cNvSpPr/>
              <p:nvPr/>
            </p:nvSpPr>
            <p:spPr>
              <a:xfrm>
                <a:off x="56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1" name="Line 59"/>
              <p:cNvSpPr/>
              <p:nvPr/>
            </p:nvSpPr>
            <p:spPr>
              <a:xfrm flipV="1">
                <a:off x="36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nvGrpSpPr>
              <p:cNvPr id="21712" name="Group 60"/>
              <p:cNvGrpSpPr/>
              <p:nvPr/>
            </p:nvGrpSpPr>
            <p:grpSpPr>
              <a:xfrm>
                <a:off x="372" y="0"/>
                <a:ext cx="180" cy="193"/>
                <a:chOff x="0" y="0"/>
                <a:chExt cx="180" cy="193"/>
              </a:xfrm>
            </p:grpSpPr>
            <p:sp>
              <p:nvSpPr>
                <p:cNvPr id="21728" name="Line 61"/>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9" name="Line 62"/>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1713" name="Group 63"/>
              <p:cNvGrpSpPr/>
              <p:nvPr/>
            </p:nvGrpSpPr>
            <p:grpSpPr>
              <a:xfrm>
                <a:off x="756" y="0"/>
                <a:ext cx="180" cy="193"/>
                <a:chOff x="0" y="0"/>
                <a:chExt cx="180" cy="193"/>
              </a:xfrm>
            </p:grpSpPr>
            <p:sp>
              <p:nvSpPr>
                <p:cNvPr id="21726" name="Line 64"/>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7" name="Line 65"/>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1714" name="Line 66"/>
              <p:cNvSpPr/>
              <p:nvPr/>
            </p:nvSpPr>
            <p:spPr>
              <a:xfrm flipV="1">
                <a:off x="111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5" name="Line 67"/>
              <p:cNvSpPr/>
              <p:nvPr/>
            </p:nvSpPr>
            <p:spPr>
              <a:xfrm flipV="1">
                <a:off x="16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6" name="Line 68"/>
              <p:cNvSpPr/>
              <p:nvPr/>
            </p:nvSpPr>
            <p:spPr>
              <a:xfrm flipV="1">
                <a:off x="182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7" name="Line 69"/>
              <p:cNvSpPr/>
              <p:nvPr/>
            </p:nvSpPr>
            <p:spPr>
              <a:xfrm flipV="1">
                <a:off x="200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8" name="Line 70"/>
              <p:cNvSpPr/>
              <p:nvPr/>
            </p:nvSpPr>
            <p:spPr>
              <a:xfrm flipV="1">
                <a:off x="2172"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19" name="Line 71"/>
              <p:cNvSpPr/>
              <p:nvPr/>
            </p:nvSpPr>
            <p:spPr>
              <a:xfrm flipV="1">
                <a:off x="235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0" name="Line 72"/>
              <p:cNvSpPr/>
              <p:nvPr/>
            </p:nvSpPr>
            <p:spPr>
              <a:xfrm flipV="1">
                <a:off x="25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1" name="Line 73"/>
              <p:cNvSpPr/>
              <p:nvPr/>
            </p:nvSpPr>
            <p:spPr>
              <a:xfrm flipV="1">
                <a:off x="272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2" name="Line 74"/>
              <p:cNvSpPr/>
              <p:nvPr/>
            </p:nvSpPr>
            <p:spPr>
              <a:xfrm flipV="1">
                <a:off x="2928"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3" name="Line 75"/>
              <p:cNvSpPr/>
              <p:nvPr/>
            </p:nvSpPr>
            <p:spPr>
              <a:xfrm flipV="1">
                <a:off x="146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4" name="Line 76"/>
              <p:cNvSpPr/>
              <p:nvPr/>
            </p:nvSpPr>
            <p:spPr>
              <a:xfrm flipV="1">
                <a:off x="129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725" name="Line 77"/>
              <p:cNvSpPr/>
              <p:nvPr/>
            </p:nvSpPr>
            <p:spPr>
              <a:xfrm flipV="1">
                <a:off x="74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1694" name="Text Box 78"/>
            <p:cNvSpPr txBox="1"/>
            <p:nvPr/>
          </p:nvSpPr>
          <p:spPr>
            <a:xfrm>
              <a:off x="-52" y="-14"/>
              <a:ext cx="367" cy="390"/>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grpSp>
      <p:grpSp>
        <p:nvGrpSpPr>
          <p:cNvPr id="21516" name="Group 286"/>
          <p:cNvGrpSpPr/>
          <p:nvPr/>
        </p:nvGrpSpPr>
        <p:grpSpPr>
          <a:xfrm>
            <a:off x="539750" y="3213100"/>
            <a:ext cx="4895850" cy="366713"/>
            <a:chOff x="0" y="0"/>
            <a:chExt cx="3446" cy="390"/>
          </a:xfrm>
        </p:grpSpPr>
        <p:sp>
          <p:nvSpPr>
            <p:cNvPr id="21675" name="Line 80"/>
            <p:cNvSpPr/>
            <p:nvPr/>
          </p:nvSpPr>
          <p:spPr>
            <a:xfrm>
              <a:off x="204" y="204"/>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76" name="Line 81"/>
            <p:cNvSpPr/>
            <p:nvPr/>
          </p:nvSpPr>
          <p:spPr>
            <a:xfrm flipV="1">
              <a:off x="44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77" name="Line 82"/>
            <p:cNvSpPr/>
            <p:nvPr/>
          </p:nvSpPr>
          <p:spPr>
            <a:xfrm>
              <a:off x="444" y="12"/>
              <a:ext cx="9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78" name="Line 83"/>
            <p:cNvSpPr/>
            <p:nvPr/>
          </p:nvSpPr>
          <p:spPr>
            <a:xfrm flipV="1">
              <a:off x="540" y="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79" name="Line 84"/>
            <p:cNvSpPr/>
            <p:nvPr/>
          </p:nvSpPr>
          <p:spPr>
            <a:xfrm>
              <a:off x="540" y="204"/>
              <a:ext cx="657"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0" name="Line 85"/>
            <p:cNvSpPr/>
            <p:nvPr/>
          </p:nvSpPr>
          <p:spPr>
            <a:xfrm flipV="1">
              <a:off x="1200"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1" name="Line 86"/>
            <p:cNvSpPr/>
            <p:nvPr/>
          </p:nvSpPr>
          <p:spPr>
            <a:xfrm>
              <a:off x="1212" y="12"/>
              <a:ext cx="9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2" name="Line 87"/>
            <p:cNvSpPr/>
            <p:nvPr/>
          </p:nvSpPr>
          <p:spPr>
            <a:xfrm flipV="1">
              <a:off x="1296" y="24"/>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3" name="Line 88"/>
            <p:cNvSpPr/>
            <p:nvPr/>
          </p:nvSpPr>
          <p:spPr>
            <a:xfrm>
              <a:off x="1308" y="216"/>
              <a:ext cx="227"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4" name="Line 89"/>
            <p:cNvSpPr/>
            <p:nvPr/>
          </p:nvSpPr>
          <p:spPr>
            <a:xfrm flipV="1">
              <a:off x="1548" y="24"/>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5" name="Line 90"/>
            <p:cNvSpPr/>
            <p:nvPr/>
          </p:nvSpPr>
          <p:spPr>
            <a:xfrm>
              <a:off x="1548" y="22"/>
              <a:ext cx="9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6" name="Line 91"/>
            <p:cNvSpPr/>
            <p:nvPr/>
          </p:nvSpPr>
          <p:spPr>
            <a:xfrm flipV="1">
              <a:off x="1644"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7" name="Line 92"/>
            <p:cNvSpPr/>
            <p:nvPr/>
          </p:nvSpPr>
          <p:spPr>
            <a:xfrm>
              <a:off x="1644" y="204"/>
              <a:ext cx="952"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8" name="Line 93"/>
            <p:cNvSpPr/>
            <p:nvPr/>
          </p:nvSpPr>
          <p:spPr>
            <a:xfrm flipV="1">
              <a:off x="2592"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89" name="Line 94"/>
            <p:cNvSpPr/>
            <p:nvPr/>
          </p:nvSpPr>
          <p:spPr>
            <a:xfrm>
              <a:off x="2602" y="12"/>
              <a:ext cx="91"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90" name="Line 95"/>
            <p:cNvSpPr/>
            <p:nvPr/>
          </p:nvSpPr>
          <p:spPr>
            <a:xfrm flipV="1">
              <a:off x="2700" y="12"/>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91" name="Line 96"/>
            <p:cNvSpPr/>
            <p:nvPr/>
          </p:nvSpPr>
          <p:spPr>
            <a:xfrm>
              <a:off x="2700" y="204"/>
              <a:ext cx="746"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92" name="Text Box 97"/>
            <p:cNvSpPr txBox="1"/>
            <p:nvPr/>
          </p:nvSpPr>
          <p:spPr>
            <a:xfrm>
              <a:off x="0" y="0"/>
              <a:ext cx="236" cy="390"/>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FF"/>
                  </a:solidFill>
                  <a:latin typeface="黑体" panose="02010609060101010101" pitchFamily="49" charset="-122"/>
                </a:rPr>
                <a:t>X</a:t>
              </a:r>
            </a:p>
          </p:txBody>
        </p:sp>
      </p:grpSp>
      <p:grpSp>
        <p:nvGrpSpPr>
          <p:cNvPr id="21517" name="Group 109"/>
          <p:cNvGrpSpPr/>
          <p:nvPr/>
        </p:nvGrpSpPr>
        <p:grpSpPr>
          <a:xfrm>
            <a:off x="539750" y="3508375"/>
            <a:ext cx="4968875" cy="682625"/>
            <a:chOff x="0" y="0"/>
            <a:chExt cx="3539" cy="729"/>
          </a:xfrm>
        </p:grpSpPr>
        <p:sp>
          <p:nvSpPr>
            <p:cNvPr id="21659" name="Line 110"/>
            <p:cNvSpPr/>
            <p:nvPr/>
          </p:nvSpPr>
          <p:spPr>
            <a:xfrm>
              <a:off x="244" y="202"/>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0" name="Line 111"/>
            <p:cNvSpPr/>
            <p:nvPr/>
          </p:nvSpPr>
          <p:spPr>
            <a:xfrm flipV="1">
              <a:off x="1300" y="1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1" name="Line 112"/>
            <p:cNvSpPr/>
            <p:nvPr/>
          </p:nvSpPr>
          <p:spPr>
            <a:xfrm>
              <a:off x="1309" y="0"/>
              <a:ext cx="1413" cy="11"/>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2" name="Line 113"/>
            <p:cNvSpPr/>
            <p:nvPr/>
          </p:nvSpPr>
          <p:spPr>
            <a:xfrm flipV="1">
              <a:off x="2725" y="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3" name="Line 114"/>
            <p:cNvSpPr/>
            <p:nvPr/>
          </p:nvSpPr>
          <p:spPr>
            <a:xfrm>
              <a:off x="2716" y="188"/>
              <a:ext cx="79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4" name="Line 115"/>
            <p:cNvSpPr/>
            <p:nvPr/>
          </p:nvSpPr>
          <p:spPr>
            <a:xfrm>
              <a:off x="256" y="492"/>
              <a:ext cx="28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5" name="Line 116"/>
            <p:cNvSpPr/>
            <p:nvPr/>
          </p:nvSpPr>
          <p:spPr>
            <a:xfrm flipV="1">
              <a:off x="544" y="286"/>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6" name="Line 117"/>
            <p:cNvSpPr/>
            <p:nvPr/>
          </p:nvSpPr>
          <p:spPr>
            <a:xfrm>
              <a:off x="541" y="289"/>
              <a:ext cx="74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7" name="Line 118"/>
            <p:cNvSpPr/>
            <p:nvPr/>
          </p:nvSpPr>
          <p:spPr>
            <a:xfrm flipV="1">
              <a:off x="1300" y="278"/>
              <a:ext cx="0" cy="215"/>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8" name="Line 119"/>
            <p:cNvSpPr/>
            <p:nvPr/>
          </p:nvSpPr>
          <p:spPr>
            <a:xfrm>
              <a:off x="1302" y="478"/>
              <a:ext cx="35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69" name="Line 120"/>
            <p:cNvSpPr/>
            <p:nvPr/>
          </p:nvSpPr>
          <p:spPr>
            <a:xfrm flipV="1">
              <a:off x="1669" y="284"/>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70" name="Line 121"/>
            <p:cNvSpPr/>
            <p:nvPr/>
          </p:nvSpPr>
          <p:spPr>
            <a:xfrm>
              <a:off x="1660" y="288"/>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71" name="Line 122"/>
            <p:cNvSpPr/>
            <p:nvPr/>
          </p:nvSpPr>
          <p:spPr>
            <a:xfrm flipV="1">
              <a:off x="2725" y="288"/>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72" name="Line 123"/>
            <p:cNvSpPr/>
            <p:nvPr/>
          </p:nvSpPr>
          <p:spPr>
            <a:xfrm>
              <a:off x="2716" y="466"/>
              <a:ext cx="823"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73" name="Text Box 124"/>
            <p:cNvSpPr txBox="1"/>
            <p:nvPr/>
          </p:nvSpPr>
          <p:spPr>
            <a:xfrm>
              <a:off x="6" y="29"/>
              <a:ext cx="268" cy="391"/>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1</a:t>
              </a:r>
            </a:p>
          </p:txBody>
        </p:sp>
        <p:sp>
          <p:nvSpPr>
            <p:cNvPr id="21674" name="Text Box 125"/>
            <p:cNvSpPr txBox="1"/>
            <p:nvPr/>
          </p:nvSpPr>
          <p:spPr>
            <a:xfrm>
              <a:off x="0" y="337"/>
              <a:ext cx="268" cy="392"/>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0</a:t>
              </a:r>
            </a:p>
          </p:txBody>
        </p:sp>
      </p:grpSp>
      <p:sp>
        <p:nvSpPr>
          <p:cNvPr id="21518" name="Text Box 126"/>
          <p:cNvSpPr txBox="1"/>
          <p:nvPr/>
        </p:nvSpPr>
        <p:spPr>
          <a:xfrm>
            <a:off x="1263650" y="4492625"/>
            <a:ext cx="3597275" cy="366713"/>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(f) </a:t>
            </a:r>
            <a:r>
              <a:rPr lang="zh-CN" altLang="en-US" dirty="0">
                <a:solidFill>
                  <a:srgbClr val="FF0000"/>
                </a:solidFill>
                <a:latin typeface="华文新魏" panose="02010800040101010101" pitchFamily="2" charset="-122"/>
                <a:ea typeface="华文新魏" panose="02010800040101010101" pitchFamily="2" charset="-122"/>
              </a:rPr>
              <a:t>通常</a:t>
            </a:r>
            <a:r>
              <a:rPr lang="zh-CN" altLang="en-US" dirty="0">
                <a:latin typeface="华文新魏" panose="02010800040101010101" pitchFamily="2" charset="-122"/>
                <a:ea typeface="华文新魏" panose="02010800040101010101" pitchFamily="2" charset="-122"/>
              </a:rPr>
              <a:t>的脉冲输入时间图</a:t>
            </a:r>
          </a:p>
        </p:txBody>
      </p:sp>
      <p:grpSp>
        <p:nvGrpSpPr>
          <p:cNvPr id="21519" name="Group 317"/>
          <p:cNvGrpSpPr/>
          <p:nvPr/>
        </p:nvGrpSpPr>
        <p:grpSpPr>
          <a:xfrm>
            <a:off x="3125788" y="593725"/>
            <a:ext cx="4830762" cy="1817688"/>
            <a:chOff x="23" y="-37"/>
            <a:chExt cx="3519" cy="1939"/>
          </a:xfrm>
        </p:grpSpPr>
        <p:grpSp>
          <p:nvGrpSpPr>
            <p:cNvPr id="21577" name="Group 150"/>
            <p:cNvGrpSpPr/>
            <p:nvPr/>
          </p:nvGrpSpPr>
          <p:grpSpPr>
            <a:xfrm>
              <a:off x="444" y="0"/>
              <a:ext cx="3098" cy="205"/>
              <a:chOff x="0" y="0"/>
              <a:chExt cx="3098" cy="205"/>
            </a:xfrm>
          </p:grpSpPr>
          <p:sp>
            <p:nvSpPr>
              <p:cNvPr id="21624" name="Line 151"/>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25" name="Line 152"/>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26" name="Line 153"/>
              <p:cNvSpPr/>
              <p:nvPr/>
            </p:nvSpPr>
            <p:spPr>
              <a:xfrm>
                <a:off x="180"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27" name="Line 154"/>
              <p:cNvSpPr/>
              <p:nvPr/>
            </p:nvSpPr>
            <p:spPr>
              <a:xfrm>
                <a:off x="948"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28" name="Line 155"/>
              <p:cNvSpPr/>
              <p:nvPr/>
            </p:nvSpPr>
            <p:spPr>
              <a:xfrm>
                <a:off x="164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29" name="Line 156"/>
              <p:cNvSpPr/>
              <p:nvPr/>
            </p:nvSpPr>
            <p:spPr>
              <a:xfrm>
                <a:off x="182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0" name="Line 157"/>
              <p:cNvSpPr/>
              <p:nvPr/>
            </p:nvSpPr>
            <p:spPr>
              <a:xfrm>
                <a:off x="2004" y="1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1" name="Line 158"/>
              <p:cNvSpPr/>
              <p:nvPr/>
            </p:nvSpPr>
            <p:spPr>
              <a:xfrm>
                <a:off x="2172"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2" name="Line 159"/>
              <p:cNvSpPr/>
              <p:nvPr/>
            </p:nvSpPr>
            <p:spPr>
              <a:xfrm>
                <a:off x="2352"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3" name="Line 160"/>
              <p:cNvSpPr/>
              <p:nvPr/>
            </p:nvSpPr>
            <p:spPr>
              <a:xfrm>
                <a:off x="2544"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4" name="Line 161"/>
              <p:cNvSpPr/>
              <p:nvPr/>
            </p:nvSpPr>
            <p:spPr>
              <a:xfrm>
                <a:off x="273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5" name="Line 162"/>
              <p:cNvSpPr/>
              <p:nvPr/>
            </p:nvSpPr>
            <p:spPr>
              <a:xfrm>
                <a:off x="29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6" name="Line 163"/>
              <p:cNvSpPr/>
              <p:nvPr/>
            </p:nvSpPr>
            <p:spPr>
              <a:xfrm>
                <a:off x="1464" y="204"/>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7" name="Line 164"/>
              <p:cNvSpPr/>
              <p:nvPr/>
            </p:nvSpPr>
            <p:spPr>
              <a:xfrm>
                <a:off x="1296"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8" name="Line 165"/>
              <p:cNvSpPr/>
              <p:nvPr/>
            </p:nvSpPr>
            <p:spPr>
              <a:xfrm>
                <a:off x="1128"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39" name="Line 166"/>
              <p:cNvSpPr/>
              <p:nvPr/>
            </p:nvSpPr>
            <p:spPr>
              <a:xfrm>
                <a:off x="564" y="0"/>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0" name="Line 167"/>
              <p:cNvSpPr/>
              <p:nvPr/>
            </p:nvSpPr>
            <p:spPr>
              <a:xfrm flipV="1">
                <a:off x="36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nvGrpSpPr>
              <p:cNvPr id="21641" name="Group 168"/>
              <p:cNvGrpSpPr/>
              <p:nvPr/>
            </p:nvGrpSpPr>
            <p:grpSpPr>
              <a:xfrm>
                <a:off x="372" y="0"/>
                <a:ext cx="180" cy="193"/>
                <a:chOff x="0" y="0"/>
                <a:chExt cx="180" cy="193"/>
              </a:xfrm>
            </p:grpSpPr>
            <p:sp>
              <p:nvSpPr>
                <p:cNvPr id="21657" name="Line 169"/>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8" name="Line 170"/>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1642" name="Group 171"/>
              <p:cNvGrpSpPr/>
              <p:nvPr/>
            </p:nvGrpSpPr>
            <p:grpSpPr>
              <a:xfrm>
                <a:off x="756" y="0"/>
                <a:ext cx="180" cy="193"/>
                <a:chOff x="0" y="0"/>
                <a:chExt cx="180" cy="193"/>
              </a:xfrm>
            </p:grpSpPr>
            <p:sp>
              <p:nvSpPr>
                <p:cNvPr id="21655" name="Line 172"/>
                <p:cNvSpPr/>
                <p:nvPr/>
              </p:nvSpPr>
              <p:spPr>
                <a:xfrm>
                  <a:off x="0" y="192"/>
                  <a:ext cx="17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6" name="Line 173"/>
                <p:cNvSpPr/>
                <p:nvPr/>
              </p:nvSpPr>
              <p:spPr>
                <a:xfrm flipV="1">
                  <a:off x="180"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1643" name="Line 174"/>
              <p:cNvSpPr/>
              <p:nvPr/>
            </p:nvSpPr>
            <p:spPr>
              <a:xfrm flipV="1">
                <a:off x="111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4" name="Line 175"/>
              <p:cNvSpPr/>
              <p:nvPr/>
            </p:nvSpPr>
            <p:spPr>
              <a:xfrm flipV="1">
                <a:off x="16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5" name="Line 176"/>
              <p:cNvSpPr/>
              <p:nvPr/>
            </p:nvSpPr>
            <p:spPr>
              <a:xfrm flipV="1">
                <a:off x="182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6" name="Line 177"/>
              <p:cNvSpPr/>
              <p:nvPr/>
            </p:nvSpPr>
            <p:spPr>
              <a:xfrm flipV="1">
                <a:off x="200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7" name="Line 178"/>
              <p:cNvSpPr/>
              <p:nvPr/>
            </p:nvSpPr>
            <p:spPr>
              <a:xfrm flipV="1">
                <a:off x="2172"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8" name="Line 179"/>
              <p:cNvSpPr/>
              <p:nvPr/>
            </p:nvSpPr>
            <p:spPr>
              <a:xfrm flipV="1">
                <a:off x="235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49" name="Line 180"/>
              <p:cNvSpPr/>
              <p:nvPr/>
            </p:nvSpPr>
            <p:spPr>
              <a:xfrm flipV="1">
                <a:off x="2532"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0" name="Line 181"/>
              <p:cNvSpPr/>
              <p:nvPr/>
            </p:nvSpPr>
            <p:spPr>
              <a:xfrm flipV="1">
                <a:off x="272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1" name="Line 182"/>
              <p:cNvSpPr/>
              <p:nvPr/>
            </p:nvSpPr>
            <p:spPr>
              <a:xfrm flipV="1">
                <a:off x="2928"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2" name="Line 183"/>
              <p:cNvSpPr/>
              <p:nvPr/>
            </p:nvSpPr>
            <p:spPr>
              <a:xfrm flipV="1">
                <a:off x="1464" y="12"/>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3" name="Line 184"/>
              <p:cNvSpPr/>
              <p:nvPr/>
            </p:nvSpPr>
            <p:spPr>
              <a:xfrm flipV="1">
                <a:off x="1296"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654" name="Line 185"/>
              <p:cNvSpPr/>
              <p:nvPr/>
            </p:nvSpPr>
            <p:spPr>
              <a:xfrm flipV="1">
                <a:off x="744" y="0"/>
                <a:ext cx="0" cy="193"/>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1578" name="Line 186"/>
            <p:cNvSpPr/>
            <p:nvPr/>
          </p:nvSpPr>
          <p:spPr>
            <a:xfrm>
              <a:off x="624"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79" name="Line 187"/>
            <p:cNvSpPr/>
            <p:nvPr/>
          </p:nvSpPr>
          <p:spPr>
            <a:xfrm>
              <a:off x="996" y="20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0" name="Line 188"/>
            <p:cNvSpPr/>
            <p:nvPr/>
          </p:nvSpPr>
          <p:spPr>
            <a:xfrm>
              <a:off x="1740" y="180"/>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1" name="Line 190"/>
            <p:cNvSpPr/>
            <p:nvPr/>
          </p:nvSpPr>
          <p:spPr>
            <a:xfrm>
              <a:off x="2076" y="20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2" name="Line 191"/>
            <p:cNvSpPr/>
            <p:nvPr/>
          </p:nvSpPr>
          <p:spPr>
            <a:xfrm>
              <a:off x="2448"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3" name="Line 193"/>
            <p:cNvSpPr/>
            <p:nvPr/>
          </p:nvSpPr>
          <p:spPr>
            <a:xfrm>
              <a:off x="3168" y="192"/>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4" name="Text Box 194"/>
            <p:cNvSpPr txBox="1"/>
            <p:nvPr/>
          </p:nvSpPr>
          <p:spPr>
            <a:xfrm>
              <a:off x="31" y="-37"/>
              <a:ext cx="356" cy="359"/>
            </a:xfrm>
            <a:prstGeom prst="rect">
              <a:avLst/>
            </a:prstGeom>
            <a:noFill/>
            <a:ln w="9525">
              <a:noFill/>
            </a:ln>
          </p:spPr>
          <p:txBody>
            <a:bodyPr wrap="none">
              <a:spAutoFit/>
            </a:bodyPr>
            <a:lstStyle/>
            <a:p>
              <a:pPr eaLnBrk="1" hangingPunct="1">
                <a:buFont typeface="Arial" panose="020B0604020202020204" pitchFamily="34" charset="0"/>
              </a:pPr>
              <a:r>
                <a:rPr lang="en-US" altLang="zh-CN" sz="1600" dirty="0">
                  <a:latin typeface="黑体" panose="02010609060101010101" pitchFamily="49" charset="-122"/>
                </a:rPr>
                <a:t>CLK</a:t>
              </a:r>
            </a:p>
          </p:txBody>
        </p:sp>
        <p:grpSp>
          <p:nvGrpSpPr>
            <p:cNvPr id="21585" name="Group 195"/>
            <p:cNvGrpSpPr/>
            <p:nvPr/>
          </p:nvGrpSpPr>
          <p:grpSpPr>
            <a:xfrm>
              <a:off x="166" y="541"/>
              <a:ext cx="3370" cy="679"/>
              <a:chOff x="46" y="-11"/>
              <a:chExt cx="3370" cy="679"/>
            </a:xfrm>
          </p:grpSpPr>
          <p:sp>
            <p:nvSpPr>
              <p:cNvPr id="21608" name="Line 196"/>
              <p:cNvSpPr/>
              <p:nvPr/>
            </p:nvSpPr>
            <p:spPr>
              <a:xfrm>
                <a:off x="264" y="216"/>
                <a:ext cx="100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09" name="Line 197"/>
              <p:cNvSpPr/>
              <p:nvPr/>
            </p:nvSpPr>
            <p:spPr>
              <a:xfrm flipV="1">
                <a:off x="1272" y="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0" name="Line 198"/>
              <p:cNvSpPr/>
              <p:nvPr/>
            </p:nvSpPr>
            <p:spPr>
              <a:xfrm>
                <a:off x="1272" y="0"/>
                <a:ext cx="1392"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1" name="Line 199"/>
              <p:cNvSpPr/>
              <p:nvPr/>
            </p:nvSpPr>
            <p:spPr>
              <a:xfrm flipV="1">
                <a:off x="2688" y="0"/>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2" name="Line 200"/>
              <p:cNvSpPr/>
              <p:nvPr/>
            </p:nvSpPr>
            <p:spPr>
              <a:xfrm>
                <a:off x="2688" y="192"/>
                <a:ext cx="725"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3" name="Line 201"/>
              <p:cNvSpPr/>
              <p:nvPr/>
            </p:nvSpPr>
            <p:spPr>
              <a:xfrm flipH="1">
                <a:off x="252" y="504"/>
                <a:ext cx="243"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4" name="Line 202"/>
              <p:cNvSpPr/>
              <p:nvPr/>
            </p:nvSpPr>
            <p:spPr>
              <a:xfrm flipV="1">
                <a:off x="504"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5" name="Line 203"/>
              <p:cNvSpPr/>
              <p:nvPr/>
            </p:nvSpPr>
            <p:spPr>
              <a:xfrm>
                <a:off x="516" y="312"/>
                <a:ext cx="76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6" name="Line 204"/>
              <p:cNvSpPr/>
              <p:nvPr/>
            </p:nvSpPr>
            <p:spPr>
              <a:xfrm flipV="1">
                <a:off x="1272"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7" name="Line 205"/>
              <p:cNvSpPr/>
              <p:nvPr/>
            </p:nvSpPr>
            <p:spPr>
              <a:xfrm>
                <a:off x="1284" y="504"/>
                <a:ext cx="33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8" name="Line 206"/>
              <p:cNvSpPr/>
              <p:nvPr/>
            </p:nvSpPr>
            <p:spPr>
              <a:xfrm flipV="1">
                <a:off x="1620" y="288"/>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19" name="Line 207"/>
              <p:cNvSpPr/>
              <p:nvPr/>
            </p:nvSpPr>
            <p:spPr>
              <a:xfrm>
                <a:off x="1620" y="312"/>
                <a:ext cx="1056"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20" name="Line 208"/>
              <p:cNvSpPr/>
              <p:nvPr/>
            </p:nvSpPr>
            <p:spPr>
              <a:xfrm flipV="1">
                <a:off x="2688" y="312"/>
                <a:ext cx="0" cy="19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21" name="Line 209"/>
              <p:cNvSpPr/>
              <p:nvPr/>
            </p:nvSpPr>
            <p:spPr>
              <a:xfrm>
                <a:off x="2688" y="504"/>
                <a:ext cx="728"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21622" name="Text Box 210"/>
              <p:cNvSpPr txBox="1"/>
              <p:nvPr/>
            </p:nvSpPr>
            <p:spPr>
              <a:xfrm>
                <a:off x="49" y="-11"/>
                <a:ext cx="275" cy="391"/>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1</a:t>
                </a:r>
              </a:p>
            </p:txBody>
          </p:sp>
          <p:sp>
            <p:nvSpPr>
              <p:cNvPr id="21623" name="Text Box 211"/>
              <p:cNvSpPr txBox="1"/>
              <p:nvPr/>
            </p:nvSpPr>
            <p:spPr>
              <a:xfrm>
                <a:off x="46" y="277"/>
                <a:ext cx="274" cy="391"/>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Q</a:t>
                </a:r>
                <a:r>
                  <a:rPr lang="en-US" altLang="zh-CN" b="1" baseline="-25000" dirty="0">
                    <a:solidFill>
                      <a:srgbClr val="FF9900"/>
                    </a:solidFill>
                    <a:latin typeface="黑体" panose="02010609060101010101" pitchFamily="49" charset="-122"/>
                  </a:rPr>
                  <a:t>0</a:t>
                </a:r>
              </a:p>
            </p:txBody>
          </p:sp>
        </p:grpSp>
        <p:grpSp>
          <p:nvGrpSpPr>
            <p:cNvPr id="21586" name="Group 278"/>
            <p:cNvGrpSpPr/>
            <p:nvPr/>
          </p:nvGrpSpPr>
          <p:grpSpPr>
            <a:xfrm>
              <a:off x="81" y="1135"/>
              <a:ext cx="3455" cy="391"/>
              <a:chOff x="-25" y="29"/>
              <a:chExt cx="3455" cy="391"/>
            </a:xfrm>
          </p:grpSpPr>
          <p:sp>
            <p:nvSpPr>
              <p:cNvPr id="21602" name="Line 228"/>
              <p:cNvSpPr/>
              <p:nvPr/>
            </p:nvSpPr>
            <p:spPr>
              <a:xfrm>
                <a:off x="226" y="238"/>
                <a:ext cx="2108"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603" name="Line 233"/>
              <p:cNvSpPr/>
              <p:nvPr/>
            </p:nvSpPr>
            <p:spPr>
              <a:xfrm flipV="1">
                <a:off x="2338" y="34"/>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604" name="Line 234"/>
              <p:cNvSpPr/>
              <p:nvPr/>
            </p:nvSpPr>
            <p:spPr>
              <a:xfrm>
                <a:off x="2326" y="46"/>
                <a:ext cx="363"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605" name="Line 235"/>
              <p:cNvSpPr/>
              <p:nvPr/>
            </p:nvSpPr>
            <p:spPr>
              <a:xfrm flipV="1">
                <a:off x="2702" y="46"/>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606" name="Line 236"/>
              <p:cNvSpPr/>
              <p:nvPr/>
            </p:nvSpPr>
            <p:spPr>
              <a:xfrm>
                <a:off x="2702" y="238"/>
                <a:ext cx="728"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607" name="Text Box 237"/>
              <p:cNvSpPr txBox="1"/>
              <p:nvPr/>
            </p:nvSpPr>
            <p:spPr>
              <a:xfrm>
                <a:off x="-25" y="29"/>
                <a:ext cx="303" cy="391"/>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chemeClr val="accent2"/>
                    </a:solidFill>
                    <a:latin typeface="黑体" panose="02010609060101010101" pitchFamily="49" charset="-122"/>
                  </a:rPr>
                  <a:t> Z</a:t>
                </a:r>
              </a:p>
            </p:txBody>
          </p:sp>
        </p:grpSp>
        <p:sp>
          <p:nvSpPr>
            <p:cNvPr id="21587" name="Text Box 238"/>
            <p:cNvSpPr txBox="1"/>
            <p:nvPr/>
          </p:nvSpPr>
          <p:spPr>
            <a:xfrm>
              <a:off x="883" y="1511"/>
              <a:ext cx="2051" cy="391"/>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(e) </a:t>
              </a:r>
              <a:r>
                <a:rPr lang="zh-CN" altLang="en-US" dirty="0">
                  <a:solidFill>
                    <a:srgbClr val="FF0000"/>
                  </a:solidFill>
                  <a:latin typeface="华文新魏" panose="02010800040101010101" pitchFamily="2" charset="-122"/>
                  <a:ea typeface="华文新魏" panose="02010800040101010101" pitchFamily="2" charset="-122"/>
                </a:rPr>
                <a:t>通常</a:t>
              </a:r>
              <a:r>
                <a:rPr lang="zh-CN" altLang="en-US" dirty="0">
                  <a:latin typeface="华文新魏" panose="02010800040101010101" pitchFamily="2" charset="-122"/>
                  <a:ea typeface="华文新魏" panose="02010800040101010101" pitchFamily="2" charset="-122"/>
                </a:rPr>
                <a:t>的电平输入时间图</a:t>
              </a:r>
            </a:p>
          </p:txBody>
        </p:sp>
        <p:sp>
          <p:nvSpPr>
            <p:cNvPr id="21588" name="Line 239"/>
            <p:cNvSpPr/>
            <p:nvPr/>
          </p:nvSpPr>
          <p:spPr>
            <a:xfrm>
              <a:off x="1376" y="19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89" name="Line 240"/>
            <p:cNvSpPr/>
            <p:nvPr/>
          </p:nvSpPr>
          <p:spPr>
            <a:xfrm>
              <a:off x="2796" y="194"/>
              <a:ext cx="0" cy="1283"/>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90" name="Text Box 226"/>
            <p:cNvSpPr txBox="1"/>
            <p:nvPr/>
          </p:nvSpPr>
          <p:spPr>
            <a:xfrm>
              <a:off x="23" y="153"/>
              <a:ext cx="360" cy="359"/>
            </a:xfrm>
            <a:prstGeom prst="rect">
              <a:avLst/>
            </a:prstGeom>
            <a:noFill/>
            <a:ln w="9525">
              <a:noFill/>
            </a:ln>
          </p:spPr>
          <p:txBody>
            <a:bodyPr wrap="none">
              <a:spAutoFit/>
            </a:bodyPr>
            <a:lstStyle/>
            <a:p>
              <a:pPr eaLnBrk="1" hangingPunct="1">
                <a:buFont typeface="Arial" panose="020B0604020202020204" pitchFamily="34" charset="0"/>
              </a:pPr>
              <a:r>
                <a:rPr lang="en-US" altLang="zh-CN" sz="1600" b="1" dirty="0">
                  <a:solidFill>
                    <a:srgbClr val="FF00FF"/>
                  </a:solidFill>
                  <a:latin typeface="黑体" panose="02010609060101010101" pitchFamily="49" charset="-122"/>
                </a:rPr>
                <a:t>  X</a:t>
              </a:r>
            </a:p>
          </p:txBody>
        </p:sp>
        <p:sp>
          <p:nvSpPr>
            <p:cNvPr id="21591" name="Line 242"/>
            <p:cNvSpPr/>
            <p:nvPr/>
          </p:nvSpPr>
          <p:spPr>
            <a:xfrm>
              <a:off x="438" y="311"/>
              <a:ext cx="17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2" name="Line 243"/>
            <p:cNvSpPr/>
            <p:nvPr/>
          </p:nvSpPr>
          <p:spPr>
            <a:xfrm flipV="1">
              <a:off x="618" y="29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3" name="Line 244"/>
            <p:cNvSpPr/>
            <p:nvPr/>
          </p:nvSpPr>
          <p:spPr>
            <a:xfrm>
              <a:off x="618" y="491"/>
              <a:ext cx="385"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4" name="Line 248"/>
            <p:cNvSpPr/>
            <p:nvPr/>
          </p:nvSpPr>
          <p:spPr>
            <a:xfrm>
              <a:off x="2442" y="310"/>
              <a:ext cx="3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5" name="Line 251"/>
            <p:cNvSpPr/>
            <p:nvPr/>
          </p:nvSpPr>
          <p:spPr>
            <a:xfrm>
              <a:off x="2792" y="490"/>
              <a:ext cx="74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6" name="Line 254"/>
            <p:cNvSpPr/>
            <p:nvPr/>
          </p:nvSpPr>
          <p:spPr>
            <a:xfrm>
              <a:off x="1737" y="502"/>
              <a:ext cx="725"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7" name="Line 257"/>
            <p:cNvSpPr/>
            <p:nvPr/>
          </p:nvSpPr>
          <p:spPr>
            <a:xfrm>
              <a:off x="1002" y="311"/>
              <a:ext cx="74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8" name="Line 261"/>
            <p:cNvSpPr/>
            <p:nvPr/>
          </p:nvSpPr>
          <p:spPr>
            <a:xfrm flipV="1">
              <a:off x="1002" y="29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99" name="Line 268"/>
            <p:cNvSpPr/>
            <p:nvPr/>
          </p:nvSpPr>
          <p:spPr>
            <a:xfrm flipV="1">
              <a:off x="2442" y="310"/>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00" name="Line 270"/>
            <p:cNvSpPr/>
            <p:nvPr/>
          </p:nvSpPr>
          <p:spPr>
            <a:xfrm flipV="1">
              <a:off x="2788" y="29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601" name="Line 275"/>
            <p:cNvSpPr/>
            <p:nvPr/>
          </p:nvSpPr>
          <p:spPr>
            <a:xfrm flipV="1">
              <a:off x="1740" y="298"/>
              <a:ext cx="0" cy="193"/>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grpSp>
      <p:grpSp>
        <p:nvGrpSpPr>
          <p:cNvPr id="21520" name="Group 287"/>
          <p:cNvGrpSpPr/>
          <p:nvPr/>
        </p:nvGrpSpPr>
        <p:grpSpPr>
          <a:xfrm>
            <a:off x="379413" y="4106863"/>
            <a:ext cx="5031602" cy="366712"/>
            <a:chOff x="-81" y="9"/>
            <a:chExt cx="3544" cy="390"/>
          </a:xfrm>
        </p:grpSpPr>
        <p:sp>
          <p:nvSpPr>
            <p:cNvPr id="21571" name="Line 280"/>
            <p:cNvSpPr/>
            <p:nvPr/>
          </p:nvSpPr>
          <p:spPr>
            <a:xfrm>
              <a:off x="226" y="238"/>
              <a:ext cx="2380"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572" name="Line 281"/>
            <p:cNvSpPr/>
            <p:nvPr/>
          </p:nvSpPr>
          <p:spPr>
            <a:xfrm flipV="1">
              <a:off x="2626" y="34"/>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573" name="Line 282"/>
            <p:cNvSpPr/>
            <p:nvPr/>
          </p:nvSpPr>
          <p:spPr>
            <a:xfrm flipV="1">
              <a:off x="2619" y="45"/>
              <a:ext cx="105" cy="1"/>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574" name="Line 283"/>
            <p:cNvSpPr/>
            <p:nvPr/>
          </p:nvSpPr>
          <p:spPr>
            <a:xfrm flipV="1">
              <a:off x="2734" y="46"/>
              <a:ext cx="0" cy="193"/>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575" name="Line 284"/>
            <p:cNvSpPr/>
            <p:nvPr/>
          </p:nvSpPr>
          <p:spPr>
            <a:xfrm>
              <a:off x="2735" y="238"/>
              <a:ext cx="728" cy="0"/>
            </a:xfrm>
            <a:prstGeom prst="line">
              <a:avLst/>
            </a:prstGeom>
            <a:ln w="28575" cap="flat" cmpd="sng">
              <a:solidFill>
                <a:schemeClr val="accent2"/>
              </a:solidFill>
              <a:prstDash val="solid"/>
              <a:miter/>
              <a:headEnd type="none" w="med" len="med"/>
              <a:tailEnd type="none" w="med" len="med"/>
            </a:ln>
          </p:spPr>
          <p:txBody>
            <a:bodyPr/>
            <a:lstStyle/>
            <a:p>
              <a:endParaRPr lang="zh-CN" altLang="en-US"/>
            </a:p>
          </p:txBody>
        </p:sp>
        <p:sp>
          <p:nvSpPr>
            <p:cNvPr id="21576" name="Text Box 285"/>
            <p:cNvSpPr txBox="1"/>
            <p:nvPr/>
          </p:nvSpPr>
          <p:spPr>
            <a:xfrm>
              <a:off x="-81" y="9"/>
              <a:ext cx="293" cy="390"/>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chemeClr val="accent2"/>
                  </a:solidFill>
                  <a:latin typeface="黑体" panose="02010609060101010101" pitchFamily="49" charset="-122"/>
                </a:rPr>
                <a:t> Z</a:t>
              </a:r>
            </a:p>
          </p:txBody>
        </p:sp>
      </p:grpSp>
      <p:grpSp>
        <p:nvGrpSpPr>
          <p:cNvPr id="21521" name="Group 288"/>
          <p:cNvGrpSpPr/>
          <p:nvPr/>
        </p:nvGrpSpPr>
        <p:grpSpPr>
          <a:xfrm>
            <a:off x="133350" y="481013"/>
            <a:ext cx="2955925" cy="1987550"/>
            <a:chOff x="-9" y="0"/>
            <a:chExt cx="2061" cy="2122"/>
          </a:xfrm>
        </p:grpSpPr>
        <p:sp>
          <p:nvSpPr>
            <p:cNvPr id="21544" name="Text Box 289"/>
            <p:cNvSpPr txBox="1"/>
            <p:nvPr/>
          </p:nvSpPr>
          <p:spPr>
            <a:xfrm>
              <a:off x="-9" y="81"/>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1545" name="Oval 290"/>
            <p:cNvSpPr/>
            <p:nvPr/>
          </p:nvSpPr>
          <p:spPr>
            <a:xfrm>
              <a:off x="406" y="481"/>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1546" name="Oval 291"/>
            <p:cNvSpPr/>
            <p:nvPr/>
          </p:nvSpPr>
          <p:spPr>
            <a:xfrm>
              <a:off x="406" y="1153"/>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1547" name="Oval 292"/>
            <p:cNvSpPr/>
            <p:nvPr/>
          </p:nvSpPr>
          <p:spPr>
            <a:xfrm>
              <a:off x="1270" y="1153"/>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1548" name="Oval 293"/>
            <p:cNvSpPr/>
            <p:nvPr/>
          </p:nvSpPr>
          <p:spPr>
            <a:xfrm>
              <a:off x="1270" y="481"/>
              <a:ext cx="340" cy="34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21549" name="Text Box 294"/>
            <p:cNvSpPr txBox="1"/>
            <p:nvPr/>
          </p:nvSpPr>
          <p:spPr>
            <a:xfrm>
              <a:off x="1318" y="1153"/>
              <a:ext cx="317" cy="394"/>
            </a:xfrm>
            <a:prstGeom prst="rect">
              <a:avLst/>
            </a:prstGeom>
            <a:noFill/>
            <a:ln w="9525">
              <a:noFill/>
            </a:ln>
          </p:spPr>
          <p:txBody>
            <a:bodyPr wrap="square">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21550" name="Text Box 295"/>
            <p:cNvSpPr txBox="1"/>
            <p:nvPr/>
          </p:nvSpPr>
          <p:spPr>
            <a:xfrm>
              <a:off x="454" y="481"/>
              <a:ext cx="290" cy="394"/>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21551" name="Text Box 296"/>
            <p:cNvSpPr txBox="1"/>
            <p:nvPr/>
          </p:nvSpPr>
          <p:spPr>
            <a:xfrm>
              <a:off x="1318" y="481"/>
              <a:ext cx="290" cy="394"/>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黑体" panose="02010609060101010101" pitchFamily="49" charset="-122"/>
                </a:rPr>
                <a:t>01</a:t>
              </a:r>
            </a:p>
          </p:txBody>
        </p:sp>
        <p:sp>
          <p:nvSpPr>
            <p:cNvPr id="21552" name="Text Box 297"/>
            <p:cNvSpPr txBox="1"/>
            <p:nvPr/>
          </p:nvSpPr>
          <p:spPr>
            <a:xfrm>
              <a:off x="454" y="1177"/>
              <a:ext cx="303"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11</a:t>
              </a:r>
            </a:p>
          </p:txBody>
        </p:sp>
        <p:sp>
          <p:nvSpPr>
            <p:cNvPr id="21553" name="Line 298"/>
            <p:cNvSpPr/>
            <p:nvPr/>
          </p:nvSpPr>
          <p:spPr>
            <a:xfrm>
              <a:off x="742" y="625"/>
              <a:ext cx="528"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1554" name="Line 299"/>
            <p:cNvSpPr/>
            <p:nvPr/>
          </p:nvSpPr>
          <p:spPr>
            <a:xfrm rot="5400000">
              <a:off x="1254" y="981"/>
              <a:ext cx="336"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1555" name="Line 300"/>
            <p:cNvSpPr/>
            <p:nvPr/>
          </p:nvSpPr>
          <p:spPr>
            <a:xfrm rot="10800000">
              <a:off x="754" y="1321"/>
              <a:ext cx="528"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sp>
          <p:nvSpPr>
            <p:cNvPr id="21556" name="Line 301"/>
            <p:cNvSpPr/>
            <p:nvPr/>
          </p:nvSpPr>
          <p:spPr>
            <a:xfrm rot="-5400000">
              <a:off x="414" y="969"/>
              <a:ext cx="336" cy="0"/>
            </a:xfrm>
            <a:prstGeom prst="line">
              <a:avLst/>
            </a:prstGeom>
            <a:ln w="9525" cap="flat" cmpd="sng">
              <a:solidFill>
                <a:schemeClr val="tx1"/>
              </a:solidFill>
              <a:prstDash val="solid"/>
              <a:miter/>
              <a:headEnd type="none" w="med" len="med"/>
              <a:tailEnd type="stealth" w="lg" len="lg"/>
            </a:ln>
          </p:spPr>
          <p:txBody>
            <a:bodyPr/>
            <a:lstStyle/>
            <a:p>
              <a:endParaRPr lang="zh-CN" altLang="en-US"/>
            </a:p>
          </p:txBody>
        </p:sp>
        <p:cxnSp>
          <p:nvCxnSpPr>
            <p:cNvPr id="21557" name="AutoShape 302"/>
            <p:cNvCxnSpPr>
              <a:stCxn id="21550" idx="0"/>
              <a:endCxn id="21545" idx="2"/>
            </p:cNvCxnSpPr>
            <p:nvPr/>
          </p:nvCxnSpPr>
          <p:spPr>
            <a:xfrm rot="16200000" flipH="1" flipV="1">
              <a:off x="417" y="469"/>
              <a:ext cx="170" cy="193"/>
            </a:xfrm>
            <a:prstGeom prst="curvedConnector4">
              <a:avLst>
                <a:gd name="adj1" fmla="val -143567"/>
                <a:gd name="adj2" fmla="val 182586"/>
              </a:avLst>
            </a:prstGeom>
            <a:ln w="9525" cap="flat" cmpd="sng">
              <a:solidFill>
                <a:schemeClr val="tx1"/>
              </a:solidFill>
              <a:prstDash val="solid"/>
              <a:miter/>
              <a:headEnd type="none" w="med" len="med"/>
              <a:tailEnd type="triangle" w="med" len="med"/>
            </a:ln>
          </p:spPr>
        </p:cxnSp>
        <p:cxnSp>
          <p:nvCxnSpPr>
            <p:cNvPr id="21558" name="AutoShape 303"/>
            <p:cNvCxnSpPr>
              <a:stCxn id="21552" idx="2"/>
              <a:endCxn id="21546" idx="2"/>
            </p:cNvCxnSpPr>
            <p:nvPr/>
          </p:nvCxnSpPr>
          <p:spPr>
            <a:xfrm rot="5400000" flipH="1">
              <a:off x="382" y="1347"/>
              <a:ext cx="248" cy="199"/>
            </a:xfrm>
            <a:prstGeom prst="curvedConnector4">
              <a:avLst>
                <a:gd name="adj1" fmla="val -98413"/>
                <a:gd name="adj2" fmla="val 179895"/>
              </a:avLst>
            </a:prstGeom>
            <a:ln w="9525" cap="flat" cmpd="sng">
              <a:solidFill>
                <a:schemeClr val="tx1"/>
              </a:solidFill>
              <a:prstDash val="solid"/>
              <a:miter/>
              <a:headEnd type="none" w="med" len="med"/>
              <a:tailEnd type="triangle" w="med" len="med"/>
            </a:ln>
          </p:spPr>
        </p:cxnSp>
        <p:cxnSp>
          <p:nvCxnSpPr>
            <p:cNvPr id="21559" name="AutoShape 304"/>
            <p:cNvCxnSpPr>
              <a:stCxn id="21551" idx="0"/>
              <a:endCxn id="21548" idx="6"/>
            </p:cNvCxnSpPr>
            <p:nvPr/>
          </p:nvCxnSpPr>
          <p:spPr>
            <a:xfrm rot="16200000" flipH="1">
              <a:off x="1451" y="492"/>
              <a:ext cx="170" cy="147"/>
            </a:xfrm>
            <a:prstGeom prst="curvedConnector4">
              <a:avLst>
                <a:gd name="adj1" fmla="val -143567"/>
                <a:gd name="adj2" fmla="val 208429"/>
              </a:avLst>
            </a:prstGeom>
            <a:ln w="9525" cap="flat" cmpd="sng">
              <a:solidFill>
                <a:schemeClr val="tx1"/>
              </a:solidFill>
              <a:prstDash val="solid"/>
              <a:miter/>
              <a:headEnd type="none" w="med" len="med"/>
              <a:tailEnd type="triangle" w="med" len="med"/>
            </a:ln>
          </p:spPr>
        </p:cxnSp>
        <p:cxnSp>
          <p:nvCxnSpPr>
            <p:cNvPr id="21560" name="AutoShape 305"/>
            <p:cNvCxnSpPr>
              <a:stCxn id="21547" idx="6"/>
              <a:endCxn id="21547" idx="4"/>
            </p:cNvCxnSpPr>
            <p:nvPr/>
          </p:nvCxnSpPr>
          <p:spPr>
            <a:xfrm flipH="1">
              <a:off x="1440" y="1323"/>
              <a:ext cx="170" cy="170"/>
            </a:xfrm>
            <a:prstGeom prst="curvedConnector4">
              <a:avLst>
                <a:gd name="adj1" fmla="val -84704"/>
                <a:gd name="adj2" fmla="val 184704"/>
              </a:avLst>
            </a:prstGeom>
            <a:ln w="9525" cap="flat" cmpd="sng">
              <a:solidFill>
                <a:schemeClr val="tx1"/>
              </a:solidFill>
              <a:prstDash val="solid"/>
              <a:miter/>
              <a:headEnd type="none" w="med" len="med"/>
              <a:tailEnd type="triangle" w="med" len="med"/>
            </a:ln>
          </p:spPr>
        </p:cxnSp>
        <p:sp>
          <p:nvSpPr>
            <p:cNvPr id="21561" name="Text Box 306"/>
            <p:cNvSpPr txBox="1"/>
            <p:nvPr/>
          </p:nvSpPr>
          <p:spPr>
            <a:xfrm>
              <a:off x="812" y="1008"/>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1562" name="Text Box 307"/>
            <p:cNvSpPr txBox="1"/>
            <p:nvPr/>
          </p:nvSpPr>
          <p:spPr>
            <a:xfrm>
              <a:off x="818" y="306"/>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1563" name="Text Box 308"/>
            <p:cNvSpPr txBox="1"/>
            <p:nvPr/>
          </p:nvSpPr>
          <p:spPr>
            <a:xfrm>
              <a:off x="238" y="860"/>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1</a:t>
              </a:r>
            </a:p>
          </p:txBody>
        </p:sp>
        <p:sp>
          <p:nvSpPr>
            <p:cNvPr id="21564" name="Text Box 309"/>
            <p:cNvSpPr txBox="1"/>
            <p:nvPr/>
          </p:nvSpPr>
          <p:spPr>
            <a:xfrm>
              <a:off x="1404" y="826"/>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1/</a:t>
              </a:r>
              <a:r>
                <a:rPr lang="en-US" altLang="zh-CN" b="1" dirty="0">
                  <a:solidFill>
                    <a:schemeClr val="accent2"/>
                  </a:solidFill>
                  <a:latin typeface="黑体" panose="02010609060101010101" pitchFamily="49" charset="-122"/>
                </a:rPr>
                <a:t>0</a:t>
              </a:r>
            </a:p>
          </p:txBody>
        </p:sp>
        <p:sp>
          <p:nvSpPr>
            <p:cNvPr id="21565" name="Text Box 310"/>
            <p:cNvSpPr txBox="1"/>
            <p:nvPr/>
          </p:nvSpPr>
          <p:spPr>
            <a:xfrm>
              <a:off x="0" y="1558"/>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1566" name="Text Box 311"/>
            <p:cNvSpPr txBox="1"/>
            <p:nvPr/>
          </p:nvSpPr>
          <p:spPr>
            <a:xfrm>
              <a:off x="635" y="0"/>
              <a:ext cx="352"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X/</a:t>
              </a:r>
              <a:r>
                <a:rPr lang="en-US" altLang="zh-CN" b="1" dirty="0">
                  <a:solidFill>
                    <a:schemeClr val="accent2"/>
                  </a:solidFill>
                  <a:latin typeface="黑体" panose="02010609060101010101" pitchFamily="49" charset="-122"/>
                </a:rPr>
                <a:t>Z</a:t>
              </a:r>
            </a:p>
          </p:txBody>
        </p:sp>
        <p:sp>
          <p:nvSpPr>
            <p:cNvPr id="21567" name="Text Box 312"/>
            <p:cNvSpPr txBox="1"/>
            <p:nvPr/>
          </p:nvSpPr>
          <p:spPr>
            <a:xfrm>
              <a:off x="1702" y="260"/>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1568" name="Text Box 313"/>
            <p:cNvSpPr txBox="1"/>
            <p:nvPr/>
          </p:nvSpPr>
          <p:spPr>
            <a:xfrm>
              <a:off x="1690" y="1484"/>
              <a:ext cx="350" cy="336"/>
            </a:xfrm>
            <a:prstGeom prst="rect">
              <a:avLst/>
            </a:prstGeom>
            <a:noFill/>
            <a:ln w="9525">
              <a:noFill/>
            </a:ln>
          </p:spPr>
          <p:txBody>
            <a:bodyPr wrap="none">
              <a:spAutoFit/>
            </a:bodyPr>
            <a:lstStyle/>
            <a:p>
              <a:pPr eaLnBrk="1" hangingPunct="1">
                <a:buFont typeface="Arial" panose="020B0604020202020204" pitchFamily="34" charset="0"/>
              </a:pPr>
              <a:r>
                <a:rPr lang="en-US" altLang="zh-CN" b="1" dirty="0">
                  <a:solidFill>
                    <a:srgbClr val="FF9900"/>
                  </a:solidFill>
                  <a:latin typeface="黑体" panose="02010609060101010101" pitchFamily="49" charset="-122"/>
                </a:rPr>
                <a:t>0/</a:t>
              </a:r>
              <a:r>
                <a:rPr lang="en-US" altLang="zh-CN" b="1" dirty="0">
                  <a:solidFill>
                    <a:schemeClr val="accent2"/>
                  </a:solidFill>
                  <a:latin typeface="黑体" panose="02010609060101010101" pitchFamily="49" charset="-122"/>
                </a:rPr>
                <a:t>0</a:t>
              </a:r>
            </a:p>
          </p:txBody>
        </p:sp>
        <p:sp>
          <p:nvSpPr>
            <p:cNvPr id="21569" name="Line 314"/>
            <p:cNvSpPr/>
            <p:nvPr/>
          </p:nvSpPr>
          <p:spPr>
            <a:xfrm flipH="1">
              <a:off x="442" y="144"/>
              <a:ext cx="192" cy="48"/>
            </a:xfrm>
            <a:prstGeom prst="line">
              <a:avLst/>
            </a:prstGeom>
            <a:ln w="9525" cap="flat" cmpd="sng">
              <a:solidFill>
                <a:srgbClr val="FF9900"/>
              </a:solidFill>
              <a:prstDash val="solid"/>
              <a:miter/>
              <a:headEnd type="none" w="med" len="med"/>
              <a:tailEnd type="triangle" w="med" len="med"/>
            </a:ln>
          </p:spPr>
          <p:txBody>
            <a:bodyPr/>
            <a:lstStyle/>
            <a:p>
              <a:endParaRPr lang="zh-CN" altLang="en-US"/>
            </a:p>
          </p:txBody>
        </p:sp>
        <p:sp>
          <p:nvSpPr>
            <p:cNvPr id="21570" name="Text Box 315"/>
            <p:cNvSpPr txBox="1"/>
            <p:nvPr/>
          </p:nvSpPr>
          <p:spPr>
            <a:xfrm>
              <a:off x="507" y="1728"/>
              <a:ext cx="845" cy="394"/>
            </a:xfrm>
            <a:prstGeom prst="rect">
              <a:avLst/>
            </a:prstGeom>
            <a:noFill/>
            <a:ln w="9525">
              <a:noFill/>
            </a:ln>
          </p:spPr>
          <p:txBody>
            <a:bodyPr wrap="none">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(a) </a:t>
              </a:r>
              <a:r>
                <a:rPr lang="zh-CN" altLang="en-US" dirty="0">
                  <a:latin typeface="华文新魏" panose="02010800040101010101" pitchFamily="2" charset="-122"/>
                  <a:ea typeface="华文新魏" panose="02010800040101010101" pitchFamily="2" charset="-122"/>
                </a:rPr>
                <a:t>状态图</a:t>
              </a:r>
            </a:p>
          </p:txBody>
        </p:sp>
      </p:grpSp>
      <p:grpSp>
        <p:nvGrpSpPr>
          <p:cNvPr id="21522" name="Group 316"/>
          <p:cNvGrpSpPr/>
          <p:nvPr/>
        </p:nvGrpSpPr>
        <p:grpSpPr>
          <a:xfrm>
            <a:off x="5737225" y="2842260"/>
            <a:ext cx="2974975" cy="1975882"/>
            <a:chOff x="-12" y="0"/>
            <a:chExt cx="1690" cy="2112"/>
          </a:xfrm>
        </p:grpSpPr>
        <p:sp>
          <p:nvSpPr>
            <p:cNvPr id="21523" name="Line 128"/>
            <p:cNvSpPr/>
            <p:nvPr/>
          </p:nvSpPr>
          <p:spPr>
            <a:xfrm>
              <a:off x="347" y="864"/>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24" name="Line 129"/>
            <p:cNvSpPr/>
            <p:nvPr/>
          </p:nvSpPr>
          <p:spPr>
            <a:xfrm>
              <a:off x="587" y="624"/>
              <a:ext cx="0" cy="24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25" name="Line 130"/>
            <p:cNvSpPr/>
            <p:nvPr/>
          </p:nvSpPr>
          <p:spPr>
            <a:xfrm>
              <a:off x="577" y="622"/>
              <a:ext cx="240"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grpSp>
          <p:nvGrpSpPr>
            <p:cNvPr id="21526" name="Group 131"/>
            <p:cNvGrpSpPr/>
            <p:nvPr/>
          </p:nvGrpSpPr>
          <p:grpSpPr>
            <a:xfrm>
              <a:off x="347" y="12"/>
              <a:ext cx="480" cy="252"/>
              <a:chOff x="0" y="0"/>
              <a:chExt cx="480" cy="252"/>
            </a:xfrm>
          </p:grpSpPr>
          <p:sp>
            <p:nvSpPr>
              <p:cNvPr id="21541" name="Line 132"/>
              <p:cNvSpPr/>
              <p:nvPr/>
            </p:nvSpPr>
            <p:spPr>
              <a:xfrm>
                <a:off x="0" y="252"/>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542" name="Line 133"/>
              <p:cNvSpPr/>
              <p:nvPr/>
            </p:nvSpPr>
            <p:spPr>
              <a:xfrm>
                <a:off x="240" y="12"/>
                <a:ext cx="0" cy="24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543" name="Line 134"/>
              <p:cNvSpPr/>
              <p:nvPr/>
            </p:nvSpPr>
            <p:spPr>
              <a:xfrm>
                <a:off x="240" y="0"/>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grpSp>
          <p:nvGrpSpPr>
            <p:cNvPr id="21527" name="Group 135"/>
            <p:cNvGrpSpPr/>
            <p:nvPr/>
          </p:nvGrpSpPr>
          <p:grpSpPr>
            <a:xfrm>
              <a:off x="955" y="0"/>
              <a:ext cx="480" cy="252"/>
              <a:chOff x="0" y="0"/>
              <a:chExt cx="480" cy="252"/>
            </a:xfrm>
          </p:grpSpPr>
          <p:sp>
            <p:nvSpPr>
              <p:cNvPr id="21538" name="Line 136"/>
              <p:cNvSpPr/>
              <p:nvPr/>
            </p:nvSpPr>
            <p:spPr>
              <a:xfrm>
                <a:off x="0" y="252"/>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539" name="Line 137"/>
              <p:cNvSpPr/>
              <p:nvPr/>
            </p:nvSpPr>
            <p:spPr>
              <a:xfrm>
                <a:off x="240" y="12"/>
                <a:ext cx="0" cy="24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21540" name="Line 138"/>
              <p:cNvSpPr/>
              <p:nvPr/>
            </p:nvSpPr>
            <p:spPr>
              <a:xfrm>
                <a:off x="240" y="0"/>
                <a:ext cx="240"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grpSp>
        <p:sp>
          <p:nvSpPr>
            <p:cNvPr id="21528" name="Line 139"/>
            <p:cNvSpPr/>
            <p:nvPr/>
          </p:nvSpPr>
          <p:spPr>
            <a:xfrm>
              <a:off x="587" y="204"/>
              <a:ext cx="0" cy="528"/>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sp>
          <p:nvSpPr>
            <p:cNvPr id="21529" name="Line 141"/>
            <p:cNvSpPr/>
            <p:nvPr/>
          </p:nvSpPr>
          <p:spPr>
            <a:xfrm>
              <a:off x="1003" y="620"/>
              <a:ext cx="192"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30" name="Line 142"/>
            <p:cNvSpPr/>
            <p:nvPr/>
          </p:nvSpPr>
          <p:spPr>
            <a:xfrm>
              <a:off x="1195" y="624"/>
              <a:ext cx="0" cy="24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31" name="Line 143"/>
            <p:cNvSpPr/>
            <p:nvPr/>
          </p:nvSpPr>
          <p:spPr>
            <a:xfrm>
              <a:off x="1195" y="864"/>
              <a:ext cx="288" cy="0"/>
            </a:xfrm>
            <a:prstGeom prst="line">
              <a:avLst/>
            </a:prstGeom>
            <a:ln w="28575" cap="flat" cmpd="sng">
              <a:solidFill>
                <a:srgbClr val="FF00FF"/>
              </a:solidFill>
              <a:prstDash val="solid"/>
              <a:miter/>
              <a:headEnd type="none" w="med" len="med"/>
              <a:tailEnd type="none" w="med" len="med"/>
            </a:ln>
          </p:spPr>
          <p:txBody>
            <a:bodyPr/>
            <a:lstStyle/>
            <a:p>
              <a:endParaRPr lang="zh-CN" altLang="en-US"/>
            </a:p>
          </p:txBody>
        </p:sp>
        <p:sp>
          <p:nvSpPr>
            <p:cNvPr id="21532" name="Text Box 144"/>
            <p:cNvSpPr txBox="1"/>
            <p:nvPr/>
          </p:nvSpPr>
          <p:spPr>
            <a:xfrm>
              <a:off x="0" y="50"/>
              <a:ext cx="354" cy="394"/>
            </a:xfrm>
            <a:prstGeom prst="rect">
              <a:avLst/>
            </a:prstGeom>
            <a:noFill/>
            <a:ln w="9525">
              <a:noFill/>
            </a:ln>
          </p:spPr>
          <p:txBody>
            <a:bodyPr wrap="square">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sp>
          <p:nvSpPr>
            <p:cNvPr id="21533" name="Text Box 145"/>
            <p:cNvSpPr txBox="1"/>
            <p:nvPr/>
          </p:nvSpPr>
          <p:spPr>
            <a:xfrm>
              <a:off x="-3" y="712"/>
              <a:ext cx="379" cy="328"/>
            </a:xfrm>
            <a:prstGeom prst="rect">
              <a:avLst/>
            </a:prstGeom>
            <a:noFill/>
            <a:ln w="9525">
              <a:noFill/>
            </a:ln>
          </p:spPr>
          <p:txBody>
            <a:bodyPr wrap="square">
              <a:spAutoFit/>
            </a:bodyPr>
            <a:lstStyle/>
            <a:p>
              <a:pPr eaLnBrk="1" hangingPunct="1">
                <a:buFont typeface="Arial" panose="020B0604020202020204" pitchFamily="34" charset="0"/>
              </a:pPr>
              <a:r>
                <a:rPr lang="zh-CN" altLang="en-US" sz="1400" b="1" dirty="0">
                  <a:solidFill>
                    <a:srgbClr val="FF00FF"/>
                  </a:solidFill>
                  <a:latin typeface="Calibri" panose="020F0502020204030204" pitchFamily="34" charset="0"/>
                </a:rPr>
                <a:t>输入</a:t>
              </a:r>
            </a:p>
          </p:txBody>
        </p:sp>
        <p:sp>
          <p:nvSpPr>
            <p:cNvPr id="21534" name="Text Box 146"/>
            <p:cNvSpPr txBox="1"/>
            <p:nvPr/>
          </p:nvSpPr>
          <p:spPr>
            <a:xfrm>
              <a:off x="-12" y="1422"/>
              <a:ext cx="1690" cy="69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华文新魏" panose="02010800040101010101" pitchFamily="2" charset="-122"/>
                  <a:ea typeface="华文新魏" panose="02010800040101010101" pitchFamily="2" charset="-122"/>
                </a:rPr>
                <a:t>(d) </a:t>
              </a:r>
              <a:r>
                <a:rPr lang="zh-CN" altLang="en-US" dirty="0">
                  <a:latin typeface="华文新魏" panose="02010800040101010101" pitchFamily="2" charset="-122"/>
                  <a:ea typeface="华文新魏" panose="02010800040101010101" pitchFamily="2" charset="-122"/>
                </a:rPr>
                <a:t>触发边沿与读值（建立与保持时间一致起来考虑！）</a:t>
              </a:r>
            </a:p>
          </p:txBody>
        </p:sp>
        <p:sp>
          <p:nvSpPr>
            <p:cNvPr id="21535" name="Text Box 147"/>
            <p:cNvSpPr txBox="1"/>
            <p:nvPr/>
          </p:nvSpPr>
          <p:spPr>
            <a:xfrm>
              <a:off x="523" y="866"/>
              <a:ext cx="192" cy="39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solidFill>
                    <a:srgbClr val="FF00FF"/>
                  </a:solidFill>
                  <a:latin typeface="黑体" panose="02010609060101010101" pitchFamily="49" charset="-122"/>
                </a:rPr>
                <a:t>0</a:t>
              </a:r>
            </a:p>
          </p:txBody>
        </p:sp>
        <p:sp>
          <p:nvSpPr>
            <p:cNvPr id="21536" name="Text Box 148"/>
            <p:cNvSpPr txBox="1"/>
            <p:nvPr/>
          </p:nvSpPr>
          <p:spPr>
            <a:xfrm>
              <a:off x="1147" y="859"/>
              <a:ext cx="192" cy="39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solidFill>
                    <a:srgbClr val="FF00FF"/>
                  </a:solidFill>
                  <a:latin typeface="黑体" panose="02010609060101010101" pitchFamily="49" charset="-122"/>
                </a:rPr>
                <a:t>1</a:t>
              </a:r>
            </a:p>
          </p:txBody>
        </p:sp>
        <p:sp>
          <p:nvSpPr>
            <p:cNvPr id="21537" name="Line 140"/>
            <p:cNvSpPr/>
            <p:nvPr/>
          </p:nvSpPr>
          <p:spPr>
            <a:xfrm>
              <a:off x="1195" y="204"/>
              <a:ext cx="0" cy="528"/>
            </a:xfrm>
            <a:prstGeom prst="line">
              <a:avLst/>
            </a:prstGeom>
            <a:ln w="9525" cap="flat" cmpd="sng">
              <a:solidFill>
                <a:schemeClr val="tx1"/>
              </a:solidFill>
              <a:prstDash val="dash"/>
              <a:miter/>
              <a:headEnd type="none" w="med" len="med"/>
              <a:tailEnd type="none" w="med" len="med"/>
            </a:ln>
          </p:spPr>
          <p:txBody>
            <a:bodyPr/>
            <a:lstStyle/>
            <a:p>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215900" y="558800"/>
            <a:ext cx="5357813" cy="457200"/>
          </a:xfrm>
          <a:prstGeom prst="rect">
            <a:avLst/>
          </a:prstGeom>
          <a:noFill/>
          <a:ln w="9525">
            <a:noFill/>
          </a:ln>
        </p:spPr>
        <p:txBody>
          <a:bodyPr/>
          <a:lstStyle/>
          <a:p>
            <a:pPr eaLnBrk="1" hangingPunct="1"/>
            <a:r>
              <a:rPr lang="zh-CN" altLang="en-US" sz="1800" b="1" dirty="0">
                <a:latin typeface="华文新魏" panose="02010800040101010101" pitchFamily="2" charset="-122"/>
                <a:ea typeface="华文新魏" panose="02010800040101010101" pitchFamily="2" charset="-122"/>
              </a:rPr>
              <a:t>例</a:t>
            </a:r>
            <a:r>
              <a:rPr lang="en-US" altLang="zh-CN" sz="1800" b="1" dirty="0">
                <a:latin typeface="华文新魏" panose="02010800040101010101" pitchFamily="2" charset="-122"/>
                <a:ea typeface="华文新魏" panose="02010800040101010101" pitchFamily="2" charset="-122"/>
              </a:rPr>
              <a:t>2 </a:t>
            </a:r>
            <a:r>
              <a:rPr lang="zh-CN" altLang="en-US" sz="1800" b="1" dirty="0">
                <a:latin typeface="华文新魏" panose="02010800040101010101" pitchFamily="2" charset="-122"/>
                <a:ea typeface="华文新魏" panose="02010800040101010101" pitchFamily="2" charset="-122"/>
              </a:rPr>
              <a:t>分析如图所示电路（补充</a:t>
            </a:r>
            <a:r>
              <a:rPr lang="en-US" altLang="zh-CN" sz="1800" b="1" dirty="0">
                <a:latin typeface="华文新魏" panose="02010800040101010101" pitchFamily="2" charset="-122"/>
                <a:ea typeface="华文新魏" panose="02010800040101010101" pitchFamily="2" charset="-122"/>
              </a:rPr>
              <a:t>1</a:t>
            </a:r>
            <a:r>
              <a:rPr lang="zh-CN" altLang="en-US" sz="1800" b="1" dirty="0">
                <a:latin typeface="华文新魏" panose="02010800040101010101" pitchFamily="2" charset="-122"/>
                <a:ea typeface="华文新魏" panose="02010800040101010101" pitchFamily="2" charset="-122"/>
              </a:rPr>
              <a:t>）。</a:t>
            </a:r>
          </a:p>
        </p:txBody>
      </p:sp>
      <p:grpSp>
        <p:nvGrpSpPr>
          <p:cNvPr id="294" name="Group 196"/>
          <p:cNvGrpSpPr/>
          <p:nvPr/>
        </p:nvGrpSpPr>
        <p:grpSpPr>
          <a:xfrm>
            <a:off x="305753" y="802005"/>
            <a:ext cx="7654925" cy="3917950"/>
            <a:chOff x="-293" y="0"/>
            <a:chExt cx="5889" cy="3604"/>
          </a:xfrm>
        </p:grpSpPr>
        <p:sp>
          <p:nvSpPr>
            <p:cNvPr id="22532" name="Text Box 140"/>
            <p:cNvSpPr txBox="1"/>
            <p:nvPr/>
          </p:nvSpPr>
          <p:spPr>
            <a:xfrm>
              <a:off x="2911" y="0"/>
              <a:ext cx="300" cy="311"/>
            </a:xfrm>
            <a:prstGeom prst="rect">
              <a:avLst/>
            </a:prstGeom>
            <a:noFill/>
            <a:ln w="9525">
              <a:noFill/>
            </a:ln>
          </p:spPr>
          <p:txBody>
            <a:bodyPr>
              <a:spAutoFit/>
            </a:bodyPr>
            <a:lstStyle/>
            <a:p>
              <a:pPr eaLnBrk="1" hangingPunct="1"/>
              <a:r>
                <a:rPr lang="en-US" altLang="zh-CN" sz="1600" dirty="0">
                  <a:latin typeface="Times New Roman" panose="02020603050405020304" pitchFamily="18" charset="0"/>
                  <a:ea typeface="华文新魏" panose="02010800040101010101" pitchFamily="2" charset="-122"/>
                </a:rPr>
                <a:t>J</a:t>
              </a:r>
              <a:r>
                <a:rPr lang="en-US" altLang="zh-CN" sz="1600" baseline="-25000" dirty="0">
                  <a:latin typeface="Times New Roman" panose="02020603050405020304" pitchFamily="18" charset="0"/>
                  <a:ea typeface="华文新魏" panose="02010800040101010101" pitchFamily="2" charset="-122"/>
                </a:rPr>
                <a:t>0</a:t>
              </a:r>
            </a:p>
          </p:txBody>
        </p:sp>
        <p:sp>
          <p:nvSpPr>
            <p:cNvPr id="22533" name="Text Box 147"/>
            <p:cNvSpPr txBox="1"/>
            <p:nvPr/>
          </p:nvSpPr>
          <p:spPr>
            <a:xfrm>
              <a:off x="3582" y="159"/>
              <a:ext cx="397" cy="231"/>
            </a:xfrm>
            <a:prstGeom prst="rect">
              <a:avLst/>
            </a:prstGeom>
            <a:noFill/>
            <a:ln w="9525">
              <a:noFill/>
            </a:ln>
          </p:spPr>
          <p:txBody>
            <a:bodyPr>
              <a:spAutoFit/>
            </a:bodyPr>
            <a:lstStyle/>
            <a:p>
              <a:pPr eaLnBrk="1" hangingPunct="1"/>
              <a:r>
                <a:rPr lang="en-US" altLang="zh-CN" dirty="0">
                  <a:solidFill>
                    <a:srgbClr val="CC3300"/>
                  </a:solidFill>
                  <a:latin typeface="Times New Roman" panose="02020603050405020304" pitchFamily="18" charset="0"/>
                  <a:ea typeface="华文新魏" panose="02010800040101010101" pitchFamily="2" charset="-122"/>
                </a:rPr>
                <a:t>Q</a:t>
              </a:r>
              <a:r>
                <a:rPr lang="en-US" altLang="zh-CN" baseline="-25000" dirty="0">
                  <a:solidFill>
                    <a:srgbClr val="CC3300"/>
                  </a:solidFill>
                  <a:latin typeface="Times New Roman" panose="02020603050405020304" pitchFamily="18" charset="0"/>
                  <a:ea typeface="华文新魏" panose="02010800040101010101" pitchFamily="2" charset="-122"/>
                </a:rPr>
                <a:t>0</a:t>
              </a:r>
            </a:p>
          </p:txBody>
        </p:sp>
        <p:sp>
          <p:nvSpPr>
            <p:cNvPr id="22534" name="Oval 10"/>
            <p:cNvSpPr/>
            <p:nvPr/>
          </p:nvSpPr>
          <p:spPr>
            <a:xfrm flipH="1">
              <a:off x="720" y="2784"/>
              <a:ext cx="68" cy="68"/>
            </a:xfrm>
            <a:prstGeom prst="ellipse">
              <a:avLst/>
            </a:prstGeom>
            <a:solidFill>
              <a:srgbClr val="E1E1FF"/>
            </a:solidFill>
            <a:ln w="28575" cap="flat" cmpd="sng">
              <a:solidFill>
                <a:schemeClr val="tx1"/>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535" name="Rectangle 11"/>
            <p:cNvSpPr/>
            <p:nvPr/>
          </p:nvSpPr>
          <p:spPr>
            <a:xfrm>
              <a:off x="471" y="2667"/>
              <a:ext cx="240" cy="336"/>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r>
                <a:rPr lang="en-US" altLang="zh-CN" sz="2000" dirty="0">
                  <a:latin typeface="Times New Roman" panose="02020603050405020304" pitchFamily="18" charset="0"/>
                  <a:ea typeface="华文新魏" panose="02010800040101010101" pitchFamily="2" charset="-122"/>
                </a:rPr>
                <a:t>1</a:t>
              </a:r>
            </a:p>
          </p:txBody>
        </p:sp>
        <p:sp>
          <p:nvSpPr>
            <p:cNvPr id="22536" name="Line 53"/>
            <p:cNvSpPr/>
            <p:nvPr/>
          </p:nvSpPr>
          <p:spPr>
            <a:xfrm flipH="1">
              <a:off x="2011" y="273"/>
              <a:ext cx="1360"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37" name="Line 54"/>
            <p:cNvSpPr/>
            <p:nvPr/>
          </p:nvSpPr>
          <p:spPr>
            <a:xfrm flipH="1">
              <a:off x="2011" y="265"/>
              <a:ext cx="3" cy="387"/>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38" name="Line 55"/>
            <p:cNvSpPr/>
            <p:nvPr/>
          </p:nvSpPr>
          <p:spPr>
            <a:xfrm>
              <a:off x="2018" y="637"/>
              <a:ext cx="249"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cxnSp>
          <p:nvCxnSpPr>
            <p:cNvPr id="22539" name="AutoShape 57"/>
            <p:cNvCxnSpPr>
              <a:stCxn id="22650" idx="3"/>
            </p:cNvCxnSpPr>
            <p:nvPr/>
          </p:nvCxnSpPr>
          <p:spPr>
            <a:xfrm>
              <a:off x="1783" y="1615"/>
              <a:ext cx="530" cy="82"/>
            </a:xfrm>
            <a:prstGeom prst="bentConnector3">
              <a:avLst>
                <a:gd name="adj1" fmla="val 49898"/>
              </a:avLst>
            </a:prstGeom>
            <a:ln w="28575" cap="flat" cmpd="sng">
              <a:solidFill>
                <a:schemeClr val="tx1"/>
              </a:solidFill>
              <a:prstDash val="solid"/>
              <a:miter/>
              <a:headEnd type="none" w="med" len="med"/>
              <a:tailEnd type="none" w="med" len="med"/>
            </a:ln>
          </p:spPr>
        </p:cxnSp>
        <p:cxnSp>
          <p:nvCxnSpPr>
            <p:cNvPr id="22540" name="AutoShape 58"/>
            <p:cNvCxnSpPr>
              <a:stCxn id="22652" idx="3"/>
            </p:cNvCxnSpPr>
            <p:nvPr/>
          </p:nvCxnSpPr>
          <p:spPr>
            <a:xfrm>
              <a:off x="1792" y="2263"/>
              <a:ext cx="508" cy="224"/>
            </a:xfrm>
            <a:prstGeom prst="bentConnector3">
              <a:avLst>
                <a:gd name="adj1" fmla="val 49898"/>
              </a:avLst>
            </a:prstGeom>
            <a:ln w="28575" cap="flat" cmpd="sng">
              <a:solidFill>
                <a:schemeClr val="tx1"/>
              </a:solidFill>
              <a:prstDash val="solid"/>
              <a:miter/>
              <a:headEnd type="none" w="med" len="med"/>
              <a:tailEnd type="none" w="med" len="med"/>
            </a:ln>
          </p:spPr>
        </p:cxnSp>
        <p:sp>
          <p:nvSpPr>
            <p:cNvPr id="22541" name="Line 59"/>
            <p:cNvSpPr/>
            <p:nvPr/>
          </p:nvSpPr>
          <p:spPr>
            <a:xfrm flipH="1">
              <a:off x="2011" y="2631"/>
              <a:ext cx="28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42" name="Line 60"/>
            <p:cNvSpPr/>
            <p:nvPr/>
          </p:nvSpPr>
          <p:spPr>
            <a:xfrm>
              <a:off x="2011" y="2618"/>
              <a:ext cx="0" cy="21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43" name="Line 61"/>
            <p:cNvSpPr/>
            <p:nvPr/>
          </p:nvSpPr>
          <p:spPr>
            <a:xfrm flipH="1">
              <a:off x="1771" y="2818"/>
              <a:ext cx="243" cy="1"/>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44" name="Line 62"/>
            <p:cNvSpPr/>
            <p:nvPr/>
          </p:nvSpPr>
          <p:spPr>
            <a:xfrm>
              <a:off x="786" y="2812"/>
              <a:ext cx="725"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45" name="Line 63"/>
            <p:cNvSpPr/>
            <p:nvPr/>
          </p:nvSpPr>
          <p:spPr>
            <a:xfrm flipH="1">
              <a:off x="791" y="291"/>
              <a:ext cx="680"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46" name="Line 64"/>
            <p:cNvSpPr/>
            <p:nvPr/>
          </p:nvSpPr>
          <p:spPr>
            <a:xfrm>
              <a:off x="792" y="286"/>
              <a:ext cx="0" cy="2398"/>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47" name="Line 65"/>
            <p:cNvSpPr/>
            <p:nvPr/>
          </p:nvSpPr>
          <p:spPr>
            <a:xfrm>
              <a:off x="796" y="2681"/>
              <a:ext cx="725"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48" name="Line 66"/>
            <p:cNvSpPr/>
            <p:nvPr/>
          </p:nvSpPr>
          <p:spPr>
            <a:xfrm flipH="1">
              <a:off x="987" y="440"/>
              <a:ext cx="499"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49" name="Line 67"/>
            <p:cNvSpPr/>
            <p:nvPr/>
          </p:nvSpPr>
          <p:spPr>
            <a:xfrm>
              <a:off x="987" y="436"/>
              <a:ext cx="0" cy="2346"/>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0" name="Line 68"/>
            <p:cNvSpPr/>
            <p:nvPr/>
          </p:nvSpPr>
          <p:spPr>
            <a:xfrm flipH="1" flipV="1">
              <a:off x="900" y="902"/>
              <a:ext cx="586" cy="6"/>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1" name="Line 69"/>
            <p:cNvSpPr/>
            <p:nvPr/>
          </p:nvSpPr>
          <p:spPr>
            <a:xfrm flipH="1">
              <a:off x="892" y="897"/>
              <a:ext cx="6" cy="1543"/>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2" name="Line 70"/>
            <p:cNvSpPr/>
            <p:nvPr/>
          </p:nvSpPr>
          <p:spPr>
            <a:xfrm flipH="1">
              <a:off x="171" y="2439"/>
              <a:ext cx="720"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3" name="Line 71"/>
            <p:cNvSpPr/>
            <p:nvPr/>
          </p:nvSpPr>
          <p:spPr>
            <a:xfrm>
              <a:off x="315" y="2439"/>
              <a:ext cx="0" cy="384"/>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4" name="Line 72"/>
            <p:cNvSpPr/>
            <p:nvPr/>
          </p:nvSpPr>
          <p:spPr>
            <a:xfrm>
              <a:off x="315" y="2823"/>
              <a:ext cx="154"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5" name="Line 73"/>
            <p:cNvSpPr/>
            <p:nvPr/>
          </p:nvSpPr>
          <p:spPr>
            <a:xfrm flipH="1">
              <a:off x="804" y="1534"/>
              <a:ext cx="680"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56" name="Line 74"/>
            <p:cNvSpPr/>
            <p:nvPr/>
          </p:nvSpPr>
          <p:spPr>
            <a:xfrm flipH="1">
              <a:off x="1065" y="1719"/>
              <a:ext cx="453"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57" name="Line 75"/>
            <p:cNvSpPr/>
            <p:nvPr/>
          </p:nvSpPr>
          <p:spPr>
            <a:xfrm>
              <a:off x="1065" y="1719"/>
              <a:ext cx="0" cy="1728"/>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58" name="Line 76"/>
            <p:cNvSpPr/>
            <p:nvPr/>
          </p:nvSpPr>
          <p:spPr>
            <a:xfrm>
              <a:off x="1064" y="3447"/>
              <a:ext cx="2977" cy="1"/>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59" name="Line 77"/>
            <p:cNvSpPr/>
            <p:nvPr/>
          </p:nvSpPr>
          <p:spPr>
            <a:xfrm flipV="1">
              <a:off x="4033" y="231"/>
              <a:ext cx="0" cy="3216"/>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0" name="Line 78"/>
            <p:cNvSpPr/>
            <p:nvPr/>
          </p:nvSpPr>
          <p:spPr>
            <a:xfrm>
              <a:off x="3568" y="234"/>
              <a:ext cx="465"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1" name="Line 80"/>
            <p:cNvSpPr/>
            <p:nvPr/>
          </p:nvSpPr>
          <p:spPr>
            <a:xfrm>
              <a:off x="3598" y="1729"/>
              <a:ext cx="313"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2" name="Line 81"/>
            <p:cNvSpPr/>
            <p:nvPr/>
          </p:nvSpPr>
          <p:spPr>
            <a:xfrm flipV="1">
              <a:off x="3907" y="1148"/>
              <a:ext cx="0" cy="587"/>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3" name="Line 82"/>
            <p:cNvSpPr/>
            <p:nvPr/>
          </p:nvSpPr>
          <p:spPr>
            <a:xfrm flipV="1">
              <a:off x="3910" y="1160"/>
              <a:ext cx="257"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4" name="Line 83"/>
            <p:cNvSpPr/>
            <p:nvPr/>
          </p:nvSpPr>
          <p:spPr>
            <a:xfrm>
              <a:off x="4459" y="1047"/>
              <a:ext cx="558"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cxnSp>
          <p:nvCxnSpPr>
            <p:cNvPr id="22565" name="AutoShape 84"/>
            <p:cNvCxnSpPr/>
            <p:nvPr/>
          </p:nvCxnSpPr>
          <p:spPr>
            <a:xfrm rot="-10800000" flipV="1">
              <a:off x="4457" y="1233"/>
              <a:ext cx="513" cy="1285"/>
            </a:xfrm>
            <a:prstGeom prst="bentConnector3">
              <a:avLst>
                <a:gd name="adj1" fmla="val 49903"/>
              </a:avLst>
            </a:prstGeom>
            <a:ln w="28575" cap="flat" cmpd="sng">
              <a:solidFill>
                <a:schemeClr val="tx1"/>
              </a:solidFill>
              <a:prstDash val="solid"/>
              <a:miter/>
              <a:headEnd type="none" w="med" len="med"/>
              <a:tailEnd type="none" w="med" len="med"/>
            </a:ln>
          </p:spPr>
        </p:cxnSp>
        <p:sp>
          <p:nvSpPr>
            <p:cNvPr id="22566" name="Line 85"/>
            <p:cNvSpPr/>
            <p:nvPr/>
          </p:nvSpPr>
          <p:spPr>
            <a:xfrm flipH="1">
              <a:off x="891" y="2149"/>
              <a:ext cx="635"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67" name="Line 87"/>
            <p:cNvSpPr/>
            <p:nvPr/>
          </p:nvSpPr>
          <p:spPr>
            <a:xfrm>
              <a:off x="1167" y="2391"/>
              <a:ext cx="0" cy="912"/>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8" name="Line 88"/>
            <p:cNvSpPr/>
            <p:nvPr/>
          </p:nvSpPr>
          <p:spPr>
            <a:xfrm>
              <a:off x="1167" y="3298"/>
              <a:ext cx="2682" cy="4"/>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69" name="Line 89"/>
            <p:cNvSpPr/>
            <p:nvPr/>
          </p:nvSpPr>
          <p:spPr>
            <a:xfrm flipV="1">
              <a:off x="3838" y="690"/>
              <a:ext cx="0" cy="2613"/>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0" name="Line 90"/>
            <p:cNvSpPr/>
            <p:nvPr/>
          </p:nvSpPr>
          <p:spPr>
            <a:xfrm>
              <a:off x="3646" y="706"/>
              <a:ext cx="192"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1" name="Line 91"/>
            <p:cNvSpPr/>
            <p:nvPr/>
          </p:nvSpPr>
          <p:spPr>
            <a:xfrm flipH="1">
              <a:off x="1083" y="2973"/>
              <a:ext cx="453"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2" name="Line 92"/>
            <p:cNvSpPr/>
            <p:nvPr/>
          </p:nvSpPr>
          <p:spPr>
            <a:xfrm flipH="1">
              <a:off x="1236" y="1095"/>
              <a:ext cx="272"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3" name="Line 93"/>
            <p:cNvSpPr/>
            <p:nvPr/>
          </p:nvSpPr>
          <p:spPr>
            <a:xfrm flipH="1">
              <a:off x="1233" y="1090"/>
              <a:ext cx="1" cy="2069"/>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4" name="Line 94"/>
            <p:cNvSpPr/>
            <p:nvPr/>
          </p:nvSpPr>
          <p:spPr>
            <a:xfrm>
              <a:off x="1238" y="3154"/>
              <a:ext cx="2509" cy="1"/>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5" name="Line 95"/>
            <p:cNvSpPr/>
            <p:nvPr/>
          </p:nvSpPr>
          <p:spPr>
            <a:xfrm flipV="1">
              <a:off x="3738" y="1724"/>
              <a:ext cx="0" cy="144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76" name="Line 96"/>
            <p:cNvSpPr/>
            <p:nvPr/>
          </p:nvSpPr>
          <p:spPr>
            <a:xfrm flipH="1">
              <a:off x="2032" y="1870"/>
              <a:ext cx="286"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77" name="Line 97"/>
            <p:cNvSpPr/>
            <p:nvPr/>
          </p:nvSpPr>
          <p:spPr>
            <a:xfrm flipH="1">
              <a:off x="2023" y="1857"/>
              <a:ext cx="0" cy="103"/>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78" name="Line 98"/>
            <p:cNvSpPr/>
            <p:nvPr/>
          </p:nvSpPr>
          <p:spPr>
            <a:xfrm flipH="1">
              <a:off x="893" y="1954"/>
              <a:ext cx="1134"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79" name="Line 99"/>
            <p:cNvSpPr/>
            <p:nvPr/>
          </p:nvSpPr>
          <p:spPr>
            <a:xfrm flipH="1">
              <a:off x="162" y="2103"/>
              <a:ext cx="624"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sp>
          <p:nvSpPr>
            <p:cNvPr id="22580" name="Line 100"/>
            <p:cNvSpPr/>
            <p:nvPr/>
          </p:nvSpPr>
          <p:spPr>
            <a:xfrm flipH="1">
              <a:off x="2415" y="711"/>
              <a:ext cx="723"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581" name="Line 101"/>
            <p:cNvSpPr/>
            <p:nvPr/>
          </p:nvSpPr>
          <p:spPr>
            <a:xfrm flipH="1">
              <a:off x="2453" y="1726"/>
              <a:ext cx="71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cxnSp>
          <p:nvCxnSpPr>
            <p:cNvPr id="22582" name="AutoShape 102"/>
            <p:cNvCxnSpPr/>
            <p:nvPr/>
          </p:nvCxnSpPr>
          <p:spPr>
            <a:xfrm rot="10800000" flipV="1">
              <a:off x="2376" y="2204"/>
              <a:ext cx="799" cy="338"/>
            </a:xfrm>
            <a:prstGeom prst="bentConnector3">
              <a:avLst>
                <a:gd name="adj1" fmla="val 49908"/>
              </a:avLst>
            </a:prstGeom>
            <a:ln w="28575" cap="flat" cmpd="sng">
              <a:solidFill>
                <a:schemeClr val="tx1"/>
              </a:solidFill>
              <a:prstDash val="solid"/>
              <a:miter/>
              <a:headEnd type="none" w="med" len="med"/>
              <a:tailEnd type="none" w="med" len="med"/>
            </a:ln>
          </p:spPr>
        </p:cxnSp>
        <p:sp>
          <p:nvSpPr>
            <p:cNvPr id="22583" name="Line 103"/>
            <p:cNvSpPr/>
            <p:nvPr/>
          </p:nvSpPr>
          <p:spPr>
            <a:xfrm flipH="1">
              <a:off x="2887" y="489"/>
              <a:ext cx="258" cy="1"/>
            </a:xfrm>
            <a:prstGeom prst="line">
              <a:avLst/>
            </a:prstGeom>
            <a:ln w="28575" cap="flat" cmpd="sng">
              <a:solidFill>
                <a:srgbClr val="006600"/>
              </a:solidFill>
              <a:prstDash val="solid"/>
              <a:headEnd type="none" w="med" len="med"/>
              <a:tailEnd type="none" w="med" len="med"/>
            </a:ln>
          </p:spPr>
          <p:txBody>
            <a:bodyPr/>
            <a:lstStyle/>
            <a:p>
              <a:endParaRPr lang="zh-CN" altLang="en-US"/>
            </a:p>
          </p:txBody>
        </p:sp>
        <p:sp>
          <p:nvSpPr>
            <p:cNvPr id="22584" name="Line 104"/>
            <p:cNvSpPr/>
            <p:nvPr/>
          </p:nvSpPr>
          <p:spPr>
            <a:xfrm>
              <a:off x="2886" y="478"/>
              <a:ext cx="2" cy="3083"/>
            </a:xfrm>
            <a:prstGeom prst="line">
              <a:avLst/>
            </a:prstGeom>
            <a:ln w="28575" cap="flat" cmpd="sng">
              <a:solidFill>
                <a:srgbClr val="006600"/>
              </a:solidFill>
              <a:prstDash val="solid"/>
              <a:headEnd type="none" w="med" len="med"/>
              <a:tailEnd type="none" w="med" len="med"/>
            </a:ln>
          </p:spPr>
          <p:txBody>
            <a:bodyPr/>
            <a:lstStyle/>
            <a:p>
              <a:endParaRPr lang="zh-CN" altLang="en-US"/>
            </a:p>
          </p:txBody>
        </p:sp>
        <p:sp>
          <p:nvSpPr>
            <p:cNvPr id="22585" name="Line 105"/>
            <p:cNvSpPr/>
            <p:nvPr/>
          </p:nvSpPr>
          <p:spPr>
            <a:xfrm flipH="1">
              <a:off x="196" y="3550"/>
              <a:ext cx="2701" cy="17"/>
            </a:xfrm>
            <a:prstGeom prst="line">
              <a:avLst/>
            </a:prstGeom>
            <a:ln w="28575" cap="flat" cmpd="sng">
              <a:solidFill>
                <a:srgbClr val="006600"/>
              </a:solidFill>
              <a:prstDash val="solid"/>
              <a:headEnd type="none" w="med" len="med"/>
              <a:tailEnd type="none" w="med" len="med"/>
            </a:ln>
          </p:spPr>
          <p:txBody>
            <a:bodyPr/>
            <a:lstStyle/>
            <a:p>
              <a:endParaRPr lang="zh-CN" altLang="en-US"/>
            </a:p>
          </p:txBody>
        </p:sp>
        <p:sp>
          <p:nvSpPr>
            <p:cNvPr id="22586" name="Line 106"/>
            <p:cNvSpPr/>
            <p:nvPr/>
          </p:nvSpPr>
          <p:spPr>
            <a:xfrm flipH="1" flipV="1">
              <a:off x="2878" y="1960"/>
              <a:ext cx="296" cy="3"/>
            </a:xfrm>
            <a:prstGeom prst="line">
              <a:avLst/>
            </a:prstGeom>
            <a:ln w="28575" cap="flat" cmpd="sng">
              <a:solidFill>
                <a:srgbClr val="006600"/>
              </a:solidFill>
              <a:prstDash val="solid"/>
              <a:headEnd type="none" w="med" len="med"/>
              <a:tailEnd type="none" w="med" len="med"/>
            </a:ln>
          </p:spPr>
          <p:txBody>
            <a:bodyPr/>
            <a:lstStyle/>
            <a:p>
              <a:endParaRPr lang="zh-CN" altLang="en-US"/>
            </a:p>
          </p:txBody>
        </p:sp>
        <p:sp>
          <p:nvSpPr>
            <p:cNvPr id="22587" name="Line 116"/>
            <p:cNvSpPr/>
            <p:nvPr/>
          </p:nvSpPr>
          <p:spPr>
            <a:xfrm flipH="1" flipV="1">
              <a:off x="4030" y="999"/>
              <a:ext cx="141"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88" name="Line 117"/>
            <p:cNvSpPr/>
            <p:nvPr/>
          </p:nvSpPr>
          <p:spPr>
            <a:xfrm flipH="1">
              <a:off x="3838" y="2439"/>
              <a:ext cx="329"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589" name="Line 120"/>
            <p:cNvSpPr/>
            <p:nvPr/>
          </p:nvSpPr>
          <p:spPr>
            <a:xfrm>
              <a:off x="5275" y="1111"/>
              <a:ext cx="144" cy="0"/>
            </a:xfrm>
            <a:prstGeom prst="line">
              <a:avLst/>
            </a:prstGeom>
            <a:ln w="28575" cap="flat" cmpd="sng">
              <a:solidFill>
                <a:schemeClr val="accent2"/>
              </a:solidFill>
              <a:prstDash val="solid"/>
              <a:headEnd type="none" w="med" len="med"/>
              <a:tailEnd type="none" w="med" len="med"/>
            </a:ln>
          </p:spPr>
          <p:txBody>
            <a:bodyPr/>
            <a:lstStyle/>
            <a:p>
              <a:endParaRPr lang="zh-CN" altLang="en-US"/>
            </a:p>
          </p:txBody>
        </p:sp>
        <p:sp>
          <p:nvSpPr>
            <p:cNvPr id="22590" name="Text Box 121"/>
            <p:cNvSpPr txBox="1"/>
            <p:nvPr/>
          </p:nvSpPr>
          <p:spPr>
            <a:xfrm>
              <a:off x="5363" y="923"/>
              <a:ext cx="233" cy="269"/>
            </a:xfrm>
            <a:prstGeom prst="rect">
              <a:avLst/>
            </a:prstGeom>
            <a:noFill/>
            <a:ln w="9525">
              <a:noFill/>
            </a:ln>
          </p:spPr>
          <p:txBody>
            <a:bodyPr wrap="none">
              <a:spAutoFit/>
            </a:bodyPr>
            <a:lstStyle/>
            <a:p>
              <a:pPr eaLnBrk="1" hangingPunct="1"/>
              <a:r>
                <a:rPr lang="en-US" altLang="zh-CN" sz="2200" dirty="0">
                  <a:solidFill>
                    <a:schemeClr val="accent2"/>
                  </a:solidFill>
                  <a:latin typeface="Times New Roman" panose="02020603050405020304" pitchFamily="18" charset="0"/>
                  <a:ea typeface="华文新魏" panose="02010800040101010101" pitchFamily="2" charset="-122"/>
                </a:rPr>
                <a:t>Z</a:t>
              </a:r>
            </a:p>
          </p:txBody>
        </p:sp>
        <p:sp>
          <p:nvSpPr>
            <p:cNvPr id="22591" name="Text Box 122"/>
            <p:cNvSpPr txBox="1"/>
            <p:nvPr/>
          </p:nvSpPr>
          <p:spPr>
            <a:xfrm>
              <a:off x="-74" y="1857"/>
              <a:ext cx="204" cy="269"/>
            </a:xfrm>
            <a:prstGeom prst="rect">
              <a:avLst/>
            </a:prstGeom>
            <a:noFill/>
            <a:ln w="9525">
              <a:noFill/>
            </a:ln>
          </p:spPr>
          <p:txBody>
            <a:bodyPr wrap="none">
              <a:spAutoFit/>
            </a:bodyPr>
            <a:lstStyle/>
            <a:p>
              <a:pPr eaLnBrk="1" hangingPunct="1"/>
              <a:r>
                <a:rPr lang="en-US" altLang="zh-CN" sz="2200" dirty="0">
                  <a:solidFill>
                    <a:srgbClr val="FF00FF"/>
                  </a:solidFill>
                  <a:latin typeface="Times New Roman" panose="02020603050405020304" pitchFamily="18" charset="0"/>
                  <a:ea typeface="华文新魏" panose="02010800040101010101" pitchFamily="2" charset="-122"/>
                </a:rPr>
                <a:t>x</a:t>
              </a:r>
            </a:p>
          </p:txBody>
        </p:sp>
        <p:sp>
          <p:nvSpPr>
            <p:cNvPr id="22592" name="Text Box 123"/>
            <p:cNvSpPr txBox="1"/>
            <p:nvPr/>
          </p:nvSpPr>
          <p:spPr>
            <a:xfrm>
              <a:off x="-73" y="2193"/>
              <a:ext cx="204" cy="269"/>
            </a:xfrm>
            <a:prstGeom prst="rect">
              <a:avLst/>
            </a:prstGeom>
            <a:noFill/>
            <a:ln w="9525">
              <a:noFill/>
            </a:ln>
          </p:spPr>
          <p:txBody>
            <a:bodyPr wrap="none">
              <a:spAutoFit/>
            </a:bodyPr>
            <a:lstStyle/>
            <a:p>
              <a:pPr eaLnBrk="1" hangingPunct="1"/>
              <a:r>
                <a:rPr lang="en-US" altLang="zh-CN" sz="2200" dirty="0">
                  <a:solidFill>
                    <a:srgbClr val="FF00FF"/>
                  </a:solidFill>
                  <a:latin typeface="Times New Roman" panose="02020603050405020304" pitchFamily="18" charset="0"/>
                  <a:ea typeface="华文新魏" panose="02010800040101010101" pitchFamily="2" charset="-122"/>
                </a:rPr>
                <a:t>y</a:t>
              </a:r>
            </a:p>
          </p:txBody>
        </p:sp>
        <p:sp>
          <p:nvSpPr>
            <p:cNvPr id="22593" name="Text Box 124"/>
            <p:cNvSpPr txBox="1"/>
            <p:nvPr/>
          </p:nvSpPr>
          <p:spPr>
            <a:xfrm>
              <a:off x="-293" y="3373"/>
              <a:ext cx="428" cy="231"/>
            </a:xfrm>
            <a:prstGeom prst="rect">
              <a:avLst/>
            </a:prstGeom>
            <a:noFill/>
            <a:ln w="9525">
              <a:noFill/>
            </a:ln>
          </p:spPr>
          <p:txBody>
            <a:bodyPr wrap="none">
              <a:spAutoFit/>
            </a:bodyPr>
            <a:lstStyle/>
            <a:p>
              <a:pPr eaLnBrk="1" hangingPunct="1"/>
              <a:r>
                <a:rPr lang="en-US" altLang="zh-CN" dirty="0">
                  <a:solidFill>
                    <a:srgbClr val="006600"/>
                  </a:solidFill>
                  <a:latin typeface="Times New Roman" panose="02020603050405020304" pitchFamily="18" charset="0"/>
                  <a:ea typeface="华文新魏" panose="02010800040101010101" pitchFamily="2" charset="-122"/>
                </a:rPr>
                <a:t>CLK</a:t>
              </a:r>
            </a:p>
          </p:txBody>
        </p:sp>
        <p:sp>
          <p:nvSpPr>
            <p:cNvPr id="22594" name="Text Box 125"/>
            <p:cNvSpPr txBox="1"/>
            <p:nvPr/>
          </p:nvSpPr>
          <p:spPr>
            <a:xfrm>
              <a:off x="1242" y="9"/>
              <a:ext cx="188" cy="231"/>
            </a:xfrm>
            <a:prstGeom prst="rect">
              <a:avLst/>
            </a:prstGeom>
            <a:noFill/>
            <a:ln w="9525">
              <a:noFill/>
            </a:ln>
          </p:spPr>
          <p:txBody>
            <a:bodyPr wrap="none">
              <a:spAutoFit/>
            </a:bodyPr>
            <a:lstStyle/>
            <a:p>
              <a:pPr eaLnBrk="1" hangingPunct="1"/>
              <a:r>
                <a:rPr lang="en-US" altLang="zh-CN" dirty="0">
                  <a:solidFill>
                    <a:srgbClr val="FF00FF"/>
                  </a:solidFill>
                  <a:latin typeface="Times New Roman" panose="02020603050405020304" pitchFamily="18" charset="0"/>
                  <a:ea typeface="华文新魏" panose="02010800040101010101" pitchFamily="2" charset="-122"/>
                </a:rPr>
                <a:t>x</a:t>
              </a:r>
            </a:p>
          </p:txBody>
        </p:sp>
        <p:sp>
          <p:nvSpPr>
            <p:cNvPr id="22595" name="Text Box 126"/>
            <p:cNvSpPr txBox="1"/>
            <p:nvPr/>
          </p:nvSpPr>
          <p:spPr>
            <a:xfrm>
              <a:off x="1247" y="1258"/>
              <a:ext cx="188" cy="231"/>
            </a:xfrm>
            <a:prstGeom prst="rect">
              <a:avLst/>
            </a:prstGeom>
            <a:noFill/>
            <a:ln w="9525">
              <a:noFill/>
            </a:ln>
          </p:spPr>
          <p:txBody>
            <a:bodyPr wrap="none">
              <a:spAutoFit/>
            </a:bodyPr>
            <a:lstStyle/>
            <a:p>
              <a:pPr eaLnBrk="1" hangingPunct="1"/>
              <a:r>
                <a:rPr lang="en-US" altLang="zh-CN" dirty="0">
                  <a:solidFill>
                    <a:srgbClr val="D60093"/>
                  </a:solidFill>
                  <a:latin typeface="Times New Roman" panose="02020603050405020304" pitchFamily="18" charset="0"/>
                  <a:ea typeface="华文新魏" panose="02010800040101010101" pitchFamily="2" charset="-122"/>
                </a:rPr>
                <a:t>x</a:t>
              </a:r>
            </a:p>
          </p:txBody>
        </p:sp>
        <p:sp>
          <p:nvSpPr>
            <p:cNvPr id="22596" name="Text Box 127"/>
            <p:cNvSpPr txBox="1"/>
            <p:nvPr/>
          </p:nvSpPr>
          <p:spPr>
            <a:xfrm>
              <a:off x="1295" y="2418"/>
              <a:ext cx="188" cy="231"/>
            </a:xfrm>
            <a:prstGeom prst="rect">
              <a:avLst/>
            </a:prstGeom>
            <a:noFill/>
            <a:ln w="9525">
              <a:noFill/>
            </a:ln>
          </p:spPr>
          <p:txBody>
            <a:bodyPr wrap="none">
              <a:spAutoFit/>
            </a:bodyPr>
            <a:lstStyle/>
            <a:p>
              <a:pPr eaLnBrk="1" hangingPunct="1"/>
              <a:r>
                <a:rPr lang="en-US" altLang="zh-CN" dirty="0">
                  <a:solidFill>
                    <a:srgbClr val="D60093"/>
                  </a:solidFill>
                  <a:latin typeface="Times New Roman" panose="02020603050405020304" pitchFamily="18" charset="0"/>
                  <a:ea typeface="华文新魏" panose="02010800040101010101" pitchFamily="2" charset="-122"/>
                </a:rPr>
                <a:t>x</a:t>
              </a:r>
            </a:p>
          </p:txBody>
        </p:sp>
        <p:sp>
          <p:nvSpPr>
            <p:cNvPr id="22597" name="Text Box 128"/>
            <p:cNvSpPr txBox="1"/>
            <p:nvPr/>
          </p:nvSpPr>
          <p:spPr>
            <a:xfrm>
              <a:off x="1243" y="594"/>
              <a:ext cx="188" cy="231"/>
            </a:xfrm>
            <a:prstGeom prst="rect">
              <a:avLst/>
            </a:prstGeom>
            <a:noFill/>
            <a:ln w="9525">
              <a:noFill/>
            </a:ln>
          </p:spPr>
          <p:txBody>
            <a:bodyPr wrap="none">
              <a:spAutoFit/>
            </a:bodyPr>
            <a:lstStyle/>
            <a:p>
              <a:pPr eaLnBrk="1" hangingPunct="1"/>
              <a:r>
                <a:rPr lang="en-US" altLang="zh-CN" dirty="0">
                  <a:solidFill>
                    <a:srgbClr val="FF00FF"/>
                  </a:solidFill>
                  <a:latin typeface="Times New Roman" panose="02020603050405020304" pitchFamily="18" charset="0"/>
                  <a:ea typeface="华文新魏" panose="02010800040101010101" pitchFamily="2" charset="-122"/>
                </a:rPr>
                <a:t>y</a:t>
              </a:r>
            </a:p>
          </p:txBody>
        </p:sp>
        <p:sp>
          <p:nvSpPr>
            <p:cNvPr id="22598" name="Text Box 129"/>
            <p:cNvSpPr txBox="1"/>
            <p:nvPr/>
          </p:nvSpPr>
          <p:spPr>
            <a:xfrm>
              <a:off x="2121" y="1756"/>
              <a:ext cx="188" cy="231"/>
            </a:xfrm>
            <a:prstGeom prst="rect">
              <a:avLst/>
            </a:prstGeom>
            <a:noFill/>
            <a:ln w="9525">
              <a:noFill/>
            </a:ln>
          </p:spPr>
          <p:txBody>
            <a:bodyPr wrap="none">
              <a:spAutoFit/>
            </a:bodyPr>
            <a:lstStyle/>
            <a:p>
              <a:pPr eaLnBrk="1" hangingPunct="1"/>
              <a:r>
                <a:rPr lang="en-US" altLang="zh-CN" dirty="0">
                  <a:solidFill>
                    <a:srgbClr val="D60093"/>
                  </a:solidFill>
                  <a:latin typeface="Times New Roman" panose="02020603050405020304" pitchFamily="18" charset="0"/>
                  <a:ea typeface="华文新魏" panose="02010800040101010101" pitchFamily="2" charset="-122"/>
                </a:rPr>
                <a:t>y</a:t>
              </a:r>
            </a:p>
          </p:txBody>
        </p:sp>
        <p:grpSp>
          <p:nvGrpSpPr>
            <p:cNvPr id="22599" name="Group 192"/>
            <p:cNvGrpSpPr/>
            <p:nvPr/>
          </p:nvGrpSpPr>
          <p:grpSpPr>
            <a:xfrm>
              <a:off x="1247" y="393"/>
              <a:ext cx="188" cy="231"/>
              <a:chOff x="0" y="0"/>
              <a:chExt cx="188" cy="231"/>
            </a:xfrm>
          </p:grpSpPr>
          <p:sp>
            <p:nvSpPr>
              <p:cNvPr id="22674" name="Text Box 131"/>
              <p:cNvSpPr txBox="1"/>
              <p:nvPr/>
            </p:nvSpPr>
            <p:spPr>
              <a:xfrm>
                <a:off x="0" y="0"/>
                <a:ext cx="188" cy="231"/>
              </a:xfrm>
              <a:prstGeom prst="rect">
                <a:avLst/>
              </a:prstGeom>
              <a:noFill/>
              <a:ln w="9525">
                <a:noFill/>
              </a:ln>
            </p:spPr>
            <p:txBody>
              <a:bodyPr wrap="none">
                <a:spAutoFit/>
              </a:bodyPr>
              <a:lstStyle/>
              <a:p>
                <a:pPr eaLnBrk="1" hangingPunct="1"/>
                <a:r>
                  <a:rPr lang="en-US" altLang="zh-CN" dirty="0">
                    <a:solidFill>
                      <a:srgbClr val="FF00FF"/>
                    </a:solidFill>
                    <a:latin typeface="Times New Roman" panose="02020603050405020304" pitchFamily="18" charset="0"/>
                    <a:ea typeface="华文新魏" panose="02010800040101010101" pitchFamily="2" charset="-122"/>
                  </a:rPr>
                  <a:t>y</a:t>
                </a:r>
              </a:p>
            </p:txBody>
          </p:sp>
          <p:sp>
            <p:nvSpPr>
              <p:cNvPr id="22675" name="Line 132"/>
              <p:cNvSpPr/>
              <p:nvPr/>
            </p:nvSpPr>
            <p:spPr>
              <a:xfrm>
                <a:off x="62" y="113"/>
                <a:ext cx="96" cy="0"/>
              </a:xfrm>
              <a:prstGeom prst="line">
                <a:avLst/>
              </a:prstGeom>
              <a:ln w="28575" cap="flat" cmpd="sng">
                <a:solidFill>
                  <a:srgbClr val="FF00FF"/>
                </a:solidFill>
                <a:prstDash val="solid"/>
                <a:headEnd type="none" w="med" len="med"/>
                <a:tailEnd type="none" w="med" len="med"/>
              </a:ln>
            </p:spPr>
            <p:txBody>
              <a:bodyPr/>
              <a:lstStyle/>
              <a:p>
                <a:endParaRPr lang="zh-CN" altLang="en-US"/>
              </a:p>
            </p:txBody>
          </p:sp>
        </p:grpSp>
        <p:grpSp>
          <p:nvGrpSpPr>
            <p:cNvPr id="22600" name="Group 195"/>
            <p:cNvGrpSpPr/>
            <p:nvPr/>
          </p:nvGrpSpPr>
          <p:grpSpPr>
            <a:xfrm>
              <a:off x="1297" y="2643"/>
              <a:ext cx="221" cy="311"/>
              <a:chOff x="-10" y="-126"/>
              <a:chExt cx="221" cy="311"/>
            </a:xfrm>
          </p:grpSpPr>
          <p:sp>
            <p:nvSpPr>
              <p:cNvPr id="22672" name="Text Box 134"/>
              <p:cNvSpPr txBox="1"/>
              <p:nvPr/>
            </p:nvSpPr>
            <p:spPr>
              <a:xfrm>
                <a:off x="-10" y="-126"/>
                <a:ext cx="221" cy="311"/>
              </a:xfrm>
              <a:prstGeom prst="rect">
                <a:avLst/>
              </a:prstGeom>
              <a:noFill/>
              <a:ln w="9525">
                <a:noFill/>
              </a:ln>
            </p:spPr>
            <p:txBody>
              <a:bodyPr wrap="none">
                <a:spAutoFit/>
              </a:bodyPr>
              <a:lstStyle/>
              <a:p>
                <a:pPr eaLnBrk="1" hangingPunct="1"/>
                <a:r>
                  <a:rPr lang="en-US" altLang="zh-CN" sz="1600" dirty="0">
                    <a:solidFill>
                      <a:srgbClr val="D60093"/>
                    </a:solidFill>
                    <a:latin typeface="Times New Roman" panose="02020603050405020304" pitchFamily="18" charset="0"/>
                    <a:ea typeface="华文新魏" panose="02010800040101010101" pitchFamily="2" charset="-122"/>
                  </a:rPr>
                  <a:t>y</a:t>
                </a:r>
              </a:p>
            </p:txBody>
          </p:sp>
          <p:sp>
            <p:nvSpPr>
              <p:cNvPr id="22673" name="Line 135"/>
              <p:cNvSpPr/>
              <p:nvPr/>
            </p:nvSpPr>
            <p:spPr>
              <a:xfrm>
                <a:off x="57" y="-27"/>
                <a:ext cx="96" cy="0"/>
              </a:xfrm>
              <a:prstGeom prst="line">
                <a:avLst/>
              </a:prstGeom>
              <a:ln w="28575" cap="flat" cmpd="sng">
                <a:solidFill>
                  <a:srgbClr val="000099"/>
                </a:solidFill>
                <a:prstDash val="solid"/>
                <a:headEnd type="none" w="med" len="med"/>
                <a:tailEnd type="none" w="med" len="med"/>
              </a:ln>
            </p:spPr>
            <p:txBody>
              <a:bodyPr/>
              <a:lstStyle/>
              <a:p>
                <a:endParaRPr lang="zh-CN" altLang="en-US"/>
              </a:p>
            </p:txBody>
          </p:sp>
        </p:grpSp>
        <p:sp>
          <p:nvSpPr>
            <p:cNvPr id="22601" name="Text Box 136"/>
            <p:cNvSpPr txBox="1"/>
            <p:nvPr/>
          </p:nvSpPr>
          <p:spPr>
            <a:xfrm>
              <a:off x="1300" y="2899"/>
              <a:ext cx="335" cy="283"/>
            </a:xfrm>
            <a:prstGeom prst="rect">
              <a:avLst/>
            </a:prstGeom>
            <a:noFill/>
            <a:ln w="9525">
              <a:noFill/>
            </a:ln>
          </p:spPr>
          <p:txBody>
            <a:bodyPr>
              <a:spAutoFit/>
            </a:bodyPr>
            <a:lstStyle/>
            <a:p>
              <a:pPr eaLnBrk="1" hangingPunct="1"/>
              <a:r>
                <a:rPr lang="en-US" altLang="zh-CN" sz="1400" dirty="0">
                  <a:solidFill>
                    <a:srgbClr val="CC3300"/>
                  </a:solidFill>
                  <a:latin typeface="Times New Roman" panose="02020603050405020304" pitchFamily="18" charset="0"/>
                  <a:ea typeface="华文新魏" panose="02010800040101010101" pitchFamily="2" charset="-122"/>
                </a:rPr>
                <a:t>Q</a:t>
              </a:r>
              <a:r>
                <a:rPr lang="en-US" altLang="zh-CN" sz="1400" baseline="-25000" dirty="0">
                  <a:solidFill>
                    <a:srgbClr val="CC3300"/>
                  </a:solidFill>
                  <a:latin typeface="Times New Roman" panose="02020603050405020304" pitchFamily="18" charset="0"/>
                  <a:ea typeface="华文新魏" panose="02010800040101010101" pitchFamily="2" charset="-122"/>
                </a:rPr>
                <a:t>0</a:t>
              </a:r>
            </a:p>
          </p:txBody>
        </p:sp>
        <p:sp>
          <p:nvSpPr>
            <p:cNvPr id="22602" name="Text Box 137"/>
            <p:cNvSpPr txBox="1"/>
            <p:nvPr/>
          </p:nvSpPr>
          <p:spPr>
            <a:xfrm>
              <a:off x="1240" y="1463"/>
              <a:ext cx="348" cy="283"/>
            </a:xfrm>
            <a:prstGeom prst="rect">
              <a:avLst/>
            </a:prstGeom>
            <a:noFill/>
            <a:ln w="9525">
              <a:noFill/>
            </a:ln>
          </p:spPr>
          <p:txBody>
            <a:bodyPr>
              <a:spAutoFit/>
            </a:bodyPr>
            <a:lstStyle/>
            <a:p>
              <a:pPr eaLnBrk="1" hangingPunct="1"/>
              <a:r>
                <a:rPr lang="en-US" altLang="zh-CN" sz="1400" dirty="0">
                  <a:solidFill>
                    <a:srgbClr val="CC3300"/>
                  </a:solidFill>
                  <a:latin typeface="Times New Roman" panose="02020603050405020304" pitchFamily="18" charset="0"/>
                  <a:ea typeface="华文新魏" panose="02010800040101010101" pitchFamily="2" charset="-122"/>
                </a:rPr>
                <a:t>Q</a:t>
              </a:r>
              <a:r>
                <a:rPr lang="en-US" altLang="zh-CN" sz="1400" baseline="-25000" dirty="0">
                  <a:solidFill>
                    <a:srgbClr val="CC3300"/>
                  </a:solidFill>
                  <a:latin typeface="Times New Roman" panose="02020603050405020304" pitchFamily="18" charset="0"/>
                  <a:ea typeface="华文新魏" panose="02010800040101010101" pitchFamily="2" charset="-122"/>
                </a:rPr>
                <a:t>0</a:t>
              </a:r>
            </a:p>
          </p:txBody>
        </p:sp>
        <p:sp>
          <p:nvSpPr>
            <p:cNvPr id="22603" name="Text Box 138"/>
            <p:cNvSpPr txBox="1"/>
            <p:nvPr/>
          </p:nvSpPr>
          <p:spPr>
            <a:xfrm>
              <a:off x="1230" y="843"/>
              <a:ext cx="397" cy="283"/>
            </a:xfrm>
            <a:prstGeom prst="rect">
              <a:avLst/>
            </a:prstGeom>
            <a:noFill/>
            <a:ln w="9525">
              <a:noFill/>
            </a:ln>
          </p:spPr>
          <p:txBody>
            <a:bodyPr>
              <a:spAutoFit/>
            </a:bodyPr>
            <a:lstStyle/>
            <a:p>
              <a:pPr eaLnBrk="1" hangingPunct="1"/>
              <a:r>
                <a:rPr lang="en-US" altLang="zh-CN" sz="1400" dirty="0">
                  <a:solidFill>
                    <a:srgbClr val="CC3300"/>
                  </a:solidFill>
                  <a:latin typeface="Times New Roman" panose="02020603050405020304" pitchFamily="18" charset="0"/>
                  <a:ea typeface="华文新魏" panose="02010800040101010101" pitchFamily="2" charset="-122"/>
                </a:rPr>
                <a:t>Q</a:t>
              </a:r>
              <a:r>
                <a:rPr lang="en-US" altLang="zh-CN" sz="1400" baseline="-25000" dirty="0">
                  <a:solidFill>
                    <a:srgbClr val="CC3300"/>
                  </a:solidFill>
                  <a:latin typeface="Times New Roman" panose="02020603050405020304" pitchFamily="18" charset="0"/>
                  <a:ea typeface="华文新魏" panose="02010800040101010101" pitchFamily="2" charset="-122"/>
                </a:rPr>
                <a:t>1</a:t>
              </a:r>
            </a:p>
          </p:txBody>
        </p:sp>
        <p:sp>
          <p:nvSpPr>
            <p:cNvPr id="22604" name="Text Box 139"/>
            <p:cNvSpPr txBox="1"/>
            <p:nvPr/>
          </p:nvSpPr>
          <p:spPr>
            <a:xfrm>
              <a:off x="3565" y="1401"/>
              <a:ext cx="397" cy="231"/>
            </a:xfrm>
            <a:prstGeom prst="rect">
              <a:avLst/>
            </a:prstGeom>
            <a:noFill/>
            <a:ln w="9525">
              <a:noFill/>
            </a:ln>
          </p:spPr>
          <p:txBody>
            <a:bodyPr>
              <a:spAutoFit/>
            </a:bodyPr>
            <a:lstStyle/>
            <a:p>
              <a:pPr eaLnBrk="1" hangingPunct="1"/>
              <a:r>
                <a:rPr lang="en-US" altLang="zh-CN" dirty="0">
                  <a:solidFill>
                    <a:srgbClr val="CC3300"/>
                  </a:solidFill>
                  <a:latin typeface="Times New Roman" panose="02020603050405020304" pitchFamily="18" charset="0"/>
                  <a:ea typeface="华文新魏" panose="02010800040101010101" pitchFamily="2" charset="-122"/>
                </a:rPr>
                <a:t>Q</a:t>
              </a:r>
              <a:r>
                <a:rPr lang="en-US" altLang="zh-CN" baseline="-25000" dirty="0">
                  <a:solidFill>
                    <a:srgbClr val="CC3300"/>
                  </a:solidFill>
                  <a:latin typeface="Times New Roman" panose="02020603050405020304" pitchFamily="18" charset="0"/>
                  <a:ea typeface="华文新魏" panose="02010800040101010101" pitchFamily="2" charset="-122"/>
                </a:rPr>
                <a:t>1</a:t>
              </a:r>
            </a:p>
          </p:txBody>
        </p:sp>
        <p:sp>
          <p:nvSpPr>
            <p:cNvPr id="22605" name="Text Box 141"/>
            <p:cNvSpPr txBox="1"/>
            <p:nvPr/>
          </p:nvSpPr>
          <p:spPr>
            <a:xfrm>
              <a:off x="2895" y="662"/>
              <a:ext cx="378" cy="340"/>
            </a:xfrm>
            <a:prstGeom prst="rect">
              <a:avLst/>
            </a:prstGeom>
            <a:noFill/>
            <a:ln w="9525">
              <a:noFill/>
            </a:ln>
          </p:spPr>
          <p:txBody>
            <a:bodyPr>
              <a:spAutoFit/>
            </a:bodyPr>
            <a:lstStyle/>
            <a:p>
              <a:pPr eaLnBrk="1" hangingPunct="1"/>
              <a:r>
                <a:rPr lang="en-US" altLang="zh-CN" dirty="0">
                  <a:latin typeface="Times New Roman" panose="02020603050405020304" pitchFamily="18" charset="0"/>
                  <a:ea typeface="华文新魏" panose="02010800040101010101" pitchFamily="2" charset="-122"/>
                </a:rPr>
                <a:t>K</a:t>
              </a:r>
              <a:r>
                <a:rPr lang="en-US" altLang="zh-CN" baseline="-25000" dirty="0">
                  <a:latin typeface="Times New Roman" panose="02020603050405020304" pitchFamily="18" charset="0"/>
                  <a:ea typeface="华文新魏" panose="02010800040101010101" pitchFamily="2" charset="-122"/>
                </a:rPr>
                <a:t>0</a:t>
              </a:r>
            </a:p>
          </p:txBody>
        </p:sp>
        <p:sp>
          <p:nvSpPr>
            <p:cNvPr id="22606" name="Text Box 142"/>
            <p:cNvSpPr txBox="1"/>
            <p:nvPr/>
          </p:nvSpPr>
          <p:spPr>
            <a:xfrm>
              <a:off x="2947" y="1433"/>
              <a:ext cx="285" cy="231"/>
            </a:xfrm>
            <a:prstGeom prst="rect">
              <a:avLst/>
            </a:prstGeom>
            <a:noFill/>
            <a:ln w="9525">
              <a:noFill/>
            </a:ln>
          </p:spPr>
          <p:txBody>
            <a:bodyPr>
              <a:spAutoFit/>
            </a:bodyPr>
            <a:lstStyle/>
            <a:p>
              <a:pPr eaLnBrk="1" hangingPunct="1"/>
              <a:r>
                <a:rPr lang="en-US" altLang="zh-CN" dirty="0">
                  <a:latin typeface="Times New Roman" panose="02020603050405020304" pitchFamily="18" charset="0"/>
                  <a:ea typeface="华文新魏" panose="02010800040101010101" pitchFamily="2" charset="-122"/>
                </a:rPr>
                <a:t>J</a:t>
              </a:r>
              <a:r>
                <a:rPr lang="en-US" altLang="zh-CN" baseline="-25000" dirty="0">
                  <a:latin typeface="Times New Roman" panose="02020603050405020304" pitchFamily="18" charset="0"/>
                  <a:ea typeface="华文新魏" panose="02010800040101010101" pitchFamily="2" charset="-122"/>
                </a:rPr>
                <a:t>1</a:t>
              </a:r>
            </a:p>
          </p:txBody>
        </p:sp>
        <p:sp>
          <p:nvSpPr>
            <p:cNvPr id="22607" name="Text Box 143"/>
            <p:cNvSpPr txBox="1"/>
            <p:nvPr/>
          </p:nvSpPr>
          <p:spPr>
            <a:xfrm>
              <a:off x="2917" y="2178"/>
              <a:ext cx="344" cy="340"/>
            </a:xfrm>
            <a:prstGeom prst="rect">
              <a:avLst/>
            </a:prstGeom>
            <a:noFill/>
            <a:ln w="9525">
              <a:noFill/>
            </a:ln>
          </p:spPr>
          <p:txBody>
            <a:bodyPr>
              <a:spAutoFit/>
            </a:bodyPr>
            <a:lstStyle/>
            <a:p>
              <a:pPr eaLnBrk="1" hangingPunct="1"/>
              <a:r>
                <a:rPr lang="en-US" altLang="zh-CN" dirty="0">
                  <a:latin typeface="Times New Roman" panose="02020603050405020304" pitchFamily="18" charset="0"/>
                  <a:ea typeface="华文新魏" panose="02010800040101010101" pitchFamily="2" charset="-122"/>
                </a:rPr>
                <a:t>K</a:t>
              </a:r>
              <a:r>
                <a:rPr lang="en-US" altLang="zh-CN" baseline="-25000" dirty="0">
                  <a:latin typeface="Times New Roman" panose="02020603050405020304" pitchFamily="18" charset="0"/>
                  <a:ea typeface="华文新魏" panose="02010800040101010101" pitchFamily="2" charset="-122"/>
                </a:rPr>
                <a:t>1</a:t>
              </a:r>
            </a:p>
          </p:txBody>
        </p:sp>
        <p:grpSp>
          <p:nvGrpSpPr>
            <p:cNvPr id="22608" name="Group 193"/>
            <p:cNvGrpSpPr/>
            <p:nvPr/>
          </p:nvGrpSpPr>
          <p:grpSpPr>
            <a:xfrm>
              <a:off x="1265" y="2137"/>
              <a:ext cx="397" cy="283"/>
              <a:chOff x="3" y="-45"/>
              <a:chExt cx="397" cy="283"/>
            </a:xfrm>
          </p:grpSpPr>
          <p:sp>
            <p:nvSpPr>
              <p:cNvPr id="22670" name="Text Box 145"/>
              <p:cNvSpPr txBox="1"/>
              <p:nvPr/>
            </p:nvSpPr>
            <p:spPr>
              <a:xfrm>
                <a:off x="3" y="-45"/>
                <a:ext cx="397" cy="283"/>
              </a:xfrm>
              <a:prstGeom prst="rect">
                <a:avLst/>
              </a:prstGeom>
              <a:noFill/>
              <a:ln w="9525">
                <a:noFill/>
              </a:ln>
            </p:spPr>
            <p:txBody>
              <a:bodyPr>
                <a:spAutoFit/>
              </a:bodyPr>
              <a:lstStyle/>
              <a:p>
                <a:pPr eaLnBrk="1" hangingPunct="1"/>
                <a:r>
                  <a:rPr lang="en-US" altLang="zh-CN" sz="1400" dirty="0">
                    <a:solidFill>
                      <a:srgbClr val="CC3300"/>
                    </a:solidFill>
                    <a:latin typeface="Times New Roman" panose="02020603050405020304" pitchFamily="18" charset="0"/>
                    <a:ea typeface="华文新魏" panose="02010800040101010101" pitchFamily="2" charset="-122"/>
                  </a:rPr>
                  <a:t>Q</a:t>
                </a:r>
                <a:r>
                  <a:rPr lang="en-US" altLang="zh-CN" sz="1400" baseline="-25000" dirty="0">
                    <a:solidFill>
                      <a:srgbClr val="CC3300"/>
                    </a:solidFill>
                    <a:latin typeface="Times New Roman" panose="02020603050405020304" pitchFamily="18" charset="0"/>
                    <a:ea typeface="华文新魏" panose="02010800040101010101" pitchFamily="2" charset="-122"/>
                  </a:rPr>
                  <a:t>0</a:t>
                </a:r>
              </a:p>
            </p:txBody>
          </p:sp>
          <p:sp>
            <p:nvSpPr>
              <p:cNvPr id="22671" name="Line 146"/>
              <p:cNvSpPr/>
              <p:nvPr/>
            </p:nvSpPr>
            <p:spPr>
              <a:xfrm>
                <a:off x="72" y="21"/>
                <a:ext cx="96" cy="0"/>
              </a:xfrm>
              <a:prstGeom prst="line">
                <a:avLst/>
              </a:prstGeom>
              <a:ln w="28575" cap="flat" cmpd="sng">
                <a:solidFill>
                  <a:srgbClr val="CC3300"/>
                </a:solidFill>
                <a:prstDash val="solid"/>
                <a:headEnd type="none" w="med" len="med"/>
                <a:tailEnd type="none" w="med" len="med"/>
              </a:ln>
            </p:spPr>
            <p:txBody>
              <a:bodyPr/>
              <a:lstStyle/>
              <a:p>
                <a:endParaRPr lang="zh-CN" altLang="en-US"/>
              </a:p>
            </p:txBody>
          </p:sp>
        </p:grpSp>
        <p:sp>
          <p:nvSpPr>
            <p:cNvPr id="22609" name="Rectangle 156"/>
            <p:cNvSpPr/>
            <p:nvPr/>
          </p:nvSpPr>
          <p:spPr>
            <a:xfrm>
              <a:off x="2269" y="478"/>
              <a:ext cx="288" cy="43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0" name="Text Box 157"/>
            <p:cNvSpPr txBox="1"/>
            <p:nvPr/>
          </p:nvSpPr>
          <p:spPr>
            <a:xfrm>
              <a:off x="2251" y="478"/>
              <a:ext cx="432" cy="212"/>
            </a:xfrm>
            <a:prstGeom prst="rect">
              <a:avLst/>
            </a:prstGeom>
            <a:noFill/>
            <a:ln w="9525">
              <a:noFill/>
            </a:ln>
          </p:spPr>
          <p:txBody>
            <a:bodyPr>
              <a:spAutoFit/>
            </a:bodyPr>
            <a:lstStyle/>
            <a:p>
              <a:pPr eaLnBrk="1" hangingPunct="1">
                <a:spcBef>
                  <a:spcPct val="50000"/>
                </a:spcBef>
              </a:pPr>
              <a:r>
                <a:rPr lang="en-US" altLang="zh-CN" sz="1600" dirty="0">
                  <a:latin typeface="Times New Roman" panose="02020603050405020304" pitchFamily="18" charset="0"/>
                  <a:ea typeface="华文新魏" panose="02010800040101010101" pitchFamily="2" charset="-122"/>
                </a:rPr>
                <a:t>≥1</a:t>
              </a:r>
            </a:p>
          </p:txBody>
        </p:sp>
        <p:sp>
          <p:nvSpPr>
            <p:cNvPr id="22611" name="Rectangle 159"/>
            <p:cNvSpPr/>
            <p:nvPr/>
          </p:nvSpPr>
          <p:spPr>
            <a:xfrm>
              <a:off x="2299" y="1554"/>
              <a:ext cx="288" cy="43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2" name="Text Box 160"/>
            <p:cNvSpPr txBox="1"/>
            <p:nvPr/>
          </p:nvSpPr>
          <p:spPr>
            <a:xfrm>
              <a:off x="2281" y="1534"/>
              <a:ext cx="450" cy="212"/>
            </a:xfrm>
            <a:prstGeom prst="rect">
              <a:avLst/>
            </a:prstGeom>
            <a:noFill/>
            <a:ln w="9525">
              <a:noFill/>
            </a:ln>
          </p:spPr>
          <p:txBody>
            <a:bodyPr>
              <a:spAutoFit/>
            </a:bodyPr>
            <a:lstStyle/>
            <a:p>
              <a:pPr eaLnBrk="1" hangingPunct="1">
                <a:spcBef>
                  <a:spcPct val="50000"/>
                </a:spcBef>
              </a:pPr>
              <a:r>
                <a:rPr lang="en-US" altLang="zh-CN" sz="1600" dirty="0">
                  <a:latin typeface="Times New Roman" panose="02020603050405020304" pitchFamily="18" charset="0"/>
                  <a:ea typeface="华文新魏" panose="02010800040101010101" pitchFamily="2" charset="-122"/>
                </a:rPr>
                <a:t>≥1</a:t>
              </a:r>
            </a:p>
          </p:txBody>
        </p:sp>
        <p:sp>
          <p:nvSpPr>
            <p:cNvPr id="22613" name="Rectangle 162"/>
            <p:cNvSpPr/>
            <p:nvPr/>
          </p:nvSpPr>
          <p:spPr>
            <a:xfrm>
              <a:off x="2269" y="2322"/>
              <a:ext cx="288" cy="43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4" name="Text Box 163"/>
            <p:cNvSpPr txBox="1"/>
            <p:nvPr/>
          </p:nvSpPr>
          <p:spPr>
            <a:xfrm>
              <a:off x="2251" y="2302"/>
              <a:ext cx="336" cy="212"/>
            </a:xfrm>
            <a:prstGeom prst="rect">
              <a:avLst/>
            </a:prstGeom>
            <a:noFill/>
            <a:ln w="9525">
              <a:noFill/>
            </a:ln>
          </p:spPr>
          <p:txBody>
            <a:bodyPr>
              <a:spAutoFit/>
            </a:bodyPr>
            <a:lstStyle/>
            <a:p>
              <a:pPr eaLnBrk="1" hangingPunct="1">
                <a:spcBef>
                  <a:spcPct val="50000"/>
                </a:spcBef>
              </a:pPr>
              <a:r>
                <a:rPr lang="en-US" altLang="zh-CN" sz="1600" dirty="0">
                  <a:latin typeface="Times New Roman" panose="02020603050405020304" pitchFamily="18" charset="0"/>
                  <a:ea typeface="华文新魏" panose="02010800040101010101" pitchFamily="2" charset="-122"/>
                </a:rPr>
                <a:t>≥1</a:t>
              </a:r>
            </a:p>
          </p:txBody>
        </p:sp>
        <p:sp>
          <p:nvSpPr>
            <p:cNvPr id="22615" name="Rectangle 165"/>
            <p:cNvSpPr/>
            <p:nvPr/>
          </p:nvSpPr>
          <p:spPr>
            <a:xfrm>
              <a:off x="4977" y="930"/>
              <a:ext cx="288" cy="43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6" name="Text Box 166"/>
            <p:cNvSpPr txBox="1"/>
            <p:nvPr/>
          </p:nvSpPr>
          <p:spPr>
            <a:xfrm>
              <a:off x="4959" y="994"/>
              <a:ext cx="412" cy="212"/>
            </a:xfrm>
            <a:prstGeom prst="rect">
              <a:avLst/>
            </a:prstGeom>
            <a:noFill/>
            <a:ln w="9525">
              <a:noFill/>
            </a:ln>
          </p:spPr>
          <p:txBody>
            <a:bodyPr>
              <a:spAutoFit/>
            </a:bodyPr>
            <a:lstStyle/>
            <a:p>
              <a:pPr eaLnBrk="1" hangingPunct="1">
                <a:spcBef>
                  <a:spcPct val="50000"/>
                </a:spcBef>
              </a:pPr>
              <a:r>
                <a:rPr lang="en-US" altLang="zh-CN" sz="1600" dirty="0">
                  <a:latin typeface="Times New Roman" panose="02020603050405020304" pitchFamily="18" charset="0"/>
                  <a:ea typeface="华文新魏" panose="02010800040101010101" pitchFamily="2" charset="-122"/>
                </a:rPr>
                <a:t>≥1</a:t>
              </a:r>
            </a:p>
          </p:txBody>
        </p:sp>
        <p:sp>
          <p:nvSpPr>
            <p:cNvPr id="22617" name="Oval 168"/>
            <p:cNvSpPr/>
            <p:nvPr/>
          </p:nvSpPr>
          <p:spPr>
            <a:xfrm>
              <a:off x="4010" y="974"/>
              <a:ext cx="48" cy="48"/>
            </a:xfrm>
            <a:prstGeom prst="ellipse">
              <a:avLst/>
            </a:prstGeom>
            <a:solidFill>
              <a:srgbClr val="CC6600"/>
            </a:solidFill>
            <a:ln w="28575" cap="flat" cmpd="sng">
              <a:solidFill>
                <a:srgbClr val="CC6600"/>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8" name="Oval 169"/>
            <p:cNvSpPr/>
            <p:nvPr/>
          </p:nvSpPr>
          <p:spPr>
            <a:xfrm>
              <a:off x="3715" y="1702"/>
              <a:ext cx="48" cy="48"/>
            </a:xfrm>
            <a:prstGeom prst="ellipse">
              <a:avLst/>
            </a:prstGeom>
            <a:solidFill>
              <a:srgbClr val="CC6600"/>
            </a:solidFill>
            <a:ln w="28575" cap="flat" cmpd="sng">
              <a:solidFill>
                <a:srgbClr val="CC6600"/>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19" name="Oval 170"/>
            <p:cNvSpPr/>
            <p:nvPr/>
          </p:nvSpPr>
          <p:spPr>
            <a:xfrm>
              <a:off x="3811" y="2414"/>
              <a:ext cx="48" cy="48"/>
            </a:xfrm>
            <a:prstGeom prst="ellipse">
              <a:avLst/>
            </a:prstGeom>
            <a:solidFill>
              <a:srgbClr val="CC6600"/>
            </a:solidFill>
            <a:ln w="28575" cap="flat" cmpd="sng">
              <a:solidFill>
                <a:srgbClr val="CC6600"/>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0" name="Oval 171"/>
            <p:cNvSpPr/>
            <p:nvPr/>
          </p:nvSpPr>
          <p:spPr>
            <a:xfrm>
              <a:off x="2863" y="1938"/>
              <a:ext cx="48" cy="48"/>
            </a:xfrm>
            <a:prstGeom prst="ellipse">
              <a:avLst/>
            </a:prstGeom>
            <a:solidFill>
              <a:srgbClr val="006600"/>
            </a:solidFill>
            <a:ln w="28575" cap="flat" cmpd="sng">
              <a:solidFill>
                <a:srgbClr val="006600"/>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1" name="Oval 172"/>
            <p:cNvSpPr/>
            <p:nvPr/>
          </p:nvSpPr>
          <p:spPr>
            <a:xfrm>
              <a:off x="1990" y="334"/>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cxnSp>
          <p:nvCxnSpPr>
            <p:cNvPr id="22622" name="AutoShape 173"/>
            <p:cNvCxnSpPr/>
            <p:nvPr/>
          </p:nvCxnSpPr>
          <p:spPr>
            <a:xfrm rot="-10800000" flipV="1">
              <a:off x="1739" y="758"/>
              <a:ext cx="528" cy="252"/>
            </a:xfrm>
            <a:prstGeom prst="bentConnector3">
              <a:avLst>
                <a:gd name="adj1" fmla="val 50000"/>
              </a:avLst>
            </a:prstGeom>
            <a:ln w="28575" cap="flat" cmpd="sng">
              <a:solidFill>
                <a:schemeClr val="tx1"/>
              </a:solidFill>
              <a:prstDash val="solid"/>
              <a:miter/>
              <a:headEnd type="none" w="med" len="med"/>
              <a:tailEnd type="none" w="med" len="med"/>
            </a:ln>
          </p:spPr>
        </p:cxnSp>
        <p:sp>
          <p:nvSpPr>
            <p:cNvPr id="22623" name="Oval 174"/>
            <p:cNvSpPr/>
            <p:nvPr/>
          </p:nvSpPr>
          <p:spPr>
            <a:xfrm>
              <a:off x="768" y="1504"/>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4" name="Oval 175"/>
            <p:cNvSpPr/>
            <p:nvPr/>
          </p:nvSpPr>
          <p:spPr>
            <a:xfrm>
              <a:off x="768" y="2086"/>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5" name="Oval 176"/>
            <p:cNvSpPr/>
            <p:nvPr/>
          </p:nvSpPr>
          <p:spPr>
            <a:xfrm>
              <a:off x="868" y="1932"/>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6" name="Oval 177"/>
            <p:cNvSpPr/>
            <p:nvPr/>
          </p:nvSpPr>
          <p:spPr>
            <a:xfrm>
              <a:off x="864" y="2122"/>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7" name="Oval 178"/>
            <p:cNvSpPr/>
            <p:nvPr/>
          </p:nvSpPr>
          <p:spPr>
            <a:xfrm>
              <a:off x="288" y="2410"/>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8" name="Oval 179"/>
            <p:cNvSpPr/>
            <p:nvPr/>
          </p:nvSpPr>
          <p:spPr>
            <a:xfrm>
              <a:off x="965" y="2788"/>
              <a:ext cx="48" cy="48"/>
            </a:xfrm>
            <a:prstGeom prst="ellipse">
              <a:avLst/>
            </a:prstGeom>
            <a:solidFill>
              <a:srgbClr val="FF00FF"/>
            </a:solidFill>
            <a:ln w="28575" cap="flat" cmpd="sng">
              <a:solidFill>
                <a:srgbClr val="FF00FF"/>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29" name="Oval 180"/>
            <p:cNvSpPr/>
            <p:nvPr/>
          </p:nvSpPr>
          <p:spPr>
            <a:xfrm>
              <a:off x="1044" y="2950"/>
              <a:ext cx="48" cy="48"/>
            </a:xfrm>
            <a:prstGeom prst="ellipse">
              <a:avLst/>
            </a:prstGeom>
            <a:solidFill>
              <a:srgbClr val="CC6600"/>
            </a:solidFill>
            <a:ln w="28575" cap="flat" cmpd="sng">
              <a:solidFill>
                <a:srgbClr val="CC6600"/>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30" name="Text Box 181"/>
            <p:cNvSpPr txBox="1"/>
            <p:nvPr/>
          </p:nvSpPr>
          <p:spPr>
            <a:xfrm>
              <a:off x="1295" y="1834"/>
              <a:ext cx="188" cy="231"/>
            </a:xfrm>
            <a:prstGeom prst="rect">
              <a:avLst/>
            </a:prstGeom>
            <a:noFill/>
            <a:ln w="9525">
              <a:noFill/>
            </a:ln>
          </p:spPr>
          <p:txBody>
            <a:bodyPr wrap="none">
              <a:spAutoFit/>
            </a:bodyPr>
            <a:lstStyle/>
            <a:p>
              <a:pPr eaLnBrk="1" hangingPunct="1"/>
              <a:r>
                <a:rPr lang="en-US" altLang="zh-CN" dirty="0">
                  <a:solidFill>
                    <a:srgbClr val="D60093"/>
                  </a:solidFill>
                  <a:latin typeface="Times New Roman" panose="02020603050405020304" pitchFamily="18" charset="0"/>
                  <a:ea typeface="华文新魏" panose="02010800040101010101" pitchFamily="2" charset="-122"/>
                </a:rPr>
                <a:t>y</a:t>
              </a:r>
            </a:p>
          </p:txBody>
        </p:sp>
        <p:sp>
          <p:nvSpPr>
            <p:cNvPr id="22631" name="Line 185"/>
            <p:cNvSpPr/>
            <p:nvPr/>
          </p:nvSpPr>
          <p:spPr>
            <a:xfrm>
              <a:off x="3691" y="2188"/>
              <a:ext cx="238"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632" name="Line 186"/>
            <p:cNvSpPr/>
            <p:nvPr/>
          </p:nvSpPr>
          <p:spPr>
            <a:xfrm flipH="1">
              <a:off x="3929" y="2178"/>
              <a:ext cx="1" cy="46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633" name="Line 187"/>
            <p:cNvSpPr/>
            <p:nvPr/>
          </p:nvSpPr>
          <p:spPr>
            <a:xfrm>
              <a:off x="3931" y="2628"/>
              <a:ext cx="240"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grpSp>
          <p:nvGrpSpPr>
            <p:cNvPr id="22634" name="Group 30"/>
            <p:cNvGrpSpPr/>
            <p:nvPr/>
          </p:nvGrpSpPr>
          <p:grpSpPr>
            <a:xfrm>
              <a:off x="3124" y="112"/>
              <a:ext cx="505" cy="716"/>
              <a:chOff x="0" y="-23"/>
              <a:chExt cx="505" cy="716"/>
            </a:xfrm>
          </p:grpSpPr>
          <p:sp>
            <p:nvSpPr>
              <p:cNvPr id="22662" name="AutoShape 31"/>
              <p:cNvSpPr/>
              <p:nvPr/>
            </p:nvSpPr>
            <p:spPr>
              <a:xfrm>
                <a:off x="21" y="21"/>
                <a:ext cx="432" cy="672"/>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63" name="Text Box 32"/>
              <p:cNvSpPr txBox="1"/>
              <p:nvPr/>
            </p:nvSpPr>
            <p:spPr>
              <a:xfrm>
                <a:off x="4" y="0"/>
                <a:ext cx="255" cy="231"/>
              </a:xfrm>
              <a:prstGeom prst="rect">
                <a:avLst/>
              </a:prstGeom>
              <a:noFill/>
              <a:ln w="9525">
                <a:noFill/>
              </a:ln>
            </p:spPr>
            <p:txBody>
              <a:bodyPr>
                <a:spAutoFit/>
              </a:bodyPr>
              <a:lstStyle/>
              <a:p>
                <a:pPr eaLnBrk="1" hangingPunct="1"/>
                <a:r>
                  <a:rPr lang="en-US" altLang="zh-CN" dirty="0">
                    <a:latin typeface="Times New Roman" panose="02020603050405020304" pitchFamily="18" charset="0"/>
                    <a:ea typeface="华文新魏" panose="02010800040101010101" pitchFamily="2" charset="-122"/>
                  </a:rPr>
                  <a:t>J</a:t>
                </a:r>
              </a:p>
            </p:txBody>
          </p:sp>
          <p:sp>
            <p:nvSpPr>
              <p:cNvPr id="22664" name="Line 33"/>
              <p:cNvSpPr/>
              <p:nvPr/>
            </p:nvSpPr>
            <p:spPr>
              <a:xfrm>
                <a:off x="21" y="297"/>
                <a:ext cx="48" cy="4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665" name="Line 34"/>
              <p:cNvSpPr/>
              <p:nvPr/>
            </p:nvSpPr>
            <p:spPr>
              <a:xfrm flipH="1">
                <a:off x="21" y="354"/>
                <a:ext cx="48" cy="4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666" name="Text Box 35"/>
              <p:cNvSpPr txBox="1"/>
              <p:nvPr/>
            </p:nvSpPr>
            <p:spPr>
              <a:xfrm>
                <a:off x="5" y="197"/>
                <a:ext cx="500" cy="282"/>
              </a:xfrm>
              <a:prstGeom prst="rect">
                <a:avLst/>
              </a:prstGeom>
              <a:noFill/>
              <a:ln w="9525">
                <a:noFill/>
              </a:ln>
            </p:spPr>
            <p:txBody>
              <a:bodyPr>
                <a:spAutoFit/>
              </a:bodyPr>
              <a:lstStyle/>
              <a:p>
                <a:pPr eaLnBrk="1" hangingPunct="1"/>
                <a:r>
                  <a:rPr lang="en-US" altLang="zh-CN" sz="1400" dirty="0">
                    <a:latin typeface="Times New Roman" panose="02020603050405020304" pitchFamily="18" charset="0"/>
                    <a:ea typeface="华文新魏" panose="02010800040101010101" pitchFamily="2" charset="-122"/>
                  </a:rPr>
                  <a:t>CLK</a:t>
                </a:r>
              </a:p>
            </p:txBody>
          </p:sp>
          <p:sp>
            <p:nvSpPr>
              <p:cNvPr id="22667" name="Text Box 36"/>
              <p:cNvSpPr txBox="1"/>
              <p:nvPr/>
            </p:nvSpPr>
            <p:spPr>
              <a:xfrm>
                <a:off x="252" y="-23"/>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Q</a:t>
                </a:r>
              </a:p>
            </p:txBody>
          </p:sp>
          <p:sp>
            <p:nvSpPr>
              <p:cNvPr id="22668" name="Text Box 37"/>
              <p:cNvSpPr txBox="1"/>
              <p:nvPr/>
            </p:nvSpPr>
            <p:spPr>
              <a:xfrm>
                <a:off x="256" y="429"/>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Q</a:t>
                </a:r>
              </a:p>
            </p:txBody>
          </p:sp>
          <p:sp>
            <p:nvSpPr>
              <p:cNvPr id="22669" name="Text Box 38"/>
              <p:cNvSpPr txBox="1"/>
              <p:nvPr/>
            </p:nvSpPr>
            <p:spPr>
              <a:xfrm>
                <a:off x="0" y="429"/>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K</a:t>
                </a:r>
              </a:p>
            </p:txBody>
          </p:sp>
        </p:grpSp>
        <p:grpSp>
          <p:nvGrpSpPr>
            <p:cNvPr id="22635" name="Group 39"/>
            <p:cNvGrpSpPr/>
            <p:nvPr/>
          </p:nvGrpSpPr>
          <p:grpSpPr>
            <a:xfrm>
              <a:off x="3130" y="1559"/>
              <a:ext cx="542" cy="739"/>
              <a:chOff x="-27" y="-46"/>
              <a:chExt cx="542" cy="739"/>
            </a:xfrm>
          </p:grpSpPr>
          <p:sp>
            <p:nvSpPr>
              <p:cNvPr id="22654" name="AutoShape 40"/>
              <p:cNvSpPr/>
              <p:nvPr/>
            </p:nvSpPr>
            <p:spPr>
              <a:xfrm>
                <a:off x="21" y="21"/>
                <a:ext cx="432" cy="672"/>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55" name="Text Box 41"/>
              <p:cNvSpPr txBox="1"/>
              <p:nvPr/>
            </p:nvSpPr>
            <p:spPr>
              <a:xfrm>
                <a:off x="-12" y="-32"/>
                <a:ext cx="255" cy="231"/>
              </a:xfrm>
              <a:prstGeom prst="rect">
                <a:avLst/>
              </a:prstGeom>
              <a:noFill/>
              <a:ln w="9525">
                <a:noFill/>
              </a:ln>
            </p:spPr>
            <p:txBody>
              <a:bodyPr>
                <a:spAutoFit/>
              </a:bodyPr>
              <a:lstStyle/>
              <a:p>
                <a:pPr eaLnBrk="1" hangingPunct="1"/>
                <a:r>
                  <a:rPr lang="en-US" altLang="zh-CN" dirty="0">
                    <a:latin typeface="Times New Roman" panose="02020603050405020304" pitchFamily="18" charset="0"/>
                    <a:ea typeface="华文新魏" panose="02010800040101010101" pitchFamily="2" charset="-122"/>
                  </a:rPr>
                  <a:t>J</a:t>
                </a:r>
              </a:p>
            </p:txBody>
          </p:sp>
          <p:sp>
            <p:nvSpPr>
              <p:cNvPr id="22656" name="Line 42"/>
              <p:cNvSpPr/>
              <p:nvPr/>
            </p:nvSpPr>
            <p:spPr>
              <a:xfrm>
                <a:off x="21" y="297"/>
                <a:ext cx="48" cy="4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657" name="Line 43"/>
              <p:cNvSpPr/>
              <p:nvPr/>
            </p:nvSpPr>
            <p:spPr>
              <a:xfrm flipH="1">
                <a:off x="21" y="354"/>
                <a:ext cx="48" cy="4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658" name="Text Box 44"/>
              <p:cNvSpPr txBox="1"/>
              <p:nvPr/>
            </p:nvSpPr>
            <p:spPr>
              <a:xfrm>
                <a:off x="15" y="192"/>
                <a:ext cx="500" cy="282"/>
              </a:xfrm>
              <a:prstGeom prst="rect">
                <a:avLst/>
              </a:prstGeom>
              <a:noFill/>
              <a:ln w="9525">
                <a:noFill/>
              </a:ln>
            </p:spPr>
            <p:txBody>
              <a:bodyPr>
                <a:spAutoFit/>
              </a:bodyPr>
              <a:lstStyle/>
              <a:p>
                <a:pPr eaLnBrk="1" hangingPunct="1"/>
                <a:r>
                  <a:rPr lang="en-US" altLang="zh-CN" sz="1400" dirty="0">
                    <a:latin typeface="Times New Roman" panose="02020603050405020304" pitchFamily="18" charset="0"/>
                    <a:ea typeface="华文新魏" panose="02010800040101010101" pitchFamily="2" charset="-122"/>
                  </a:rPr>
                  <a:t>CLK</a:t>
                </a:r>
              </a:p>
            </p:txBody>
          </p:sp>
          <p:sp>
            <p:nvSpPr>
              <p:cNvPr id="22659" name="Text Box 45"/>
              <p:cNvSpPr txBox="1"/>
              <p:nvPr/>
            </p:nvSpPr>
            <p:spPr>
              <a:xfrm>
                <a:off x="252" y="-46"/>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Q</a:t>
                </a:r>
              </a:p>
            </p:txBody>
          </p:sp>
          <p:sp>
            <p:nvSpPr>
              <p:cNvPr id="22660" name="Text Box 46"/>
              <p:cNvSpPr txBox="1"/>
              <p:nvPr/>
            </p:nvSpPr>
            <p:spPr>
              <a:xfrm>
                <a:off x="256" y="413"/>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Q</a:t>
                </a:r>
              </a:p>
            </p:txBody>
          </p:sp>
          <p:sp>
            <p:nvSpPr>
              <p:cNvPr id="22661" name="Text Box 47"/>
              <p:cNvSpPr txBox="1"/>
              <p:nvPr/>
            </p:nvSpPr>
            <p:spPr>
              <a:xfrm>
                <a:off x="-27" y="423"/>
                <a:ext cx="220" cy="231"/>
              </a:xfrm>
              <a:prstGeom prst="rect">
                <a:avLst/>
              </a:prstGeom>
              <a:noFill/>
              <a:ln w="9525">
                <a:noFill/>
              </a:ln>
            </p:spPr>
            <p:txBody>
              <a:bodyPr wrap="none">
                <a:spAutoFit/>
              </a:bodyPr>
              <a:lstStyle/>
              <a:p>
                <a:pPr eaLnBrk="1" hangingPunct="1"/>
                <a:r>
                  <a:rPr lang="en-US" altLang="zh-CN" dirty="0">
                    <a:latin typeface="Times New Roman" panose="02020603050405020304" pitchFamily="18" charset="0"/>
                    <a:ea typeface="华文新魏" panose="02010800040101010101" pitchFamily="2" charset="-122"/>
                  </a:rPr>
                  <a:t>K</a:t>
                </a:r>
              </a:p>
            </p:txBody>
          </p:sp>
        </p:grpSp>
        <p:sp>
          <p:nvSpPr>
            <p:cNvPr id="22636" name="Oval 51"/>
            <p:cNvSpPr/>
            <p:nvPr/>
          </p:nvSpPr>
          <p:spPr>
            <a:xfrm flipH="1">
              <a:off x="3567" y="677"/>
              <a:ext cx="68" cy="68"/>
            </a:xfrm>
            <a:prstGeom prst="ellipse">
              <a:avLst/>
            </a:prstGeom>
            <a:noFill/>
            <a:ln w="28575" cap="flat" cmpd="sng">
              <a:solidFill>
                <a:schemeClr val="tx1"/>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37" name="Oval 52"/>
            <p:cNvSpPr/>
            <p:nvPr/>
          </p:nvSpPr>
          <p:spPr>
            <a:xfrm flipH="1">
              <a:off x="3619" y="2151"/>
              <a:ext cx="68" cy="68"/>
            </a:xfrm>
            <a:prstGeom prst="ellipse">
              <a:avLst/>
            </a:prstGeom>
            <a:noFill/>
            <a:ln w="28575" cap="flat" cmpd="sng">
              <a:solidFill>
                <a:schemeClr val="tx1"/>
              </a:solidFill>
              <a:prstDash val="solid"/>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38" name="AutoShape 25"/>
            <p:cNvSpPr/>
            <p:nvPr/>
          </p:nvSpPr>
          <p:spPr>
            <a:xfrm>
              <a:off x="4168" y="2307"/>
              <a:ext cx="288" cy="433"/>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39" name="Text Box 26"/>
            <p:cNvSpPr txBox="1"/>
            <p:nvPr/>
          </p:nvSpPr>
          <p:spPr>
            <a:xfrm>
              <a:off x="4171" y="2292"/>
              <a:ext cx="196"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sp>
          <p:nvSpPr>
            <p:cNvPr id="22640" name="Rectangle 152"/>
            <p:cNvSpPr/>
            <p:nvPr/>
          </p:nvSpPr>
          <p:spPr>
            <a:xfrm>
              <a:off x="4171" y="862"/>
              <a:ext cx="288" cy="432"/>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zh-CN" altLang="en-US" sz="2000" dirty="0">
                <a:solidFill>
                  <a:schemeClr val="bg1"/>
                </a:solidFill>
                <a:latin typeface="Times New Roman" panose="02020603050405020304" pitchFamily="18" charset="0"/>
                <a:ea typeface="华文新魏" panose="02010800040101010101" pitchFamily="2" charset="-122"/>
              </a:endParaRPr>
            </a:p>
          </p:txBody>
        </p:sp>
        <p:sp>
          <p:nvSpPr>
            <p:cNvPr id="22641" name="Text Box 153"/>
            <p:cNvSpPr txBox="1"/>
            <p:nvPr/>
          </p:nvSpPr>
          <p:spPr>
            <a:xfrm>
              <a:off x="4153" y="852"/>
              <a:ext cx="288" cy="250"/>
            </a:xfrm>
            <a:prstGeom prst="rect">
              <a:avLst/>
            </a:prstGeom>
            <a:noFill/>
            <a:ln w="9525">
              <a:noFill/>
            </a:ln>
          </p:spPr>
          <p:txBody>
            <a:bodyPr>
              <a:spAutoFit/>
            </a:bodyPr>
            <a:lstStyle/>
            <a:p>
              <a:pPr eaLnBrk="1" hangingPunct="1">
                <a:spcBef>
                  <a:spcPct val="50000"/>
                </a:spcBef>
              </a:pPr>
              <a:r>
                <a:rPr lang="en-US" altLang="zh-CN" sz="2000" dirty="0">
                  <a:latin typeface="Times New Roman" panose="02020603050405020304" pitchFamily="18" charset="0"/>
                  <a:ea typeface="华文新魏" panose="02010800040101010101" pitchFamily="2" charset="-122"/>
                </a:rPr>
                <a:t>&amp;</a:t>
              </a:r>
            </a:p>
          </p:txBody>
        </p:sp>
        <p:sp>
          <p:nvSpPr>
            <p:cNvPr id="22642" name="Line 188"/>
            <p:cNvSpPr/>
            <p:nvPr/>
          </p:nvSpPr>
          <p:spPr>
            <a:xfrm flipH="1">
              <a:off x="1771" y="355"/>
              <a:ext cx="227"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22643" name="Line 194"/>
            <p:cNvSpPr/>
            <p:nvPr/>
          </p:nvSpPr>
          <p:spPr>
            <a:xfrm flipH="1">
              <a:off x="1167" y="2391"/>
              <a:ext cx="453" cy="0"/>
            </a:xfrm>
            <a:prstGeom prst="line">
              <a:avLst/>
            </a:prstGeom>
            <a:ln w="28575" cap="flat" cmpd="sng">
              <a:solidFill>
                <a:srgbClr val="CC6600"/>
              </a:solidFill>
              <a:prstDash val="solid"/>
              <a:headEnd type="none" w="med" len="med"/>
              <a:tailEnd type="none" w="med" len="med"/>
            </a:ln>
          </p:spPr>
          <p:txBody>
            <a:bodyPr/>
            <a:lstStyle/>
            <a:p>
              <a:endParaRPr lang="zh-CN" altLang="en-US"/>
            </a:p>
          </p:txBody>
        </p:sp>
        <p:sp>
          <p:nvSpPr>
            <p:cNvPr id="22644" name="AutoShape 7"/>
            <p:cNvSpPr/>
            <p:nvPr/>
          </p:nvSpPr>
          <p:spPr>
            <a:xfrm>
              <a:off x="1483" y="173"/>
              <a:ext cx="288" cy="401"/>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45" name="Text Box 8"/>
            <p:cNvSpPr txBox="1"/>
            <p:nvPr/>
          </p:nvSpPr>
          <p:spPr>
            <a:xfrm>
              <a:off x="1471" y="180"/>
              <a:ext cx="194"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sp>
          <p:nvSpPr>
            <p:cNvPr id="22646" name="AutoShape 13"/>
            <p:cNvSpPr/>
            <p:nvPr/>
          </p:nvSpPr>
          <p:spPr>
            <a:xfrm>
              <a:off x="1486" y="790"/>
              <a:ext cx="288" cy="401"/>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47" name="Text Box 14"/>
            <p:cNvSpPr txBox="1"/>
            <p:nvPr/>
          </p:nvSpPr>
          <p:spPr>
            <a:xfrm>
              <a:off x="1462" y="804"/>
              <a:ext cx="194"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sp>
          <p:nvSpPr>
            <p:cNvPr id="22648" name="AutoShape 16"/>
            <p:cNvSpPr/>
            <p:nvPr/>
          </p:nvSpPr>
          <p:spPr>
            <a:xfrm>
              <a:off x="1513" y="2614"/>
              <a:ext cx="288" cy="401"/>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49" name="Text Box 17"/>
            <p:cNvSpPr txBox="1"/>
            <p:nvPr/>
          </p:nvSpPr>
          <p:spPr>
            <a:xfrm>
              <a:off x="1489" y="2628"/>
              <a:ext cx="194"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sp>
          <p:nvSpPr>
            <p:cNvPr id="22650" name="AutoShape 19"/>
            <p:cNvSpPr/>
            <p:nvPr/>
          </p:nvSpPr>
          <p:spPr>
            <a:xfrm>
              <a:off x="1495" y="1414"/>
              <a:ext cx="288" cy="401"/>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51" name="Text Box 20"/>
            <p:cNvSpPr txBox="1"/>
            <p:nvPr/>
          </p:nvSpPr>
          <p:spPr>
            <a:xfrm>
              <a:off x="1471" y="1428"/>
              <a:ext cx="194"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sp>
          <p:nvSpPr>
            <p:cNvPr id="22652" name="AutoShape 22"/>
            <p:cNvSpPr/>
            <p:nvPr/>
          </p:nvSpPr>
          <p:spPr>
            <a:xfrm>
              <a:off x="1504" y="2062"/>
              <a:ext cx="288" cy="401"/>
            </a:xfrm>
            <a:prstGeom prst="flowChartProcess">
              <a:avLst/>
            </a:prstGeom>
            <a:solidFill>
              <a:schemeClr val="bg1"/>
            </a:solidFill>
            <a:ln w="28575" cap="flat" cmpd="sng">
              <a:solidFill>
                <a:schemeClr val="tx1"/>
              </a:solidFill>
              <a:prstDash val="solid"/>
              <a:miter/>
              <a:headEnd type="none" w="med" len="med"/>
              <a:tailEnd type="none" w="med" len="med"/>
            </a:ln>
          </p:spPr>
          <p:txBody>
            <a:bodyPr wrap="none" anchor="ctr"/>
            <a:lstStyle/>
            <a:p>
              <a:pPr algn="ctr" eaLnBrk="1" hangingPunct="1"/>
              <a:endParaRPr lang="en-US" altLang="zh-CN" dirty="0">
                <a:latin typeface="Times New Roman" panose="02020603050405020304" pitchFamily="18" charset="0"/>
                <a:ea typeface="华文新魏" panose="02010800040101010101" pitchFamily="2" charset="-122"/>
              </a:endParaRPr>
            </a:p>
          </p:txBody>
        </p:sp>
        <p:sp>
          <p:nvSpPr>
            <p:cNvPr id="22653" name="Text Box 23"/>
            <p:cNvSpPr txBox="1"/>
            <p:nvPr/>
          </p:nvSpPr>
          <p:spPr>
            <a:xfrm>
              <a:off x="1480" y="2062"/>
              <a:ext cx="194" cy="250"/>
            </a:xfrm>
            <a:prstGeom prst="rect">
              <a:avLst/>
            </a:prstGeom>
            <a:noFill/>
            <a:ln w="9525">
              <a:noFill/>
            </a:ln>
          </p:spPr>
          <p:txBody>
            <a:bodyPr>
              <a:spAutoFit/>
            </a:bodyPr>
            <a:lstStyle/>
            <a:p>
              <a:pPr eaLnBrk="1" hangingPunct="1"/>
              <a:r>
                <a:rPr lang="en-US" altLang="zh-CN" sz="2000" dirty="0">
                  <a:latin typeface="Times New Roman" panose="02020603050405020304" pitchFamily="18" charset="0"/>
                  <a:ea typeface="华文新魏" panose="02010800040101010101" pitchFamily="2" charset="-122"/>
                </a:rPr>
                <a:t>&amp;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500" fill="hold"/>
                                        <p:tgtEl>
                                          <p:spTgt spid="294"/>
                                        </p:tgtEl>
                                        <p:attrNameLst>
                                          <p:attrName>ppt_x</p:attrName>
                                        </p:attrNameLst>
                                      </p:cBhvr>
                                      <p:tavLst>
                                        <p:tav tm="0">
                                          <p:val>
                                            <p:strVal val="#ppt_x"/>
                                          </p:val>
                                        </p:tav>
                                        <p:tav tm="100000">
                                          <p:val>
                                            <p:strVal val="#ppt_x"/>
                                          </p:val>
                                        </p:tav>
                                      </p:tavLst>
                                    </p:anim>
                                    <p:anim calcmode="lin" valueType="num">
                                      <p:cBhvr additive="base">
                                        <p:cTn id="8"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609600" y="487363"/>
            <a:ext cx="3962400" cy="427037"/>
          </a:xfrm>
          <a:prstGeom prst="rect">
            <a:avLst/>
          </a:prstGeom>
          <a:noFill/>
          <a:ln w="9525">
            <a:noFill/>
          </a:ln>
        </p:spPr>
        <p:txBody>
          <a:bodyPr/>
          <a:lstStyle/>
          <a:p>
            <a:pPr eaLnBrk="1" hangingPunct="1"/>
            <a:r>
              <a:rPr lang="zh-CN" altLang="en-US" sz="1800" b="1" dirty="0">
                <a:solidFill>
                  <a:srgbClr val="FF0000"/>
                </a:solidFill>
                <a:latin typeface="华文新魏" panose="02010800040101010101" pitchFamily="2" charset="-122"/>
                <a:ea typeface="华文新魏" panose="02010800040101010101" pitchFamily="2" charset="-122"/>
              </a:rPr>
              <a:t>分析步骤如下：</a:t>
            </a:r>
          </a:p>
        </p:txBody>
      </p:sp>
      <p:sp>
        <p:nvSpPr>
          <p:cNvPr id="23555" name="Text Box 14"/>
          <p:cNvSpPr txBox="1"/>
          <p:nvPr/>
        </p:nvSpPr>
        <p:spPr>
          <a:xfrm>
            <a:off x="304800" y="801688"/>
            <a:ext cx="7467600" cy="369887"/>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 列出激励函数及输出函数表达式：</a:t>
            </a:r>
          </a:p>
        </p:txBody>
      </p:sp>
      <p:grpSp>
        <p:nvGrpSpPr>
          <p:cNvPr id="23556" name="组合 1"/>
          <p:cNvGrpSpPr/>
          <p:nvPr/>
        </p:nvGrpSpPr>
        <p:grpSpPr>
          <a:xfrm>
            <a:off x="861378" y="1124268"/>
            <a:ext cx="7239000" cy="1293812"/>
            <a:chOff x="900113" y="1131888"/>
            <a:chExt cx="7239000" cy="1293812"/>
          </a:xfrm>
        </p:grpSpPr>
        <p:sp>
          <p:nvSpPr>
            <p:cNvPr id="23583" name="Text Box 6"/>
            <p:cNvSpPr txBox="1"/>
            <p:nvPr/>
          </p:nvSpPr>
          <p:spPr>
            <a:xfrm>
              <a:off x="900113" y="1131888"/>
              <a:ext cx="7239000" cy="1293812"/>
            </a:xfrm>
            <a:prstGeom prst="rect">
              <a:avLst/>
            </a:prstGeom>
            <a:noFill/>
            <a:ln w="9525">
              <a:noFill/>
            </a:ln>
          </p:spPr>
          <p:txBody>
            <a:bodyPr>
              <a:spAutoFit/>
            </a:bodyPr>
            <a:lstStyle/>
            <a:p>
              <a:pPr eaLnBrk="1" hangingPunct="1">
                <a:lnSpc>
                  <a:spcPct val="90000"/>
                </a:lnSpc>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 J</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x • y                             K</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x • y + y • Q</a:t>
              </a:r>
              <a:r>
                <a:rPr lang="en-US" altLang="zh-CN" sz="2000" b="1" baseline="-25000" dirty="0">
                  <a:solidFill>
                    <a:srgbClr val="000099"/>
                  </a:solidFill>
                  <a:latin typeface="Calibri" panose="020F0502020204030204" pitchFamily="34" charset="0"/>
                  <a:ea typeface="宋体" panose="02010600030101010101" pitchFamily="2" charset="-122"/>
                </a:rPr>
                <a:t>1</a:t>
              </a:r>
              <a:endParaRPr lang="en-US" altLang="zh-CN" sz="2000" b="1" dirty="0">
                <a:solidFill>
                  <a:srgbClr val="000099"/>
                </a:solidFill>
                <a:latin typeface="Calibri" panose="020F0502020204030204" pitchFamily="34" charset="0"/>
                <a:ea typeface="宋体" panose="02010600030101010101" pitchFamily="2" charset="-122"/>
              </a:endParaRPr>
            </a:p>
            <a:p>
              <a:pPr eaLnBrk="1" hangingPunct="1">
                <a:lnSpc>
                  <a:spcPct val="90000"/>
                </a:lnSpc>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 J</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x • Q</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y                    </a:t>
              </a:r>
              <a:r>
                <a:rPr lang="en-US" altLang="zh-CN" sz="2000" b="1" baseline="-25000" dirty="0">
                  <a:solidFill>
                    <a:srgbClr val="000099"/>
                  </a:solidFill>
                  <a:latin typeface="Calibri" panose="020F0502020204030204" pitchFamily="34" charset="0"/>
                  <a:ea typeface="宋体" panose="02010600030101010101" pitchFamily="2" charset="-122"/>
                </a:rPr>
                <a:t> </a:t>
              </a:r>
              <a:r>
                <a:rPr lang="en-US" altLang="zh-CN" sz="2000" b="1" dirty="0">
                  <a:solidFill>
                    <a:srgbClr val="000099"/>
                  </a:solidFill>
                  <a:latin typeface="Calibri" panose="020F0502020204030204" pitchFamily="34" charset="0"/>
                  <a:ea typeface="宋体" panose="02010600030101010101" pitchFamily="2" charset="-122"/>
                </a:rPr>
                <a:t>K</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y • Q</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x • y • Q</a:t>
              </a:r>
              <a:r>
                <a:rPr lang="en-US" altLang="zh-CN" sz="2000" b="1" baseline="-25000" dirty="0">
                  <a:solidFill>
                    <a:srgbClr val="000099"/>
                  </a:solidFill>
                  <a:latin typeface="Calibri" panose="020F0502020204030204" pitchFamily="34" charset="0"/>
                  <a:ea typeface="宋体" panose="02010600030101010101" pitchFamily="2" charset="-122"/>
                </a:rPr>
                <a:t>0</a:t>
              </a:r>
              <a:endParaRPr lang="en-US" altLang="zh-CN" sz="2000" b="1" dirty="0">
                <a:solidFill>
                  <a:srgbClr val="000099"/>
                </a:solidFill>
                <a:latin typeface="Calibri" panose="020F0502020204030204" pitchFamily="34" charset="0"/>
                <a:ea typeface="宋体" panose="02010600030101010101" pitchFamily="2" charset="-122"/>
              </a:endParaRPr>
            </a:p>
            <a:p>
              <a:pPr eaLnBrk="1" hangingPunct="1">
                <a:lnSpc>
                  <a:spcPct val="90000"/>
                </a:lnSpc>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 Z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p>
          </p:txBody>
        </p:sp>
        <p:sp>
          <p:nvSpPr>
            <p:cNvPr id="23584" name="Line 34"/>
            <p:cNvSpPr/>
            <p:nvPr/>
          </p:nvSpPr>
          <p:spPr>
            <a:xfrm>
              <a:off x="1751112" y="122362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85" name="Line 34"/>
            <p:cNvSpPr/>
            <p:nvPr/>
          </p:nvSpPr>
          <p:spPr>
            <a:xfrm>
              <a:off x="4330052" y="122362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86" name="Line 34"/>
            <p:cNvSpPr/>
            <p:nvPr/>
          </p:nvSpPr>
          <p:spPr>
            <a:xfrm>
              <a:off x="4362650" y="147160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87" name="Line 34"/>
            <p:cNvSpPr/>
            <p:nvPr/>
          </p:nvSpPr>
          <p:spPr>
            <a:xfrm>
              <a:off x="5168086" y="149163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88" name="Line 34"/>
            <p:cNvSpPr/>
            <p:nvPr/>
          </p:nvSpPr>
          <p:spPr>
            <a:xfrm>
              <a:off x="2346426" y="173961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89" name="Line 34"/>
            <p:cNvSpPr/>
            <p:nvPr/>
          </p:nvSpPr>
          <p:spPr>
            <a:xfrm>
              <a:off x="2832638" y="1741024"/>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grpSp>
      <p:grpSp>
        <p:nvGrpSpPr>
          <p:cNvPr id="23557" name="组合 2"/>
          <p:cNvGrpSpPr/>
          <p:nvPr/>
        </p:nvGrpSpPr>
        <p:grpSpPr>
          <a:xfrm>
            <a:off x="304800" y="2235835"/>
            <a:ext cx="7390130" cy="671830"/>
            <a:chOff x="304800" y="2235832"/>
            <a:chExt cx="8534400" cy="671576"/>
          </a:xfrm>
        </p:grpSpPr>
        <p:sp>
          <p:nvSpPr>
            <p:cNvPr id="23580" name="Text Box 33"/>
            <p:cNvSpPr txBox="1"/>
            <p:nvPr/>
          </p:nvSpPr>
          <p:spPr>
            <a:xfrm>
              <a:off x="304800" y="2235832"/>
              <a:ext cx="8534400" cy="671576"/>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 列出状态变量的次态方程：</a:t>
              </a:r>
            </a:p>
            <a:p>
              <a:pPr eaLnBrk="1" hangingPunct="1">
                <a:lnSpc>
                  <a:spcPct val="90000"/>
                </a:lnSpc>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由 </a:t>
              </a:r>
              <a:r>
                <a:rPr lang="en-US" altLang="zh-CN" b="1" dirty="0">
                  <a:latin typeface="华文新魏" panose="02010800040101010101" pitchFamily="2" charset="-122"/>
                  <a:ea typeface="华文新魏" panose="02010800040101010101" pitchFamily="2" charset="-122"/>
                </a:rPr>
                <a:t>JK</a:t>
              </a:r>
              <a:r>
                <a:rPr lang="zh-CN" altLang="en-US" b="1" dirty="0">
                  <a:latin typeface="华文新魏" panose="02010800040101010101" pitchFamily="2" charset="-122"/>
                  <a:ea typeface="华文新魏" panose="02010800040101010101" pitchFamily="2" charset="-122"/>
                </a:rPr>
                <a:t>触发器的次态方程：</a:t>
              </a:r>
              <a:r>
                <a:rPr lang="en-US" altLang="zh-CN" b="1" dirty="0">
                  <a:solidFill>
                    <a:srgbClr val="FF0000"/>
                  </a:solidFill>
                  <a:latin typeface="华文新魏" panose="02010800040101010101" pitchFamily="2" charset="-122"/>
                  <a:ea typeface="华文新魏" panose="02010800040101010101" pitchFamily="2" charset="-122"/>
                </a:rPr>
                <a:t>Q </a:t>
              </a:r>
              <a:r>
                <a:rPr lang="en-US" altLang="zh-CN" b="1" baseline="30000" dirty="0">
                  <a:solidFill>
                    <a:srgbClr val="FF0000"/>
                  </a:solidFill>
                  <a:latin typeface="华文新魏" panose="02010800040101010101" pitchFamily="2" charset="-122"/>
                  <a:ea typeface="华文新魏" panose="02010800040101010101" pitchFamily="2" charset="-122"/>
                </a:rPr>
                <a:t>n+1 </a:t>
              </a:r>
              <a:r>
                <a:rPr lang="en-US" altLang="zh-CN" b="1" dirty="0">
                  <a:solidFill>
                    <a:srgbClr val="FF0000"/>
                  </a:solidFill>
                  <a:latin typeface="华文新魏" panose="02010800040101010101" pitchFamily="2" charset="-122"/>
                  <a:ea typeface="华文新魏" panose="02010800040101010101" pitchFamily="2" charset="-122"/>
                </a:rPr>
                <a:t>= J Q + K Q</a:t>
              </a:r>
              <a:r>
                <a:rPr lang="zh-CN" altLang="en-US" b="1" dirty="0">
                  <a:solidFill>
                    <a:srgbClr val="FF0000"/>
                  </a:solidFill>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可得：</a:t>
              </a:r>
            </a:p>
          </p:txBody>
        </p:sp>
        <p:sp>
          <p:nvSpPr>
            <p:cNvPr id="23581" name="Line 34"/>
            <p:cNvSpPr/>
            <p:nvPr/>
          </p:nvSpPr>
          <p:spPr>
            <a:xfrm>
              <a:off x="5133242" y="2563861"/>
              <a:ext cx="228600" cy="0"/>
            </a:xfrm>
            <a:prstGeom prst="line">
              <a:avLst/>
            </a:prstGeom>
            <a:ln w="12700" cap="flat" cmpd="sng">
              <a:solidFill>
                <a:srgbClr val="FF0000"/>
              </a:solidFill>
              <a:prstDash val="solid"/>
              <a:headEnd type="none" w="med" len="med"/>
              <a:tailEnd type="none" w="med" len="med"/>
            </a:ln>
          </p:spPr>
          <p:txBody>
            <a:bodyPr/>
            <a:lstStyle/>
            <a:p>
              <a:endParaRPr lang="zh-CN" altLang="en-US"/>
            </a:p>
          </p:txBody>
        </p:sp>
        <p:sp>
          <p:nvSpPr>
            <p:cNvPr id="23582" name="Line 34"/>
            <p:cNvSpPr/>
            <p:nvPr/>
          </p:nvSpPr>
          <p:spPr>
            <a:xfrm>
              <a:off x="5580752" y="2563860"/>
              <a:ext cx="228600" cy="0"/>
            </a:xfrm>
            <a:prstGeom prst="line">
              <a:avLst/>
            </a:prstGeom>
            <a:ln w="12700" cap="flat" cmpd="sng">
              <a:solidFill>
                <a:srgbClr val="FF0000"/>
              </a:solidFill>
              <a:prstDash val="solid"/>
              <a:headEnd type="none" w="med" len="med"/>
              <a:tailEnd type="none" w="med" len="med"/>
            </a:ln>
          </p:spPr>
          <p:txBody>
            <a:bodyPr/>
            <a:lstStyle/>
            <a:p>
              <a:endParaRPr lang="zh-CN" altLang="en-US"/>
            </a:p>
          </p:txBody>
        </p:sp>
      </p:grpSp>
      <p:grpSp>
        <p:nvGrpSpPr>
          <p:cNvPr id="23558" name="组合 3"/>
          <p:cNvGrpSpPr/>
          <p:nvPr/>
        </p:nvGrpSpPr>
        <p:grpSpPr>
          <a:xfrm>
            <a:off x="990600" y="2963863"/>
            <a:ext cx="7772400" cy="739775"/>
            <a:chOff x="990600" y="2963863"/>
            <a:chExt cx="7772400" cy="739775"/>
          </a:xfrm>
        </p:grpSpPr>
        <p:sp>
          <p:nvSpPr>
            <p:cNvPr id="23570" name="Text Box 35"/>
            <p:cNvSpPr txBox="1"/>
            <p:nvPr/>
          </p:nvSpPr>
          <p:spPr>
            <a:xfrm>
              <a:off x="990600" y="2963863"/>
              <a:ext cx="7772400" cy="739775"/>
            </a:xfrm>
            <a:prstGeom prst="rect">
              <a:avLst/>
            </a:prstGeom>
            <a:noFill/>
            <a:ln w="9525">
              <a:noFill/>
            </a:ln>
          </p:spPr>
          <p:txBody>
            <a:bodyPr>
              <a:spAutoFit/>
            </a:bodyPr>
            <a:lstStyle/>
            <a:p>
              <a:pPr eaLnBrk="1" hangingPunct="1">
                <a:lnSpc>
                  <a:spcPct val="80000"/>
                </a:lnSpc>
                <a:spcBef>
                  <a:spcPct val="50000"/>
                </a:spcBef>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baseline="30000" dirty="0">
                  <a:solidFill>
                    <a:srgbClr val="000099"/>
                  </a:solidFill>
                  <a:latin typeface="Calibri" panose="020F0502020204030204" pitchFamily="34" charset="0"/>
                  <a:ea typeface="宋体" panose="02010600030101010101" pitchFamily="2" charset="-122"/>
                </a:rPr>
                <a:t>n+1 </a:t>
              </a:r>
              <a:r>
                <a:rPr lang="en-US" altLang="zh-CN" sz="2000" b="1" dirty="0">
                  <a:solidFill>
                    <a:srgbClr val="000099"/>
                  </a:solidFill>
                  <a:latin typeface="Calibri" panose="020F0502020204030204" pitchFamily="34" charset="0"/>
                  <a:ea typeface="宋体" panose="02010600030101010101" pitchFamily="2" charset="-122"/>
                </a:rPr>
                <a:t>= J</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K</a:t>
              </a:r>
              <a:r>
                <a:rPr lang="en-US" altLang="zh-CN" sz="2000" b="1" baseline="-25000" dirty="0">
                  <a:solidFill>
                    <a:srgbClr val="000099"/>
                  </a:solidFill>
                  <a:latin typeface="Calibri" panose="020F0502020204030204" pitchFamily="34" charset="0"/>
                  <a:ea typeface="宋体" panose="02010600030101010101" pitchFamily="2" charset="-122"/>
                </a:rPr>
                <a:t>0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p>
            <a:p>
              <a:pPr eaLnBrk="1" hangingPunct="1">
                <a:lnSpc>
                  <a:spcPct val="70000"/>
                </a:lnSpc>
                <a:spcBef>
                  <a:spcPct val="50000"/>
                </a:spcBef>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         = x • y •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 x • y •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 x • Q</a:t>
              </a:r>
              <a:r>
                <a:rPr lang="en-US" altLang="zh-CN" sz="2000" b="1" baseline="-25000" dirty="0">
                  <a:solidFill>
                    <a:srgbClr val="000099"/>
                  </a:solidFill>
                  <a:latin typeface="Calibri" panose="020F0502020204030204" pitchFamily="34" charset="0"/>
                  <a:ea typeface="宋体" panose="02010600030101010101" pitchFamily="2" charset="-122"/>
                </a:rPr>
                <a:t>1</a:t>
              </a:r>
              <a:r>
                <a:rPr lang="en-US" altLang="zh-CN" sz="2000" b="1" dirty="0">
                  <a:solidFill>
                    <a:srgbClr val="000099"/>
                  </a:solidFill>
                  <a:latin typeface="Calibri" panose="020F0502020204030204" pitchFamily="34" charset="0"/>
                  <a:ea typeface="宋体" panose="02010600030101010101" pitchFamily="2" charset="-122"/>
                </a:rPr>
                <a:t> •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 y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a:t>
              </a:r>
              <a:r>
                <a:rPr lang="en-US" altLang="zh-CN" sz="2000" b="1" baseline="-25000" dirty="0">
                  <a:solidFill>
                    <a:srgbClr val="000099"/>
                  </a:solidFill>
                  <a:latin typeface="Calibri" panose="020F0502020204030204" pitchFamily="34" charset="0"/>
                  <a:ea typeface="宋体" panose="02010600030101010101" pitchFamily="2" charset="-122"/>
                </a:rPr>
                <a:t>  </a:t>
              </a:r>
              <a:r>
                <a:rPr lang="en-US" altLang="zh-CN" sz="2000" b="1" dirty="0">
                  <a:solidFill>
                    <a:srgbClr val="000099"/>
                  </a:solidFill>
                  <a:latin typeface="Calibri" panose="020F0502020204030204" pitchFamily="34" charset="0"/>
                  <a:ea typeface="宋体" panose="02010600030101010101" pitchFamily="2" charset="-122"/>
                </a:rPr>
                <a:t>Q</a:t>
              </a:r>
              <a:r>
                <a:rPr lang="en-US" altLang="zh-CN" sz="2000" b="1" baseline="-25000" dirty="0">
                  <a:solidFill>
                    <a:srgbClr val="000099"/>
                  </a:solidFill>
                  <a:latin typeface="Calibri" panose="020F0502020204030204" pitchFamily="34" charset="0"/>
                  <a:ea typeface="宋体" panose="02010600030101010101" pitchFamily="2" charset="-122"/>
                </a:rPr>
                <a:t>0</a:t>
              </a:r>
            </a:p>
          </p:txBody>
        </p:sp>
        <p:sp>
          <p:nvSpPr>
            <p:cNvPr id="23571" name="Line 34"/>
            <p:cNvSpPr/>
            <p:nvPr/>
          </p:nvSpPr>
          <p:spPr>
            <a:xfrm>
              <a:off x="2195736" y="300379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2" name="Line 34"/>
            <p:cNvSpPr/>
            <p:nvPr/>
          </p:nvSpPr>
          <p:spPr>
            <a:xfrm>
              <a:off x="2647806" y="300379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3" name="Line 34"/>
            <p:cNvSpPr/>
            <p:nvPr/>
          </p:nvSpPr>
          <p:spPr>
            <a:xfrm>
              <a:off x="2077782" y="3415824"/>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4" name="Line 34"/>
            <p:cNvSpPr/>
            <p:nvPr/>
          </p:nvSpPr>
          <p:spPr>
            <a:xfrm>
              <a:off x="2483768" y="338386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5" name="Line 34"/>
            <p:cNvSpPr/>
            <p:nvPr/>
          </p:nvSpPr>
          <p:spPr>
            <a:xfrm>
              <a:off x="2941878" y="3415824"/>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6" name="Line 34"/>
            <p:cNvSpPr/>
            <p:nvPr/>
          </p:nvSpPr>
          <p:spPr>
            <a:xfrm>
              <a:off x="3302552" y="341723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7" name="Line 34"/>
            <p:cNvSpPr/>
            <p:nvPr/>
          </p:nvSpPr>
          <p:spPr>
            <a:xfrm>
              <a:off x="4160746" y="3410556"/>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8" name="Line 34"/>
            <p:cNvSpPr/>
            <p:nvPr/>
          </p:nvSpPr>
          <p:spPr>
            <a:xfrm>
              <a:off x="4559424" y="3377186"/>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79" name="Line 34"/>
            <p:cNvSpPr/>
            <p:nvPr/>
          </p:nvSpPr>
          <p:spPr>
            <a:xfrm>
              <a:off x="5927576" y="338386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grpSp>
      <p:grpSp>
        <p:nvGrpSpPr>
          <p:cNvPr id="23559" name="组合 4"/>
          <p:cNvGrpSpPr/>
          <p:nvPr/>
        </p:nvGrpSpPr>
        <p:grpSpPr>
          <a:xfrm>
            <a:off x="990600" y="3827463"/>
            <a:ext cx="7848600" cy="1144587"/>
            <a:chOff x="990600" y="3827850"/>
            <a:chExt cx="7848600" cy="1144200"/>
          </a:xfrm>
        </p:grpSpPr>
        <p:sp>
          <p:nvSpPr>
            <p:cNvPr id="23560" name="Text Box 49"/>
            <p:cNvSpPr txBox="1"/>
            <p:nvPr/>
          </p:nvSpPr>
          <p:spPr>
            <a:xfrm>
              <a:off x="990600" y="3833813"/>
              <a:ext cx="7848600" cy="1138237"/>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Q</a:t>
              </a:r>
              <a:r>
                <a:rPr lang="en-US" altLang="zh-CN" sz="2000" b="1" baseline="-25000" dirty="0">
                  <a:solidFill>
                    <a:srgbClr val="000099"/>
                  </a:solidFill>
                  <a:latin typeface="Calibri" panose="020F0502020204030204" pitchFamily="34" charset="0"/>
                  <a:ea typeface="宋体" panose="02010600030101010101" pitchFamily="2" charset="-122"/>
                </a:rPr>
                <a:t>1</a:t>
              </a:r>
              <a:r>
                <a:rPr lang="en-US" altLang="zh-CN" sz="2000" b="1" baseline="30000" dirty="0">
                  <a:solidFill>
                    <a:srgbClr val="000099"/>
                  </a:solidFill>
                  <a:latin typeface="Calibri" panose="020F0502020204030204" pitchFamily="34" charset="0"/>
                  <a:ea typeface="宋体" panose="02010600030101010101" pitchFamily="2" charset="-122"/>
                </a:rPr>
                <a:t>n+1 </a:t>
              </a:r>
              <a:r>
                <a:rPr lang="en-US" altLang="zh-CN" sz="2000" b="1" dirty="0">
                  <a:solidFill>
                    <a:srgbClr val="000099"/>
                  </a:solidFill>
                  <a:latin typeface="Calibri" panose="020F0502020204030204" pitchFamily="34" charset="0"/>
                  <a:ea typeface="宋体" panose="02010600030101010101" pitchFamily="2" charset="-122"/>
                </a:rPr>
                <a:t>= J</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K</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1</a:t>
              </a:r>
            </a:p>
            <a:p>
              <a:pPr eaLnBrk="1" hangingPunct="1">
                <a:lnSpc>
                  <a:spcPct val="60000"/>
                </a:lnSpc>
                <a:spcBef>
                  <a:spcPct val="50000"/>
                </a:spcBef>
                <a:buFont typeface="Arial" panose="020B0604020202020204" pitchFamily="34" charset="0"/>
              </a:pPr>
              <a:r>
                <a:rPr lang="en-US" altLang="zh-CN" sz="2000" b="1" dirty="0">
                  <a:solidFill>
                    <a:srgbClr val="000099"/>
                  </a:solidFill>
                  <a:latin typeface="Calibri" panose="020F0502020204030204" pitchFamily="34" charset="0"/>
                  <a:ea typeface="宋体" panose="02010600030101010101" pitchFamily="2" charset="-122"/>
                </a:rPr>
                <a:t>         = x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 y • Q</a:t>
              </a:r>
              <a:r>
                <a:rPr lang="en-US" altLang="zh-CN" sz="2000" b="1" baseline="-25000" dirty="0">
                  <a:solidFill>
                    <a:srgbClr val="000099"/>
                  </a:solidFill>
                  <a:latin typeface="Calibri" panose="020F0502020204030204" pitchFamily="34" charset="0"/>
                  <a:ea typeface="宋体" panose="02010600030101010101" pitchFamily="2" charset="-122"/>
                </a:rPr>
                <a:t>1</a:t>
              </a:r>
              <a:r>
                <a:rPr lang="en-US" altLang="zh-CN" sz="2000" b="1" dirty="0">
                  <a:solidFill>
                    <a:srgbClr val="000099"/>
                  </a:solidFill>
                  <a:latin typeface="Calibri" panose="020F0502020204030204" pitchFamily="34" charset="0"/>
                  <a:ea typeface="宋体" panose="02010600030101010101" pitchFamily="2" charset="-122"/>
                </a:rPr>
                <a:t> + x • y • Q</a:t>
              </a:r>
              <a:r>
                <a:rPr lang="en-US" altLang="zh-CN" sz="2000" b="1" baseline="-25000" dirty="0">
                  <a:solidFill>
                    <a:srgbClr val="000099"/>
                  </a:solidFill>
                  <a:latin typeface="Calibri" panose="020F0502020204030204" pitchFamily="34" charset="0"/>
                  <a:ea typeface="宋体" panose="02010600030101010101" pitchFamily="2" charset="-122"/>
                </a:rPr>
                <a:t>1</a:t>
              </a:r>
              <a:r>
                <a:rPr lang="en-US" altLang="zh-CN" sz="2000" b="1" dirty="0">
                  <a:solidFill>
                    <a:srgbClr val="000099"/>
                  </a:solidFill>
                  <a:latin typeface="Calibri" panose="020F0502020204030204" pitchFamily="34" charset="0"/>
                  <a:ea typeface="宋体" panose="02010600030101010101" pitchFamily="2" charset="-122"/>
                </a:rPr>
                <a:t> + y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p>
            <a:p>
              <a:pPr eaLnBrk="1" hangingPunct="1">
                <a:lnSpc>
                  <a:spcPct val="60000"/>
                </a:lnSpc>
                <a:spcBef>
                  <a:spcPct val="50000"/>
                </a:spcBef>
                <a:buFont typeface="Arial" panose="020B0604020202020204" pitchFamily="34" charset="0"/>
              </a:pPr>
              <a:r>
                <a:rPr lang="en-US" altLang="zh-CN" sz="2000" b="1" baseline="-25000" dirty="0">
                  <a:solidFill>
                    <a:srgbClr val="000099"/>
                  </a:solidFill>
                  <a:latin typeface="Calibri" panose="020F0502020204030204" pitchFamily="34" charset="0"/>
                  <a:ea typeface="宋体" panose="02010600030101010101" pitchFamily="2" charset="-122"/>
                </a:rPr>
                <a:t>                    </a:t>
              </a:r>
              <a:r>
                <a:rPr lang="en-US" altLang="zh-CN" sz="2000" b="1" dirty="0">
                  <a:solidFill>
                    <a:srgbClr val="000099"/>
                  </a:solidFill>
                  <a:latin typeface="Calibri" panose="020F0502020204030204" pitchFamily="34" charset="0"/>
                  <a:ea typeface="宋体" panose="02010600030101010101" pitchFamily="2" charset="-122"/>
                </a:rPr>
                <a:t>+ y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 x • Q</a:t>
              </a:r>
              <a:r>
                <a:rPr lang="en-US" altLang="zh-CN" sz="2000" b="1" baseline="-25000" dirty="0">
                  <a:solidFill>
                    <a:srgbClr val="000099"/>
                  </a:solidFill>
                  <a:latin typeface="Calibri" panose="020F0502020204030204" pitchFamily="34" charset="0"/>
                  <a:ea typeface="宋体" panose="02010600030101010101" pitchFamily="2" charset="-122"/>
                </a:rPr>
                <a:t>1 </a:t>
              </a:r>
              <a:r>
                <a:rPr lang="en-US" altLang="zh-CN" sz="2000" b="1" dirty="0">
                  <a:solidFill>
                    <a:srgbClr val="000099"/>
                  </a:solidFill>
                  <a:latin typeface="Calibri" panose="020F0502020204030204" pitchFamily="34" charset="0"/>
                  <a:ea typeface="宋体" panose="02010600030101010101" pitchFamily="2" charset="-122"/>
                </a:rPr>
                <a:t>• Q</a:t>
              </a:r>
              <a:r>
                <a:rPr lang="en-US" altLang="zh-CN" sz="2000" b="1" baseline="-25000" dirty="0">
                  <a:solidFill>
                    <a:srgbClr val="000099"/>
                  </a:solidFill>
                  <a:latin typeface="Calibri" panose="020F0502020204030204" pitchFamily="34" charset="0"/>
                  <a:ea typeface="宋体" panose="02010600030101010101" pitchFamily="2" charset="-122"/>
                </a:rPr>
                <a:t>0</a:t>
              </a:r>
              <a:r>
                <a:rPr lang="en-US" altLang="zh-CN" sz="2000" b="1" dirty="0">
                  <a:solidFill>
                    <a:srgbClr val="000099"/>
                  </a:solidFill>
                  <a:latin typeface="Calibri" panose="020F0502020204030204" pitchFamily="34" charset="0"/>
                  <a:ea typeface="宋体" panose="02010600030101010101" pitchFamily="2" charset="-122"/>
                </a:rPr>
                <a:t> </a:t>
              </a:r>
            </a:p>
          </p:txBody>
        </p:sp>
        <p:sp>
          <p:nvSpPr>
            <p:cNvPr id="23561" name="Line 34"/>
            <p:cNvSpPr/>
            <p:nvPr/>
          </p:nvSpPr>
          <p:spPr>
            <a:xfrm>
              <a:off x="2195736" y="382785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2" name="Line 34"/>
            <p:cNvSpPr/>
            <p:nvPr/>
          </p:nvSpPr>
          <p:spPr>
            <a:xfrm>
              <a:off x="2647806" y="382785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3" name="Line 34"/>
            <p:cNvSpPr/>
            <p:nvPr/>
          </p:nvSpPr>
          <p:spPr>
            <a:xfrm>
              <a:off x="2123728" y="416260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4" name="Line 34"/>
            <p:cNvSpPr/>
            <p:nvPr/>
          </p:nvSpPr>
          <p:spPr>
            <a:xfrm>
              <a:off x="3453242" y="416260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5" name="Line 34"/>
            <p:cNvSpPr/>
            <p:nvPr/>
          </p:nvSpPr>
          <p:spPr>
            <a:xfrm>
              <a:off x="3930602" y="4182622"/>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6" name="Line 34"/>
            <p:cNvSpPr/>
            <p:nvPr/>
          </p:nvSpPr>
          <p:spPr>
            <a:xfrm>
              <a:off x="4283968" y="4182622"/>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7" name="Line 34"/>
            <p:cNvSpPr/>
            <p:nvPr/>
          </p:nvSpPr>
          <p:spPr>
            <a:xfrm>
              <a:off x="5142162" y="4195970"/>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8" name="Line 34"/>
            <p:cNvSpPr/>
            <p:nvPr/>
          </p:nvSpPr>
          <p:spPr>
            <a:xfrm>
              <a:off x="6025508" y="4155926"/>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23569" name="Line 34"/>
            <p:cNvSpPr/>
            <p:nvPr/>
          </p:nvSpPr>
          <p:spPr>
            <a:xfrm>
              <a:off x="3361212" y="4529314"/>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87"/>
          <p:cNvSpPr txBox="1"/>
          <p:nvPr/>
        </p:nvSpPr>
        <p:spPr>
          <a:xfrm>
            <a:off x="91440" y="556260"/>
            <a:ext cx="3832860" cy="368300"/>
          </a:xfrm>
          <a:prstGeom prst="rect">
            <a:avLst/>
          </a:prstGeom>
          <a:noFill/>
          <a:ln w="9525">
            <a:noFill/>
          </a:ln>
        </p:spPr>
        <p:txBody>
          <a:bodyPr wrap="square">
            <a:spAutoFit/>
          </a:bodyPr>
          <a:lstStyle/>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(3)</a:t>
            </a:r>
            <a:r>
              <a:rPr lang="zh-CN" altLang="en-US" sz="2000" b="1" dirty="0">
                <a:latin typeface="华文新魏" panose="02010800040101010101" pitchFamily="2" charset="-122"/>
                <a:ea typeface="华文新魏" panose="02010800040101010101" pitchFamily="2" charset="-122"/>
              </a:rPr>
              <a:t>画二进制状态表及状态输出表</a:t>
            </a:r>
            <a:endParaRPr lang="zh-CN" altLang="en-US" sz="2000" dirty="0">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2"/>
          <a:stretch>
            <a:fillRect/>
          </a:stretch>
        </p:blipFill>
        <p:spPr>
          <a:xfrm>
            <a:off x="5219700" y="2268855"/>
            <a:ext cx="3589020" cy="2621280"/>
          </a:xfrm>
          <a:prstGeom prst="rect">
            <a:avLst/>
          </a:prstGeom>
        </p:spPr>
      </p:pic>
      <p:pic>
        <p:nvPicPr>
          <p:cNvPr id="4" name="图片 3"/>
          <p:cNvPicPr>
            <a:picLocks noChangeAspect="1"/>
          </p:cNvPicPr>
          <p:nvPr/>
        </p:nvPicPr>
        <p:blipFill>
          <a:blip r:embed="rId3"/>
          <a:stretch>
            <a:fillRect/>
          </a:stretch>
        </p:blipFill>
        <p:spPr>
          <a:xfrm>
            <a:off x="1270" y="2197100"/>
            <a:ext cx="4107180" cy="2644140"/>
          </a:xfrm>
          <a:prstGeom prst="rect">
            <a:avLst/>
          </a:prstGeom>
        </p:spPr>
      </p:pic>
      <p:pic>
        <p:nvPicPr>
          <p:cNvPr id="5" name="图片 4"/>
          <p:cNvPicPr>
            <a:picLocks noChangeAspect="1"/>
          </p:cNvPicPr>
          <p:nvPr/>
        </p:nvPicPr>
        <p:blipFill>
          <a:blip r:embed="rId4"/>
          <a:stretch>
            <a:fillRect/>
          </a:stretch>
        </p:blipFill>
        <p:spPr>
          <a:xfrm>
            <a:off x="3923665" y="483870"/>
            <a:ext cx="5203825" cy="1687195"/>
          </a:xfrm>
          <a:prstGeom prst="rect">
            <a:avLst/>
          </a:prstGeom>
        </p:spPr>
      </p:pic>
      <p:pic>
        <p:nvPicPr>
          <p:cNvPr id="7" name="图片 6"/>
          <p:cNvPicPr>
            <a:picLocks noChangeAspect="1"/>
          </p:cNvPicPr>
          <p:nvPr/>
        </p:nvPicPr>
        <p:blipFill>
          <a:blip r:embed="rId5"/>
          <a:stretch>
            <a:fillRect/>
          </a:stretch>
        </p:blipFill>
        <p:spPr>
          <a:xfrm>
            <a:off x="539115" y="1420495"/>
            <a:ext cx="2407920" cy="411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87"/>
          <p:cNvSpPr txBox="1"/>
          <p:nvPr/>
        </p:nvSpPr>
        <p:spPr>
          <a:xfrm>
            <a:off x="262890" y="483870"/>
            <a:ext cx="3038475" cy="712470"/>
          </a:xfrm>
          <a:prstGeom prst="rect">
            <a:avLst/>
          </a:prstGeom>
          <a:noFill/>
          <a:ln w="9525">
            <a:noFill/>
          </a:ln>
        </p:spPr>
        <p:txBody>
          <a:bodyPr wrap="square">
            <a:spAutoFit/>
          </a:bodyPr>
          <a:lstStyle/>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(4)</a:t>
            </a:r>
            <a:r>
              <a:rPr lang="zh-CN" altLang="en-US" sz="2000" b="1" dirty="0">
                <a:latin typeface="华文新魏" panose="02010800040101010101" pitchFamily="2" charset="-122"/>
                <a:ea typeface="华文新魏" panose="02010800040101010101" pitchFamily="2" charset="-122"/>
              </a:rPr>
              <a:t>画状态表和状态图</a:t>
            </a:r>
          </a:p>
          <a:p>
            <a:pPr eaLnBrk="1" hangingPunct="1">
              <a:lnSpc>
                <a:spcPct val="90000"/>
              </a:lnSpc>
              <a:spcBef>
                <a:spcPct val="50000"/>
              </a:spcBef>
              <a:buFont typeface="Arial" panose="020B0604020202020204" pitchFamily="34" charset="0"/>
            </a:pPr>
            <a:r>
              <a:rPr lang="en-US" altLang="zh-CN" sz="1600" dirty="0">
                <a:latin typeface="华文新魏" panose="02010800040101010101" pitchFamily="2" charset="-122"/>
                <a:ea typeface="华文新魏" panose="02010800040101010101" pitchFamily="2" charset="-122"/>
              </a:rPr>
              <a:t> 00-A</a:t>
            </a:r>
            <a:r>
              <a:rPr lang="zh-CN" altLang="en-US" sz="1600" dirty="0">
                <a:latin typeface="华文新魏" panose="02010800040101010101" pitchFamily="2" charset="-122"/>
                <a:ea typeface="华文新魏" panose="02010800040101010101" pitchFamily="2" charset="-122"/>
              </a:rPr>
              <a:t>，</a:t>
            </a:r>
            <a:r>
              <a:rPr lang="en-US" altLang="zh-CN" sz="1600" dirty="0">
                <a:latin typeface="华文新魏" panose="02010800040101010101" pitchFamily="2" charset="-122"/>
                <a:ea typeface="华文新魏" panose="02010800040101010101" pitchFamily="2" charset="-122"/>
              </a:rPr>
              <a:t>01-B</a:t>
            </a:r>
            <a:r>
              <a:rPr lang="zh-CN" altLang="en-US" sz="1600" dirty="0">
                <a:latin typeface="华文新魏" panose="02010800040101010101" pitchFamily="2" charset="-122"/>
                <a:ea typeface="华文新魏" panose="02010800040101010101" pitchFamily="2" charset="-122"/>
              </a:rPr>
              <a:t>，</a:t>
            </a:r>
            <a:r>
              <a:rPr lang="en-US" altLang="zh-CN" sz="1600" dirty="0">
                <a:latin typeface="华文新魏" panose="02010800040101010101" pitchFamily="2" charset="-122"/>
                <a:ea typeface="华文新魏" panose="02010800040101010101" pitchFamily="2" charset="-122"/>
              </a:rPr>
              <a:t>10-C</a:t>
            </a:r>
            <a:r>
              <a:rPr lang="zh-CN" altLang="en-US" sz="1600" dirty="0">
                <a:latin typeface="华文新魏" panose="02010800040101010101" pitchFamily="2" charset="-122"/>
                <a:ea typeface="华文新魏" panose="02010800040101010101" pitchFamily="2" charset="-122"/>
              </a:rPr>
              <a:t>，</a:t>
            </a:r>
            <a:r>
              <a:rPr lang="en-US" altLang="zh-CN" sz="1600" dirty="0">
                <a:latin typeface="华文新魏" panose="02010800040101010101" pitchFamily="2" charset="-122"/>
                <a:ea typeface="华文新魏" panose="02010800040101010101" pitchFamily="2" charset="-122"/>
              </a:rPr>
              <a:t>11-D</a:t>
            </a:r>
          </a:p>
        </p:txBody>
      </p:sp>
      <p:pic>
        <p:nvPicPr>
          <p:cNvPr id="2" name="图片 1"/>
          <p:cNvPicPr>
            <a:picLocks noChangeAspect="1"/>
          </p:cNvPicPr>
          <p:nvPr/>
        </p:nvPicPr>
        <p:blipFill>
          <a:blip r:embed="rId3"/>
          <a:stretch>
            <a:fillRect/>
          </a:stretch>
        </p:blipFill>
        <p:spPr>
          <a:xfrm>
            <a:off x="1260475" y="1075690"/>
            <a:ext cx="2416175" cy="1764665"/>
          </a:xfrm>
          <a:prstGeom prst="rect">
            <a:avLst/>
          </a:prstGeom>
        </p:spPr>
      </p:pic>
      <p:pic>
        <p:nvPicPr>
          <p:cNvPr id="3" name="图片 2"/>
          <p:cNvPicPr>
            <a:picLocks noChangeAspect="1"/>
          </p:cNvPicPr>
          <p:nvPr/>
        </p:nvPicPr>
        <p:blipFill>
          <a:blip r:embed="rId4"/>
          <a:stretch>
            <a:fillRect/>
          </a:stretch>
        </p:blipFill>
        <p:spPr>
          <a:xfrm>
            <a:off x="4511675" y="555625"/>
            <a:ext cx="3991610" cy="2291715"/>
          </a:xfrm>
          <a:prstGeom prst="rect">
            <a:avLst/>
          </a:prstGeom>
        </p:spPr>
      </p:pic>
      <p:pic>
        <p:nvPicPr>
          <p:cNvPr id="5" name="图片 4"/>
          <p:cNvPicPr>
            <a:picLocks noChangeAspect="1"/>
          </p:cNvPicPr>
          <p:nvPr/>
        </p:nvPicPr>
        <p:blipFill>
          <a:blip r:embed="rId5"/>
          <a:stretch>
            <a:fillRect/>
          </a:stretch>
        </p:blipFill>
        <p:spPr>
          <a:xfrm>
            <a:off x="974090" y="2810510"/>
            <a:ext cx="7548880" cy="2016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txBox="1">
            <a:spLocks noGrp="1"/>
          </p:cNvSpPr>
          <p:nvPr/>
        </p:nvSpPr>
        <p:spPr>
          <a:xfrm>
            <a:off x="8748713" y="5056188"/>
            <a:ext cx="431800" cy="142875"/>
          </a:xfrm>
          <a:prstGeom prst="rect">
            <a:avLst/>
          </a:prstGeom>
          <a:solidFill>
            <a:srgbClr val="00CCFF"/>
          </a:solidFill>
          <a:ln w="9525">
            <a:noFill/>
          </a:ln>
        </p:spPr>
        <p:txBody>
          <a:bodyPr lIns="18000" tIns="0"/>
          <a:lstStyle/>
          <a:p>
            <a:pPr algn="r" eaLnBrk="1" hangingPunct="1">
              <a:lnSpc>
                <a:spcPct val="90000"/>
              </a:lnSpc>
              <a:buFont typeface="Arial" panose="020B0604020202020204" pitchFamily="34" charset="0"/>
            </a:pPr>
            <a:fld id="{9A0DB2DC-4C9A-4742-B13C-FB6460FD3503}" type="slidenum">
              <a:rPr lang="en-US" altLang="zh-CN" sz="900" b="1" dirty="0">
                <a:latin typeface="Calibri" panose="020F0502020204030204" pitchFamily="34" charset="0"/>
                <a:ea typeface="宋体" panose="02010600030101010101" pitchFamily="2" charset="-122"/>
              </a:rPr>
              <a:t>16</a:t>
            </a:fld>
            <a:endParaRPr lang="en-US" altLang="zh-CN" sz="900" b="1" dirty="0">
              <a:latin typeface="Calibri" panose="020F0502020204030204" pitchFamily="34" charset="0"/>
              <a:ea typeface="宋体" panose="02010600030101010101" pitchFamily="2" charset="-122"/>
            </a:endParaRPr>
          </a:p>
        </p:txBody>
      </p:sp>
      <p:sp>
        <p:nvSpPr>
          <p:cNvPr id="99333" name="Text Box 87"/>
          <p:cNvSpPr txBox="1"/>
          <p:nvPr/>
        </p:nvSpPr>
        <p:spPr>
          <a:xfrm>
            <a:off x="282575" y="3140075"/>
            <a:ext cx="8610600" cy="1519238"/>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b="1" dirty="0">
                <a:solidFill>
                  <a:schemeClr val="bg1"/>
                </a:solidFill>
                <a:latin typeface="Calibri" panose="020F0502020204030204" pitchFamily="34" charset="0"/>
                <a:ea typeface="华文新魏" panose="02010800040101010101" pitchFamily="2" charset="-122"/>
              </a:rPr>
              <a:t>   </a:t>
            </a:r>
            <a:r>
              <a:rPr lang="en-US" altLang="zh-CN" b="1" dirty="0">
                <a:latin typeface="Calibri" panose="020F0502020204030204" pitchFamily="34" charset="0"/>
                <a:ea typeface="华文新魏" panose="02010800040101010101" pitchFamily="2" charset="-122"/>
              </a:rPr>
              <a:t> </a:t>
            </a:r>
            <a:r>
              <a:rPr lang="en-US" altLang="zh-CN" sz="1900" b="1" dirty="0">
                <a:latin typeface="Calibri" panose="020F0502020204030204" pitchFamily="34" charset="0"/>
                <a:ea typeface="华文新魏" panose="02010800040101010101" pitchFamily="2" charset="-122"/>
              </a:rPr>
              <a:t>(5)  </a:t>
            </a:r>
            <a:r>
              <a:rPr lang="zh-CN" altLang="en-US" sz="1900" b="1" dirty="0">
                <a:latin typeface="Calibri" panose="020F0502020204030204" pitchFamily="34" charset="0"/>
                <a:ea typeface="华文新魏" panose="02010800040101010101" pitchFamily="2" charset="-122"/>
              </a:rPr>
              <a:t>电路特性说明：</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此时序电路有 </a:t>
            </a:r>
            <a:r>
              <a:rPr lang="en-US" altLang="zh-CN" b="1" dirty="0">
                <a:latin typeface="Calibri" panose="020F0502020204030204" pitchFamily="34" charset="0"/>
                <a:ea typeface="华文新魏" panose="02010800040101010101" pitchFamily="2" charset="-122"/>
              </a:rPr>
              <a:t>4 </a:t>
            </a:r>
            <a:r>
              <a:rPr lang="zh-CN" altLang="en-US" b="1" dirty="0">
                <a:latin typeface="Calibri" panose="020F0502020204030204" pitchFamily="34" charset="0"/>
                <a:ea typeface="华文新魏" panose="02010800040101010101" pitchFamily="2" charset="-122"/>
              </a:rPr>
              <a:t>个状态，状态之间的转换由</a:t>
            </a:r>
            <a:r>
              <a:rPr lang="en-US" altLang="zh-CN" b="1" dirty="0">
                <a:latin typeface="Calibri" panose="020F0502020204030204" pitchFamily="34" charset="0"/>
                <a:ea typeface="华文新魏" panose="02010800040101010101" pitchFamily="2" charset="-122"/>
              </a:rPr>
              <a:t>x</a:t>
            </a:r>
            <a:r>
              <a:rPr lang="zh-CN" altLang="en-US" b="1" dirty="0">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y</a:t>
            </a:r>
            <a:r>
              <a:rPr lang="zh-CN" altLang="en-US" b="1" dirty="0">
                <a:latin typeface="Calibri" panose="020F0502020204030204" pitchFamily="34" charset="0"/>
                <a:ea typeface="华文新魏" panose="02010800040101010101" pitchFamily="2" charset="-122"/>
              </a:rPr>
              <a:t>控制：</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① 当 </a:t>
            </a:r>
            <a:r>
              <a:rPr lang="en-US" altLang="zh-CN" b="1" dirty="0">
                <a:latin typeface="Calibri" panose="020F0502020204030204" pitchFamily="34" charset="0"/>
                <a:ea typeface="华文新魏" panose="02010800040101010101" pitchFamily="2" charset="-122"/>
              </a:rPr>
              <a:t>xy = 00 </a:t>
            </a:r>
            <a:r>
              <a:rPr lang="zh-CN" altLang="en-US" b="1" dirty="0">
                <a:latin typeface="Calibri" panose="020F0502020204030204" pitchFamily="34" charset="0"/>
                <a:ea typeface="华文新魏" panose="02010800040101010101" pitchFamily="2" charset="-122"/>
              </a:rPr>
              <a:t>时，原状态保持不变；</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② 当 </a:t>
            </a:r>
            <a:r>
              <a:rPr lang="en-US" altLang="zh-CN" b="1" dirty="0">
                <a:latin typeface="Calibri" panose="020F0502020204030204" pitchFamily="34" charset="0"/>
                <a:ea typeface="华文新魏" panose="02010800040101010101" pitchFamily="2" charset="-122"/>
              </a:rPr>
              <a:t>xy = 10 </a:t>
            </a:r>
            <a:r>
              <a:rPr lang="zh-CN" altLang="en-US" b="1" dirty="0">
                <a:latin typeface="Calibri" panose="020F0502020204030204" pitchFamily="34" charset="0"/>
                <a:ea typeface="华文新魏" panose="02010800040101010101" pitchFamily="2" charset="-122"/>
              </a:rPr>
              <a:t>时，状态在</a:t>
            </a:r>
            <a:r>
              <a:rPr lang="en-US" altLang="zh-CN" b="1" dirty="0">
                <a:latin typeface="Calibri" panose="020F0502020204030204" pitchFamily="34" charset="0"/>
                <a:ea typeface="华文新魏" panose="02010800040101010101" pitchFamily="2" charset="-122"/>
              </a:rPr>
              <a:t>A→B → C → D → A</a:t>
            </a:r>
            <a:r>
              <a:rPr lang="zh-CN" altLang="en-US" b="1" dirty="0">
                <a:latin typeface="Calibri" panose="020F0502020204030204" pitchFamily="34" charset="0"/>
                <a:ea typeface="华文新魏" panose="02010800040101010101" pitchFamily="2" charset="-122"/>
              </a:rPr>
              <a:t>循环，并在</a:t>
            </a:r>
            <a:r>
              <a:rPr lang="en-US" altLang="zh-CN" b="1" dirty="0">
                <a:latin typeface="Calibri" panose="020F0502020204030204" pitchFamily="34" charset="0"/>
                <a:ea typeface="华文新魏" panose="02010800040101010101" pitchFamily="2" charset="-122"/>
              </a:rPr>
              <a:t>A</a:t>
            </a:r>
            <a:r>
              <a:rPr lang="zh-CN" altLang="en-US" b="1" dirty="0">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D</a:t>
            </a:r>
            <a:r>
              <a:rPr lang="zh-CN" altLang="en-US" b="1" dirty="0">
                <a:latin typeface="Calibri" panose="020F0502020204030204" pitchFamily="34" charset="0"/>
                <a:ea typeface="华文新魏" panose="02010800040101010101" pitchFamily="2" charset="-122"/>
              </a:rPr>
              <a:t>状态时输出</a:t>
            </a:r>
            <a:r>
              <a:rPr lang="en-US" altLang="zh-CN" b="1" dirty="0">
                <a:latin typeface="Calibri" panose="020F0502020204030204" pitchFamily="34" charset="0"/>
                <a:ea typeface="华文新魏" panose="02010800040101010101" pitchFamily="2" charset="-122"/>
              </a:rPr>
              <a:t>1</a:t>
            </a:r>
            <a:r>
              <a:rPr lang="zh-CN" altLang="en-US" b="1" dirty="0">
                <a:latin typeface="Calibri" panose="020F0502020204030204" pitchFamily="34" charset="0"/>
                <a:ea typeface="华文新魏" panose="02010800040101010101" pitchFamily="2" charset="-122"/>
              </a:rPr>
              <a:t>。    </a:t>
            </a:r>
          </a:p>
        </p:txBody>
      </p:sp>
      <p:pic>
        <p:nvPicPr>
          <p:cNvPr id="27652" name="Picture 6"/>
          <p:cNvPicPr>
            <a:picLocks noChangeAspect="1"/>
          </p:cNvPicPr>
          <p:nvPr/>
        </p:nvPicPr>
        <p:blipFill>
          <a:blip r:embed="rId2"/>
          <a:stretch>
            <a:fillRect/>
          </a:stretch>
        </p:blipFill>
        <p:spPr>
          <a:xfrm>
            <a:off x="539750" y="681038"/>
            <a:ext cx="8324850" cy="21066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 calcmode="lin" valueType="num">
                                      <p:cBhvr additive="base">
                                        <p:cTn id="7" dur="500" fill="hold"/>
                                        <p:tgtEl>
                                          <p:spTgt spid="99333"/>
                                        </p:tgtEl>
                                        <p:attrNameLst>
                                          <p:attrName>ppt_x</p:attrName>
                                        </p:attrNameLst>
                                      </p:cBhvr>
                                      <p:tavLst>
                                        <p:tav tm="0">
                                          <p:val>
                                            <p:strVal val="#ppt_x"/>
                                          </p:val>
                                        </p:tav>
                                        <p:tav tm="100000">
                                          <p:val>
                                            <p:strVal val="#ppt_x"/>
                                          </p:val>
                                        </p:tav>
                                      </p:tavLst>
                                    </p:anim>
                                    <p:anim calcmode="lin" valueType="num">
                                      <p:cBhvr additive="base">
                                        <p:cTn id="8" dur="500" fill="hold"/>
                                        <p:tgtEl>
                                          <p:spTgt spid="99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txBox="1">
            <a:spLocks noGrp="1"/>
          </p:cNvSpPr>
          <p:nvPr/>
        </p:nvSpPr>
        <p:spPr>
          <a:xfrm>
            <a:off x="8748713" y="5056188"/>
            <a:ext cx="431800" cy="142875"/>
          </a:xfrm>
          <a:prstGeom prst="rect">
            <a:avLst/>
          </a:prstGeom>
          <a:solidFill>
            <a:srgbClr val="00CCFF"/>
          </a:solidFill>
          <a:ln w="9525">
            <a:noFill/>
          </a:ln>
        </p:spPr>
        <p:txBody>
          <a:bodyPr lIns="18000" tIns="0"/>
          <a:lstStyle/>
          <a:p>
            <a:pPr algn="r" eaLnBrk="1" hangingPunct="1">
              <a:lnSpc>
                <a:spcPct val="90000"/>
              </a:lnSpc>
              <a:buFont typeface="Arial" panose="020B0604020202020204" pitchFamily="34" charset="0"/>
            </a:pPr>
            <a:fld id="{9A0DB2DC-4C9A-4742-B13C-FB6460FD3503}" type="slidenum">
              <a:rPr lang="en-US" altLang="zh-CN" sz="900" b="1" dirty="0">
                <a:latin typeface="Calibri" panose="020F0502020204030204" pitchFamily="34" charset="0"/>
                <a:ea typeface="宋体" panose="02010600030101010101" pitchFamily="2" charset="-122"/>
              </a:rPr>
              <a:t>17</a:t>
            </a:fld>
            <a:endParaRPr lang="en-US" altLang="zh-CN" sz="900" b="1" dirty="0">
              <a:latin typeface="Calibri" panose="020F0502020204030204" pitchFamily="34" charset="0"/>
              <a:ea typeface="宋体" panose="02010600030101010101" pitchFamily="2" charset="-122"/>
            </a:endParaRPr>
          </a:p>
        </p:txBody>
      </p:sp>
      <p:sp>
        <p:nvSpPr>
          <p:cNvPr id="28675" name="Text Box 84"/>
          <p:cNvSpPr txBox="1"/>
          <p:nvPr/>
        </p:nvSpPr>
        <p:spPr>
          <a:xfrm>
            <a:off x="254000" y="2916238"/>
            <a:ext cx="8610600" cy="1906587"/>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b="1" dirty="0">
                <a:solidFill>
                  <a:schemeClr val="bg1"/>
                </a:solidFill>
                <a:latin typeface="Calibri" panose="020F0502020204030204" pitchFamily="34" charset="0"/>
                <a:ea typeface="华文新魏" panose="02010800040101010101" pitchFamily="2" charset="-122"/>
              </a:rPr>
              <a:t>    </a:t>
            </a:r>
            <a:r>
              <a:rPr lang="en-US" altLang="zh-CN" sz="1900" b="1" dirty="0">
                <a:latin typeface="Calibri" panose="020F0502020204030204" pitchFamily="34" charset="0"/>
                <a:ea typeface="华文新魏" panose="02010800040101010101" pitchFamily="2" charset="-122"/>
              </a:rPr>
              <a:t>(5)  </a:t>
            </a:r>
            <a:r>
              <a:rPr lang="zh-CN" altLang="en-US" sz="1900" b="1" dirty="0">
                <a:latin typeface="Calibri" panose="020F0502020204030204" pitchFamily="34" charset="0"/>
                <a:ea typeface="华文新魏" panose="02010800040101010101" pitchFamily="2" charset="-122"/>
              </a:rPr>
              <a:t>电路特性说明：</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③ 当 </a:t>
            </a:r>
            <a:r>
              <a:rPr lang="en-US" altLang="zh-CN" b="1" dirty="0">
                <a:latin typeface="Calibri" panose="020F0502020204030204" pitchFamily="34" charset="0"/>
                <a:ea typeface="华文新魏" panose="02010800040101010101" pitchFamily="2" charset="-122"/>
              </a:rPr>
              <a:t>xy </a:t>
            </a:r>
            <a:r>
              <a:rPr lang="zh-CN" altLang="en-US" b="1" dirty="0">
                <a:latin typeface="Calibri" panose="020F0502020204030204" pitchFamily="34" charset="0"/>
                <a:ea typeface="华文新魏" panose="02010800040101010101" pitchFamily="2" charset="-122"/>
              </a:rPr>
              <a:t>为 </a:t>
            </a:r>
            <a:r>
              <a:rPr lang="en-US" altLang="zh-CN" b="1" dirty="0">
                <a:latin typeface="Calibri" panose="020F0502020204030204" pitchFamily="34" charset="0"/>
                <a:ea typeface="华文新魏" panose="02010800040101010101" pitchFamily="2" charset="-122"/>
              </a:rPr>
              <a:t>01</a:t>
            </a:r>
            <a:r>
              <a:rPr lang="zh-CN" altLang="en-US" b="1" dirty="0">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11 </a:t>
            </a:r>
            <a:r>
              <a:rPr lang="zh-CN" altLang="en-US" b="1" dirty="0">
                <a:latin typeface="Calibri" panose="020F0502020204030204" pitchFamily="34" charset="0"/>
                <a:ea typeface="华文新魏" panose="02010800040101010101" pitchFamily="2" charset="-122"/>
              </a:rPr>
              <a:t>时，状态转换顺序与起始状态有关：</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若起始状态为 </a:t>
            </a:r>
            <a:r>
              <a:rPr lang="en-US" altLang="zh-CN" b="1" dirty="0">
                <a:latin typeface="Calibri" panose="020F0502020204030204" pitchFamily="34" charset="0"/>
                <a:ea typeface="华文新魏" panose="02010800040101010101" pitchFamily="2" charset="-122"/>
              </a:rPr>
              <a:t>A </a:t>
            </a:r>
            <a:r>
              <a:rPr lang="zh-CN" altLang="en-US" b="1" dirty="0">
                <a:latin typeface="Calibri" panose="020F0502020204030204" pitchFamily="34" charset="0"/>
                <a:ea typeface="华文新魏" panose="02010800040101010101" pitchFamily="2" charset="-122"/>
              </a:rPr>
              <a:t>或 </a:t>
            </a:r>
            <a:r>
              <a:rPr lang="en-US" altLang="zh-CN" b="1" dirty="0">
                <a:latin typeface="Calibri" panose="020F0502020204030204" pitchFamily="34" charset="0"/>
                <a:ea typeface="华文新魏" panose="02010800040101010101" pitchFamily="2" charset="-122"/>
              </a:rPr>
              <a:t>C</a:t>
            </a:r>
            <a:r>
              <a:rPr lang="zh-CN" altLang="en-US" b="1" dirty="0">
                <a:latin typeface="Calibri" panose="020F0502020204030204" pitchFamily="34" charset="0"/>
                <a:ea typeface="华文新魏" panose="02010800040101010101" pitchFamily="2" charset="-122"/>
              </a:rPr>
              <a:t>，则状态在</a:t>
            </a:r>
            <a:r>
              <a:rPr lang="en-US" altLang="zh-CN" b="1" dirty="0">
                <a:latin typeface="Calibri" panose="020F0502020204030204" pitchFamily="34" charset="0"/>
                <a:ea typeface="华文新魏" panose="02010800040101010101" pitchFamily="2" charset="-122"/>
              </a:rPr>
              <a:t>A</a:t>
            </a:r>
            <a:r>
              <a:rPr lang="zh-CN" altLang="en-US" b="1" dirty="0">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C</a:t>
            </a:r>
            <a:r>
              <a:rPr lang="zh-CN" altLang="en-US" b="1" dirty="0">
                <a:latin typeface="Calibri" panose="020F0502020204030204" pitchFamily="34" charset="0"/>
                <a:ea typeface="华文新魏" panose="02010800040101010101" pitchFamily="2" charset="-122"/>
              </a:rPr>
              <a:t>之间循环；</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若起始状态为 </a:t>
            </a:r>
            <a:r>
              <a:rPr lang="en-US" altLang="zh-CN" b="1" dirty="0">
                <a:latin typeface="Calibri" panose="020F0502020204030204" pitchFamily="34" charset="0"/>
                <a:ea typeface="华文新魏" panose="02010800040101010101" pitchFamily="2" charset="-122"/>
              </a:rPr>
              <a:t>B</a:t>
            </a:r>
            <a:r>
              <a:rPr lang="zh-CN" altLang="en-US" b="1" dirty="0">
                <a:latin typeface="Calibri" panose="020F0502020204030204" pitchFamily="34" charset="0"/>
                <a:ea typeface="华文新魏" panose="02010800040101010101" pitchFamily="2" charset="-122"/>
              </a:rPr>
              <a:t>，则状态将是 </a:t>
            </a:r>
            <a:r>
              <a:rPr lang="en-US" altLang="zh-CN" b="1" dirty="0">
                <a:latin typeface="Calibri" panose="020F0502020204030204" pitchFamily="34" charset="0"/>
                <a:ea typeface="华文新魏" panose="02010800040101010101" pitchFamily="2" charset="-122"/>
              </a:rPr>
              <a:t>B → D → C → A</a:t>
            </a:r>
            <a:r>
              <a:rPr lang="zh-CN" altLang="en-US" b="1" dirty="0">
                <a:latin typeface="Calibri" panose="020F0502020204030204" pitchFamily="34" charset="0"/>
                <a:ea typeface="华文新魏" panose="02010800040101010101" pitchFamily="2" charset="-122"/>
              </a:rPr>
              <a:t>，然后在 </a:t>
            </a:r>
            <a:r>
              <a:rPr lang="en-US" altLang="zh-CN" b="1" dirty="0">
                <a:latin typeface="Calibri" panose="020F0502020204030204" pitchFamily="34" charset="0"/>
                <a:ea typeface="华文新魏" panose="02010800040101010101" pitchFamily="2" charset="-122"/>
              </a:rPr>
              <a:t>A</a:t>
            </a:r>
            <a:r>
              <a:rPr lang="zh-CN" altLang="en-US" b="1" dirty="0">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C </a:t>
            </a:r>
            <a:r>
              <a:rPr lang="zh-CN" altLang="en-US" b="1" dirty="0">
                <a:latin typeface="Calibri" panose="020F0502020204030204" pitchFamily="34" charset="0"/>
                <a:ea typeface="华文新魏" panose="02010800040101010101" pitchFamily="2" charset="-122"/>
              </a:rPr>
              <a:t>之间循环。</a:t>
            </a:r>
          </a:p>
          <a:p>
            <a:pPr eaLnBrk="1" hangingPunct="1">
              <a:lnSpc>
                <a:spcPct val="90000"/>
              </a:lnSpc>
              <a:spcBef>
                <a:spcPct val="50000"/>
              </a:spcBef>
              <a:buFont typeface="Arial" panose="020B0604020202020204" pitchFamily="34" charset="0"/>
            </a:pPr>
            <a:r>
              <a:rPr lang="zh-CN" altLang="en-US" b="1" dirty="0">
                <a:latin typeface="Calibri" panose="020F0502020204030204" pitchFamily="34" charset="0"/>
                <a:ea typeface="华文新魏" panose="02010800040101010101" pitchFamily="2" charset="-122"/>
              </a:rPr>
              <a:t>          </a:t>
            </a:r>
          </a:p>
        </p:txBody>
      </p:sp>
      <p:pic>
        <p:nvPicPr>
          <p:cNvPr id="28676" name="Picture 6"/>
          <p:cNvPicPr>
            <a:picLocks noChangeAspect="1"/>
          </p:cNvPicPr>
          <p:nvPr/>
        </p:nvPicPr>
        <p:blipFill>
          <a:blip r:embed="rId2"/>
          <a:stretch>
            <a:fillRect/>
          </a:stretch>
        </p:blipFill>
        <p:spPr>
          <a:xfrm>
            <a:off x="539750" y="627063"/>
            <a:ext cx="8324850" cy="2106612"/>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2"/>
          <p:cNvSpPr txBox="1">
            <a:spLocks noGrp="1"/>
          </p:cNvSpPr>
          <p:nvPr/>
        </p:nvSpPr>
        <p:spPr>
          <a:xfrm>
            <a:off x="685800" y="4686300"/>
            <a:ext cx="1905000" cy="342900"/>
          </a:xfrm>
          <a:prstGeom prst="rect">
            <a:avLst/>
          </a:prstGeom>
          <a:noFill/>
          <a:ln w="9525">
            <a:noFill/>
          </a:ln>
        </p:spPr>
        <p:txBody>
          <a:bodyPr/>
          <a:lstStyle/>
          <a:p>
            <a:pPr eaLnBrk="1" hangingPunct="1">
              <a:lnSpc>
                <a:spcPct val="90000"/>
              </a:lnSpc>
              <a:buFont typeface="Arial" panose="020B0604020202020204" pitchFamily="34" charset="0"/>
            </a:pPr>
            <a:fld id="{BB962C8B-B14F-4D97-AF65-F5344CB8AC3E}" type="datetime11">
              <a:rPr lang="zh-CN" altLang="en-US" sz="900" b="1" dirty="0">
                <a:latin typeface="Calibri" panose="020F0502020204030204" pitchFamily="34" charset="0"/>
                <a:ea typeface="宋体" panose="02010600030101010101" pitchFamily="2" charset="-122"/>
              </a:rPr>
              <a:t>20:19:10</a:t>
            </a:fld>
            <a:endParaRPr lang="zh-CN" altLang="en-US" sz="900" b="1" dirty="0">
              <a:latin typeface="Calibri" panose="020F0502020204030204" pitchFamily="34" charset="0"/>
              <a:ea typeface="宋体" panose="02010600030101010101" pitchFamily="2" charset="-122"/>
            </a:endParaRPr>
          </a:p>
        </p:txBody>
      </p:sp>
      <p:sp>
        <p:nvSpPr>
          <p:cNvPr id="35843" name="灯片编号占位符 4"/>
          <p:cNvSpPr txBox="1">
            <a:spLocks noGrp="1"/>
          </p:cNvSpPr>
          <p:nvPr/>
        </p:nvSpPr>
        <p:spPr>
          <a:xfrm>
            <a:off x="8748713" y="5056188"/>
            <a:ext cx="431800" cy="142875"/>
          </a:xfrm>
          <a:prstGeom prst="rect">
            <a:avLst/>
          </a:prstGeom>
          <a:solidFill>
            <a:srgbClr val="00CCFF"/>
          </a:solidFill>
          <a:ln w="9525">
            <a:noFill/>
          </a:ln>
        </p:spPr>
        <p:txBody>
          <a:bodyPr lIns="18000" tIns="0"/>
          <a:lstStyle/>
          <a:p>
            <a:pPr algn="r" eaLnBrk="1" hangingPunct="1">
              <a:lnSpc>
                <a:spcPct val="90000"/>
              </a:lnSpc>
              <a:buFont typeface="Arial" panose="020B0604020202020204" pitchFamily="34" charset="0"/>
            </a:pPr>
            <a:fld id="{9A0DB2DC-4C9A-4742-B13C-FB6460FD3503}" type="slidenum">
              <a:rPr lang="en-US" altLang="zh-CN" sz="900" b="1" dirty="0">
                <a:latin typeface="Calibri" panose="020F0502020204030204" pitchFamily="34" charset="0"/>
                <a:ea typeface="宋体" panose="02010600030101010101" pitchFamily="2" charset="-122"/>
              </a:rPr>
              <a:t>18</a:t>
            </a:fld>
            <a:endParaRPr lang="en-US" altLang="zh-CN" sz="900" b="1" dirty="0">
              <a:latin typeface="Calibri" panose="020F0502020204030204" pitchFamily="34" charset="0"/>
              <a:ea typeface="宋体" panose="02010600030101010101" pitchFamily="2" charset="-122"/>
            </a:endParaRPr>
          </a:p>
        </p:txBody>
      </p:sp>
      <p:sp>
        <p:nvSpPr>
          <p:cNvPr id="35844" name="Rectangle 3"/>
          <p:cNvSpPr>
            <a:spLocks noGrp="1"/>
          </p:cNvSpPr>
          <p:nvPr>
            <p:ph type="title"/>
          </p:nvPr>
        </p:nvSpPr>
        <p:spPr>
          <a:xfrm>
            <a:off x="685800" y="555625"/>
            <a:ext cx="7391400" cy="400050"/>
          </a:xfrm>
          <a:prstGeom prst="rect">
            <a:avLst/>
          </a:prstGeom>
          <a:solidFill>
            <a:srgbClr val="FFFFFF"/>
          </a:solidFill>
          <a:ln w="9525" cap="flat" cmpd="sng">
            <a:solidFill>
              <a:srgbClr val="000000"/>
            </a:solidFill>
            <a:prstDash val="solid"/>
            <a:headEnd type="none" w="med" len="med"/>
            <a:tailEnd type="none" w="med" len="med"/>
          </a:ln>
        </p:spPr>
        <p:txBody>
          <a:bodyPr anchor="ctr"/>
          <a:lstStyle/>
          <a:p>
            <a:pPr eaLnBrk="1" hangingPunct="1"/>
            <a:r>
              <a:rPr lang="zh-CN" altLang="en-US" sz="1900" b="1" dirty="0">
                <a:solidFill>
                  <a:schemeClr val="accent2"/>
                </a:solidFill>
                <a:ea typeface="华文新魏" panose="02010800040101010101" pitchFamily="2" charset="-122"/>
              </a:rPr>
              <a:t>第</a:t>
            </a:r>
            <a:r>
              <a:rPr lang="en-US" altLang="zh-CN" sz="1900" b="1" dirty="0">
                <a:solidFill>
                  <a:schemeClr val="accent2"/>
                </a:solidFill>
                <a:ea typeface="华文新魏" panose="02010800040101010101" pitchFamily="2" charset="-122"/>
              </a:rPr>
              <a:t>3</a:t>
            </a:r>
            <a:r>
              <a:rPr lang="zh-CN" altLang="en-US" sz="1900" b="1" dirty="0">
                <a:solidFill>
                  <a:schemeClr val="accent2"/>
                </a:solidFill>
                <a:ea typeface="华文新魏" panose="02010800040101010101" pitchFamily="2" charset="-122"/>
              </a:rPr>
              <a:t>章作业（</a:t>
            </a:r>
            <a:r>
              <a:rPr lang="en-US" altLang="zh-CN" sz="1900" b="1" dirty="0">
                <a:solidFill>
                  <a:schemeClr val="accent2"/>
                </a:solidFill>
                <a:ea typeface="华文新魏" panose="02010800040101010101" pitchFamily="2" charset="-122"/>
              </a:rPr>
              <a:t>1</a:t>
            </a:r>
            <a:r>
              <a:rPr lang="zh-CN" altLang="en-US" sz="1900" b="1" dirty="0">
                <a:solidFill>
                  <a:schemeClr val="accent2"/>
                </a:solidFill>
                <a:ea typeface="华文新魏" panose="02010800040101010101" pitchFamily="2" charset="-122"/>
              </a:rPr>
              <a:t>）</a:t>
            </a:r>
          </a:p>
        </p:txBody>
      </p:sp>
      <p:sp>
        <p:nvSpPr>
          <p:cNvPr id="35845" name="Rectangle 3"/>
          <p:cNvSpPr txBox="1"/>
          <p:nvPr/>
        </p:nvSpPr>
        <p:spPr>
          <a:xfrm>
            <a:off x="1403350" y="1851025"/>
            <a:ext cx="5472113" cy="688975"/>
          </a:xfrm>
          <a:prstGeom prst="rect">
            <a:avLst/>
          </a:prstGeom>
          <a:solidFill>
            <a:srgbClr val="FFFFFF"/>
          </a:solidFill>
          <a:ln w="9525" cap="flat" cmpd="sng">
            <a:solidFill>
              <a:srgbClr val="000000"/>
            </a:solidFill>
            <a:prstDash val="solid"/>
            <a:miter/>
            <a:headEnd type="none" w="med" len="med"/>
            <a:tailEnd type="none" w="med" len="med"/>
          </a:ln>
        </p:spPr>
        <p:txBody>
          <a:bodyPr anchor="ctr"/>
          <a:lstStyle/>
          <a:p>
            <a:pPr defTabSz="685800" eaLnBrk="1" hangingPunct="1">
              <a:lnSpc>
                <a:spcPct val="90000"/>
              </a:lnSpc>
            </a:pPr>
            <a:r>
              <a:rPr lang="en-US" altLang="zh-CN" sz="1900" b="1" dirty="0">
                <a:solidFill>
                  <a:schemeClr val="accent2"/>
                </a:solidFill>
                <a:latin typeface="Calibri Light" panose="020F0302020204030204" pitchFamily="34" charset="0"/>
                <a:ea typeface="华文新魏" panose="02010800040101010101" pitchFamily="2" charset="-122"/>
              </a:rPr>
              <a:t>3.2</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3.3</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3.4</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3.6 </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3.7 </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 3.8</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3.13</a:t>
            </a:r>
            <a:endParaRPr lang="zh-CN" altLang="en-US" sz="1900" b="1" dirty="0">
              <a:solidFill>
                <a:schemeClr val="accent2"/>
              </a:solidFill>
              <a:latin typeface="Calibri Light" panose="020F0302020204030204" pitchFamily="34" charset="0"/>
              <a:ea typeface="华文新魏" panose="0201080004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85725" y="544513"/>
            <a:ext cx="8610600" cy="582612"/>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  同步时序电路的设计</a:t>
            </a:r>
            <a:endParaRPr lang="en-US" altLang="zh-CN" sz="2000" b="1" dirty="0">
              <a:solidFill>
                <a:srgbClr val="FF0000"/>
              </a:solidFill>
              <a:latin typeface="华文新魏" panose="02010800040101010101" pitchFamily="2" charset="-122"/>
              <a:ea typeface="华文新魏" panose="02010800040101010101" pitchFamily="2" charset="-122"/>
            </a:endParaRPr>
          </a:p>
        </p:txBody>
      </p:sp>
      <p:sp>
        <p:nvSpPr>
          <p:cNvPr id="36867" name="Rectangle 3"/>
          <p:cNvSpPr>
            <a:spLocks noGrp="1"/>
          </p:cNvSpPr>
          <p:nvPr>
            <p:ph/>
          </p:nvPr>
        </p:nvSpPr>
        <p:spPr>
          <a:xfrm>
            <a:off x="571500" y="966788"/>
            <a:ext cx="7543800" cy="457200"/>
          </a:xfrm>
          <a:prstGeom prst="rect">
            <a:avLst/>
          </a:prstGeom>
          <a:noFill/>
          <a:ln w="9525">
            <a:noFill/>
          </a:ln>
        </p:spPr>
        <p:txBody>
          <a:bodyPr/>
          <a:lstStyle/>
          <a:p>
            <a:pPr marL="609600" indent="-609600">
              <a:buNone/>
            </a:pPr>
            <a:r>
              <a:rPr lang="zh-CN" altLang="en-US" sz="1800" dirty="0">
                <a:latin typeface="华文新魏" panose="02010800040101010101" pitchFamily="2" charset="-122"/>
                <a:ea typeface="华文新魏" panose="02010800040101010101" pitchFamily="2" charset="-122"/>
              </a:rPr>
              <a:t>同步时序电路</a:t>
            </a:r>
            <a:r>
              <a:rPr lang="zh-CN" altLang="en-US" sz="1800" b="1" dirty="0">
                <a:solidFill>
                  <a:srgbClr val="FF0000"/>
                </a:solidFill>
                <a:latin typeface="华文新魏" panose="02010800040101010101" pitchFamily="2" charset="-122"/>
                <a:ea typeface="华文新魏" panose="02010800040101010101" pitchFamily="2" charset="-122"/>
              </a:rPr>
              <a:t>分析与设计</a:t>
            </a:r>
            <a:r>
              <a:rPr lang="zh-CN" altLang="en-US" sz="1800" dirty="0">
                <a:latin typeface="华文新魏" panose="02010800040101010101" pitchFamily="2" charset="-122"/>
                <a:ea typeface="华文新魏" panose="02010800040101010101" pitchFamily="2" charset="-122"/>
              </a:rPr>
              <a:t>的比较：</a:t>
            </a:r>
          </a:p>
        </p:txBody>
      </p:sp>
      <p:sp>
        <p:nvSpPr>
          <p:cNvPr id="36868" name="Text Box 6"/>
          <p:cNvSpPr txBox="1"/>
          <p:nvPr/>
        </p:nvSpPr>
        <p:spPr>
          <a:xfrm>
            <a:off x="1370013" y="1416050"/>
            <a:ext cx="1828800"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逻辑电路图</a:t>
            </a:r>
          </a:p>
        </p:txBody>
      </p:sp>
      <p:sp>
        <p:nvSpPr>
          <p:cNvPr id="36869" name="Text Box 7"/>
          <p:cNvSpPr txBox="1"/>
          <p:nvPr/>
        </p:nvSpPr>
        <p:spPr>
          <a:xfrm>
            <a:off x="1387475" y="2051050"/>
            <a:ext cx="1828800"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逻辑表达式</a:t>
            </a:r>
          </a:p>
        </p:txBody>
      </p:sp>
      <p:sp>
        <p:nvSpPr>
          <p:cNvPr id="36870" name="Text Box 8"/>
          <p:cNvSpPr txBox="1"/>
          <p:nvPr/>
        </p:nvSpPr>
        <p:spPr>
          <a:xfrm>
            <a:off x="1387475" y="2679700"/>
            <a:ext cx="1828800"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二进制状态表</a:t>
            </a:r>
          </a:p>
        </p:txBody>
      </p:sp>
      <p:sp>
        <p:nvSpPr>
          <p:cNvPr id="36871" name="Text Box 9"/>
          <p:cNvSpPr txBox="1"/>
          <p:nvPr/>
        </p:nvSpPr>
        <p:spPr>
          <a:xfrm>
            <a:off x="1387475" y="3937000"/>
            <a:ext cx="1846263"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状态图</a:t>
            </a:r>
          </a:p>
        </p:txBody>
      </p:sp>
      <p:sp>
        <p:nvSpPr>
          <p:cNvPr id="36872" name="Text Box 10"/>
          <p:cNvSpPr txBox="1"/>
          <p:nvPr/>
        </p:nvSpPr>
        <p:spPr>
          <a:xfrm>
            <a:off x="1387475" y="3308350"/>
            <a:ext cx="1811338"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（字母）状态表</a:t>
            </a:r>
          </a:p>
        </p:txBody>
      </p:sp>
      <p:sp>
        <p:nvSpPr>
          <p:cNvPr id="36873" name="Text Box 11"/>
          <p:cNvSpPr txBox="1"/>
          <p:nvPr/>
        </p:nvSpPr>
        <p:spPr>
          <a:xfrm>
            <a:off x="1370013" y="4565650"/>
            <a:ext cx="1863725" cy="369888"/>
          </a:xfrm>
          <a:prstGeom prst="rect">
            <a:avLst/>
          </a:prstGeom>
          <a:noFill/>
          <a:ln w="19050" cap="flat" cmpd="sng">
            <a:solidFill>
              <a:schemeClr val="tx1"/>
            </a:solidFill>
            <a:prstDash val="solid"/>
            <a:miter/>
            <a:headEnd type="none" w="med" len="med"/>
            <a:tailEnd type="none" w="med" len="med"/>
          </a:ln>
        </p:spPr>
        <p:txBody>
          <a:bodyPr>
            <a:spAutoFit/>
          </a:bodyPr>
          <a:lstStyle/>
          <a:p>
            <a:pPr algn="ctr" eaLnBrk="1" hangingPunct="1">
              <a:spcBef>
                <a:spcPct val="50000"/>
              </a:spcBef>
              <a:buFont typeface="Arial" panose="020B0604020202020204" pitchFamily="34" charset="0"/>
            </a:pPr>
            <a:r>
              <a:rPr lang="zh-CN" altLang="en-US" b="1" dirty="0">
                <a:gradFill>
                  <a:gsLst>
                    <a:gs pos="0">
                      <a:srgbClr val="012D86"/>
                    </a:gs>
                    <a:gs pos="100000">
                      <a:srgbClr val="0E2557"/>
                    </a:gs>
                  </a:gsLst>
                  <a:lin scaled="0"/>
                </a:gradFill>
                <a:latin typeface="华文新魏" panose="02010800040101010101" pitchFamily="2" charset="-122"/>
                <a:ea typeface="华文新魏" panose="02010800040101010101" pitchFamily="2" charset="-122"/>
              </a:rPr>
              <a:t>功能特性描述</a:t>
            </a:r>
          </a:p>
        </p:txBody>
      </p:sp>
      <p:sp>
        <p:nvSpPr>
          <p:cNvPr id="36874" name="Line 12"/>
          <p:cNvSpPr/>
          <p:nvPr/>
        </p:nvSpPr>
        <p:spPr>
          <a:xfrm>
            <a:off x="1066800" y="1485900"/>
            <a:ext cx="0" cy="3429000"/>
          </a:xfrm>
          <a:prstGeom prst="line">
            <a:avLst/>
          </a:prstGeom>
          <a:ln w="38100" cap="flat" cmpd="sng">
            <a:solidFill>
              <a:schemeClr val="tx1"/>
            </a:solidFill>
            <a:prstDash val="solid"/>
            <a:miter/>
            <a:headEnd type="none" w="med" len="med"/>
            <a:tailEnd type="triangle" w="med" len="med"/>
          </a:ln>
        </p:spPr>
        <p:txBody>
          <a:bodyPr/>
          <a:lstStyle/>
          <a:p>
            <a:endParaRPr lang="zh-CN" altLang="en-US"/>
          </a:p>
        </p:txBody>
      </p:sp>
      <p:sp>
        <p:nvSpPr>
          <p:cNvPr id="36875" name="Text Box 14"/>
          <p:cNvSpPr txBox="1"/>
          <p:nvPr/>
        </p:nvSpPr>
        <p:spPr>
          <a:xfrm>
            <a:off x="514350" y="2171700"/>
            <a:ext cx="492125" cy="1143000"/>
          </a:xfrm>
          <a:prstGeom prst="rect">
            <a:avLst/>
          </a:prstGeom>
          <a:noFill/>
          <a:ln w="9525">
            <a:noFill/>
          </a:ln>
        </p:spPr>
        <p:txBody>
          <a:bodyPr vert="eaVert">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分析过程</a:t>
            </a:r>
          </a:p>
        </p:txBody>
      </p:sp>
      <p:sp>
        <p:nvSpPr>
          <p:cNvPr id="36876" name="Text Box 15"/>
          <p:cNvSpPr txBox="1"/>
          <p:nvPr/>
        </p:nvSpPr>
        <p:spPr>
          <a:xfrm>
            <a:off x="3638550" y="2171700"/>
            <a:ext cx="492125" cy="1143000"/>
          </a:xfrm>
          <a:prstGeom prst="rect">
            <a:avLst/>
          </a:prstGeom>
          <a:noFill/>
          <a:ln w="9525">
            <a:noFill/>
          </a:ln>
        </p:spPr>
        <p:txBody>
          <a:bodyPr vert="eaVert">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设计过程</a:t>
            </a:r>
          </a:p>
        </p:txBody>
      </p:sp>
      <p:sp>
        <p:nvSpPr>
          <p:cNvPr id="36877" name="Line 16"/>
          <p:cNvSpPr/>
          <p:nvPr/>
        </p:nvSpPr>
        <p:spPr>
          <a:xfrm flipV="1">
            <a:off x="4191000" y="1428750"/>
            <a:ext cx="0" cy="3486150"/>
          </a:xfrm>
          <a:prstGeom prst="line">
            <a:avLst/>
          </a:prstGeom>
          <a:ln w="38100" cap="flat" cmpd="sng">
            <a:solidFill>
              <a:schemeClr val="tx1"/>
            </a:solidFill>
            <a:prstDash val="solid"/>
            <a:miter/>
            <a:headEnd type="none" w="med" len="med"/>
            <a:tailEnd type="triangle" w="med" len="med"/>
          </a:ln>
        </p:spPr>
        <p:txBody>
          <a:bodyPr/>
          <a:lstStyle/>
          <a:p>
            <a:endParaRPr lang="zh-CN" altLang="en-US"/>
          </a:p>
        </p:txBody>
      </p:sp>
      <p:sp>
        <p:nvSpPr>
          <p:cNvPr id="36878" name="Text Box 17"/>
          <p:cNvSpPr txBox="1"/>
          <p:nvPr/>
        </p:nvSpPr>
        <p:spPr>
          <a:xfrm>
            <a:off x="4267200" y="4572000"/>
            <a:ext cx="4267200" cy="3698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建立</a:t>
            </a:r>
            <a:r>
              <a:rPr lang="zh-CN" altLang="en-US" b="1" dirty="0">
                <a:solidFill>
                  <a:srgbClr val="000099"/>
                </a:solidFill>
                <a:latin typeface="华文新魏" panose="02010800040101010101" pitchFamily="2" charset="-122"/>
                <a:ea typeface="华文新魏" panose="02010800040101010101" pitchFamily="2" charset="-122"/>
              </a:rPr>
              <a:t>原始状态图</a:t>
            </a:r>
            <a:r>
              <a:rPr lang="zh-CN" altLang="en-US" dirty="0">
                <a:latin typeface="华文新魏" panose="02010800040101010101" pitchFamily="2" charset="-122"/>
                <a:ea typeface="华文新魏" panose="02010800040101010101" pitchFamily="2" charset="-122"/>
              </a:rPr>
              <a:t>和</a:t>
            </a:r>
            <a:r>
              <a:rPr lang="zh-CN" altLang="en-US" b="1" dirty="0">
                <a:solidFill>
                  <a:srgbClr val="000099"/>
                </a:solidFill>
                <a:latin typeface="华文新魏" panose="02010800040101010101" pitchFamily="2" charset="-122"/>
                <a:ea typeface="华文新魏" panose="02010800040101010101" pitchFamily="2" charset="-122"/>
              </a:rPr>
              <a:t>状态表</a:t>
            </a:r>
          </a:p>
        </p:txBody>
      </p:sp>
      <p:sp>
        <p:nvSpPr>
          <p:cNvPr id="36879" name="Text Box 18"/>
          <p:cNvSpPr txBox="1"/>
          <p:nvPr/>
        </p:nvSpPr>
        <p:spPr>
          <a:xfrm>
            <a:off x="4267200" y="3943350"/>
            <a:ext cx="4267200" cy="3698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状态化简求得</a:t>
            </a:r>
            <a:r>
              <a:rPr lang="zh-CN" altLang="en-US" b="1" dirty="0">
                <a:solidFill>
                  <a:srgbClr val="000099"/>
                </a:solidFill>
                <a:latin typeface="华文新魏" panose="02010800040101010101" pitchFamily="2" charset="-122"/>
                <a:ea typeface="华文新魏" panose="02010800040101010101" pitchFamily="2" charset="-122"/>
              </a:rPr>
              <a:t>最简状态表</a:t>
            </a:r>
          </a:p>
        </p:txBody>
      </p:sp>
      <p:sp>
        <p:nvSpPr>
          <p:cNvPr id="36880" name="Text Box 19"/>
          <p:cNvSpPr txBox="1"/>
          <p:nvPr/>
        </p:nvSpPr>
        <p:spPr>
          <a:xfrm>
            <a:off x="4267200" y="3257550"/>
            <a:ext cx="4572000" cy="3698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3</a:t>
            </a:r>
            <a:r>
              <a:rPr lang="zh-CN" altLang="en-US" b="1"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状态分配求得</a:t>
            </a:r>
            <a:r>
              <a:rPr lang="zh-CN" altLang="en-US" b="1" dirty="0">
                <a:solidFill>
                  <a:srgbClr val="000099"/>
                </a:solidFill>
                <a:latin typeface="华文新魏" panose="02010800040101010101" pitchFamily="2" charset="-122"/>
                <a:ea typeface="华文新魏" panose="02010800040101010101" pitchFamily="2" charset="-122"/>
              </a:rPr>
              <a:t>二进制状态表</a:t>
            </a:r>
          </a:p>
        </p:txBody>
      </p:sp>
      <p:sp>
        <p:nvSpPr>
          <p:cNvPr id="36881" name="Text Box 20"/>
          <p:cNvSpPr txBox="1"/>
          <p:nvPr/>
        </p:nvSpPr>
        <p:spPr>
          <a:xfrm>
            <a:off x="4267200" y="2171700"/>
            <a:ext cx="4572000" cy="777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4</a:t>
            </a:r>
            <a:r>
              <a:rPr lang="zh-CN" altLang="en-US" b="1"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选择触发器，确定</a:t>
            </a:r>
            <a:r>
              <a:rPr lang="zh-CN" altLang="en-US" b="1" dirty="0">
                <a:solidFill>
                  <a:srgbClr val="000099"/>
                </a:solidFill>
                <a:latin typeface="华文新魏" panose="02010800040101010101" pitchFamily="2" charset="-122"/>
                <a:ea typeface="华文新魏" panose="02010800040101010101" pitchFamily="2" charset="-122"/>
              </a:rPr>
              <a:t>激励函数</a:t>
            </a:r>
          </a:p>
          <a:p>
            <a:pPr eaLnBrk="1" hangingPunct="1">
              <a:spcBef>
                <a:spcPct val="50000"/>
              </a:spcBef>
              <a:buFont typeface="Arial" panose="020B0604020202020204" pitchFamily="34" charset="0"/>
            </a:pPr>
            <a:r>
              <a:rPr lang="zh-CN" altLang="en-US" dirty="0">
                <a:latin typeface="华文新魏" panose="02010800040101010101" pitchFamily="2" charset="-122"/>
                <a:ea typeface="华文新魏" panose="02010800040101010101" pitchFamily="2" charset="-122"/>
              </a:rPr>
              <a:t>      和</a:t>
            </a:r>
            <a:r>
              <a:rPr lang="zh-CN" altLang="en-US" b="1" dirty="0">
                <a:solidFill>
                  <a:srgbClr val="000099"/>
                </a:solidFill>
                <a:latin typeface="华文新魏" panose="02010800040101010101" pitchFamily="2" charset="-122"/>
                <a:ea typeface="华文新魏" panose="02010800040101010101" pitchFamily="2" charset="-122"/>
              </a:rPr>
              <a:t>输出函数</a:t>
            </a:r>
          </a:p>
        </p:txBody>
      </p:sp>
      <p:sp>
        <p:nvSpPr>
          <p:cNvPr id="36882" name="Text Box 21"/>
          <p:cNvSpPr txBox="1"/>
          <p:nvPr/>
        </p:nvSpPr>
        <p:spPr>
          <a:xfrm>
            <a:off x="4267200" y="1485900"/>
            <a:ext cx="3352800" cy="3698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5</a:t>
            </a:r>
            <a:r>
              <a:rPr lang="zh-CN" altLang="en-US" b="1"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画出</a:t>
            </a:r>
            <a:r>
              <a:rPr lang="zh-CN" altLang="en-US" b="1" dirty="0">
                <a:solidFill>
                  <a:srgbClr val="000099"/>
                </a:solidFill>
                <a:latin typeface="华文新魏" panose="02010800040101010101" pitchFamily="2" charset="-122"/>
                <a:ea typeface="华文新魏" panose="02010800040101010101" pitchFamily="2" charset="-122"/>
              </a:rPr>
              <a:t>逻辑电路图</a:t>
            </a:r>
          </a:p>
        </p:txBody>
      </p:sp>
      <p:cxnSp>
        <p:nvCxnSpPr>
          <p:cNvPr id="2" name="直接连接符 1"/>
          <p:cNvCxnSpPr/>
          <p:nvPr/>
        </p:nvCxnSpPr>
        <p:spPr>
          <a:xfrm>
            <a:off x="3552825" y="1388110"/>
            <a:ext cx="10795" cy="363156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4"/>
                                        </p:tgtEl>
                                        <p:attrNameLst>
                                          <p:attrName>style.visibility</p:attrName>
                                        </p:attrNameLst>
                                      </p:cBhvr>
                                      <p:to>
                                        <p:strVal val="visible"/>
                                      </p:to>
                                    </p:set>
                                    <p:animEffect transition="in" filter="blinds(horizontal)">
                                      <p:cBhvr>
                                        <p:cTn id="7" dur="500"/>
                                        <p:tgtEl>
                                          <p:spTgt spid="368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877"/>
                                        </p:tgtEl>
                                        <p:attrNameLst>
                                          <p:attrName>style.visibility</p:attrName>
                                        </p:attrNameLst>
                                      </p:cBhvr>
                                      <p:to>
                                        <p:strVal val="visible"/>
                                      </p:to>
                                    </p:set>
                                    <p:animEffect transition="in" filter="blinds(horizontal)">
                                      <p:cBhvr>
                                        <p:cTn id="12" dur="500"/>
                                        <p:tgtEl>
                                          <p:spTgt spid="36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685800" y="815975"/>
            <a:ext cx="6845300" cy="857250"/>
          </a:xfrm>
          <a:prstGeom prst="rect">
            <a:avLst/>
          </a:prstGeom>
          <a:noFill/>
          <a:ln w="9525">
            <a:noFill/>
          </a:ln>
        </p:spPr>
        <p:txBody>
          <a:bodyPr/>
          <a:lstStyle/>
          <a:p>
            <a:pPr eaLnBrk="1" hangingPunct="1"/>
            <a:r>
              <a:rPr lang="zh-CN" altLang="en-US" sz="3200" b="1" dirty="0">
                <a:latin typeface="华文新魏" panose="02010800040101010101" pitchFamily="2" charset="-122"/>
                <a:ea typeface="华文新魏" panose="02010800040101010101" pitchFamily="2" charset="-122"/>
              </a:rPr>
              <a:t>第三章 时序电路的分析与设计</a:t>
            </a:r>
            <a:endParaRPr lang="zh-CN" altLang="en-US" sz="3200" b="1" i="1" dirty="0">
              <a:latin typeface="华文新魏" panose="02010800040101010101" pitchFamily="2" charset="-122"/>
              <a:ea typeface="华文新魏" panose="02010800040101010101" pitchFamily="2" charset="-122"/>
            </a:endParaRPr>
          </a:p>
        </p:txBody>
      </p:sp>
      <p:sp>
        <p:nvSpPr>
          <p:cNvPr id="12291" name="Rectangle 3"/>
          <p:cNvSpPr>
            <a:spLocks noGrp="1"/>
          </p:cNvSpPr>
          <p:nvPr>
            <p:ph/>
          </p:nvPr>
        </p:nvSpPr>
        <p:spPr>
          <a:xfrm>
            <a:off x="642938" y="1554163"/>
            <a:ext cx="7008812" cy="2840037"/>
          </a:xfrm>
          <a:prstGeom prst="rect">
            <a:avLst/>
          </a:prstGeom>
          <a:noFill/>
          <a:ln w="9525">
            <a:noFill/>
          </a:ln>
        </p:spPr>
        <p:txBody>
          <a:bodyPr/>
          <a:lstStyle/>
          <a:p>
            <a:pPr>
              <a:buNone/>
            </a:pPr>
            <a:r>
              <a:rPr lang="zh-CN" altLang="en-US" sz="2000" b="1" dirty="0">
                <a:latin typeface="华文新魏" panose="02010800040101010101" pitchFamily="2" charset="-122"/>
                <a:ea typeface="华文新魏" panose="02010800040101010101" pitchFamily="2" charset="-122"/>
              </a:rPr>
              <a:t>学习要求：</a:t>
            </a:r>
          </a:p>
          <a:p>
            <a:pPr>
              <a:buNone/>
            </a:pPr>
            <a:r>
              <a:rPr lang="zh-CN" altLang="en-US" sz="2000" dirty="0">
                <a:latin typeface="华文新魏" panose="02010800040101010101" pitchFamily="2" charset="-122"/>
                <a:ea typeface="华文新魏" panose="02010800040101010101" pitchFamily="2" charset="-122"/>
              </a:rPr>
              <a:t>●熟悉时序电路的一般形式、分类和描述方法</a:t>
            </a:r>
          </a:p>
          <a:p>
            <a:pPr>
              <a:buNone/>
            </a:pPr>
            <a:r>
              <a:rPr lang="zh-CN" altLang="en-US" sz="2000" dirty="0">
                <a:latin typeface="华文新魏" panose="02010800040101010101" pitchFamily="2" charset="-122"/>
                <a:ea typeface="华文新魏" panose="02010800040101010101" pitchFamily="2" charset="-122"/>
              </a:rPr>
              <a:t>●掌握时序电路双稳态元件的内部结构、逻辑符号、次态真值表和次态方程</a:t>
            </a:r>
          </a:p>
          <a:p>
            <a:pPr>
              <a:buNone/>
            </a:pPr>
            <a:r>
              <a:rPr lang="zh-CN" altLang="en-US" sz="2000" dirty="0">
                <a:latin typeface="华文新魏" panose="02010800040101010101" pitchFamily="2" charset="-122"/>
                <a:ea typeface="华文新魏" panose="02010800040101010101" pitchFamily="2" charset="-122"/>
              </a:rPr>
              <a:t>●</a:t>
            </a:r>
            <a:r>
              <a:rPr lang="zh-CN" altLang="en-US" sz="2000" dirty="0">
                <a:solidFill>
                  <a:srgbClr val="FF0000"/>
                </a:solidFill>
                <a:latin typeface="华文新魏" panose="02010800040101010101" pitchFamily="2" charset="-122"/>
                <a:ea typeface="华文新魏" panose="02010800040101010101" pitchFamily="2" charset="-122"/>
              </a:rPr>
              <a:t>熟练掌握同步时序逻辑电路的分析和设计方法</a:t>
            </a:r>
          </a:p>
          <a:p>
            <a:pPr>
              <a:buNone/>
            </a:pPr>
            <a:r>
              <a:rPr lang="zh-CN" altLang="en-US" sz="2000" dirty="0">
                <a:latin typeface="华文新魏" panose="02010800040101010101" pitchFamily="2" charset="-122"/>
                <a:ea typeface="华文新魏" panose="02010800040101010101" pitchFamily="2" charset="-122"/>
              </a:rPr>
              <a:t>●掌握脉冲异步时序逻辑电路的分析和设计方法</a:t>
            </a:r>
          </a:p>
          <a:p>
            <a:pPr>
              <a:buNone/>
            </a:pPr>
            <a:r>
              <a:rPr lang="zh-CN" altLang="en-US" sz="2000" dirty="0">
                <a:latin typeface="华文新魏" panose="02010800040101010101" pitchFamily="2" charset="-122"/>
                <a:ea typeface="华文新魏" panose="02010800040101010101" pitchFamily="2" charset="-122"/>
              </a:rPr>
              <a:t>●熟练掌握常用中规模集成电路的应用</a:t>
            </a:r>
          </a:p>
          <a:p>
            <a:pPr eaLnBrk="1" hangingPunct="1">
              <a:buNone/>
            </a:pPr>
            <a:endParaRPr lang="en-US" altLang="zh-CN" sz="2000" b="1" dirty="0">
              <a:latin typeface="华文新魏" panose="02010800040101010101" pitchFamily="2" charset="-122"/>
              <a:ea typeface="华文新魏" panose="020108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a:xfrm>
            <a:off x="260350" y="528638"/>
            <a:ext cx="8001000" cy="40005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）建立原始状态图</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表</a:t>
            </a:r>
            <a:r>
              <a:rPr lang="en-US" altLang="zh-CN" sz="2000" b="1" dirty="0">
                <a:solidFill>
                  <a:srgbClr val="FF0000"/>
                </a:solidFill>
                <a:latin typeface="华文新魏" panose="02010800040101010101" pitchFamily="2" charset="-122"/>
                <a:ea typeface="华文新魏" panose="02010800040101010101" pitchFamily="2" charset="-122"/>
              </a:rPr>
              <a:t>) </a:t>
            </a:r>
            <a:endParaRPr lang="en-US" altLang="zh-CN" sz="2000" b="1" i="1" dirty="0">
              <a:solidFill>
                <a:srgbClr val="FF0000"/>
              </a:solidFill>
              <a:latin typeface="华文新魏" panose="02010800040101010101" pitchFamily="2" charset="-122"/>
              <a:ea typeface="华文新魏" panose="02010800040101010101" pitchFamily="2" charset="-122"/>
            </a:endParaRPr>
          </a:p>
        </p:txBody>
      </p:sp>
      <p:sp>
        <p:nvSpPr>
          <p:cNvPr id="37891" name="Rectangle 3"/>
          <p:cNvSpPr>
            <a:spLocks noGrp="1"/>
          </p:cNvSpPr>
          <p:nvPr>
            <p:ph/>
          </p:nvPr>
        </p:nvSpPr>
        <p:spPr>
          <a:xfrm>
            <a:off x="571500" y="928688"/>
            <a:ext cx="8001000" cy="1714500"/>
          </a:xfrm>
          <a:prstGeom prst="rect">
            <a:avLst/>
          </a:prstGeom>
          <a:solidFill>
            <a:srgbClr val="FFFFFF"/>
          </a:solidFill>
          <a:ln w="9525">
            <a:noFill/>
          </a:ln>
        </p:spPr>
        <p:txBody>
          <a:bodyPr/>
          <a:lstStyle/>
          <a:p>
            <a:r>
              <a:rPr lang="zh-CN" altLang="en-US" sz="1800" b="1" dirty="0">
                <a:latin typeface="华文新魏" panose="02010800040101010101" pitchFamily="2" charset="-122"/>
                <a:ea typeface="华文新魏" panose="02010800040101010101" pitchFamily="2" charset="-122"/>
              </a:rPr>
              <a:t>建立原始状态表的</a:t>
            </a:r>
            <a:r>
              <a:rPr lang="zh-CN" altLang="en-US" sz="1800" b="1" dirty="0">
                <a:solidFill>
                  <a:srgbClr val="FF0000"/>
                </a:solidFill>
                <a:latin typeface="华文新魏" panose="02010800040101010101" pitchFamily="2" charset="-122"/>
                <a:ea typeface="华文新魏" panose="02010800040101010101" pitchFamily="2" charset="-122"/>
              </a:rPr>
              <a:t>关键</a:t>
            </a:r>
            <a:r>
              <a:rPr lang="zh-CN" altLang="en-US" sz="1800" b="1" dirty="0">
                <a:latin typeface="华文新魏" panose="02010800040101010101" pitchFamily="2" charset="-122"/>
                <a:ea typeface="华文新魏" panose="02010800040101010101" pitchFamily="2" charset="-122"/>
              </a:rPr>
              <a:t>是确定以下三个问题：</a:t>
            </a:r>
          </a:p>
          <a:p>
            <a:pPr>
              <a:buNone/>
            </a:pPr>
            <a:r>
              <a:rPr lang="zh-CN" altLang="en-US" sz="1800" b="1" dirty="0">
                <a:latin typeface="华文新魏" panose="02010800040101010101" pitchFamily="2" charset="-122"/>
                <a:ea typeface="华文新魏" panose="02010800040101010101" pitchFamily="2" charset="-122"/>
              </a:rPr>
              <a:t>    </a:t>
            </a:r>
            <a:r>
              <a:rPr lang="en-US" altLang="zh-CN" sz="1800" b="1" dirty="0">
                <a:latin typeface="华文新魏" panose="02010800040101010101" pitchFamily="2" charset="-122"/>
                <a:ea typeface="华文新魏" panose="02010800040101010101" pitchFamily="2" charset="-122"/>
              </a:rPr>
              <a:t>1</a:t>
            </a:r>
            <a:r>
              <a:rPr lang="zh-CN" altLang="en-US" sz="1800" b="1" dirty="0">
                <a:latin typeface="华文新魏" panose="02010800040101010101" pitchFamily="2" charset="-122"/>
                <a:ea typeface="华文新魏" panose="02010800040101010101" pitchFamily="2" charset="-122"/>
              </a:rPr>
              <a:t>、用户需求所描述的电路应包括多少状态？</a:t>
            </a:r>
          </a:p>
          <a:p>
            <a:pPr>
              <a:buNone/>
            </a:pPr>
            <a:r>
              <a:rPr lang="zh-CN" altLang="en-US" sz="1800" b="1" dirty="0">
                <a:latin typeface="华文新魏" panose="02010800040101010101" pitchFamily="2" charset="-122"/>
                <a:ea typeface="华文新魏" panose="02010800040101010101" pitchFamily="2" charset="-122"/>
              </a:rPr>
              <a:t>    </a:t>
            </a:r>
            <a:r>
              <a:rPr lang="en-US" altLang="zh-CN" sz="1800" b="1" dirty="0">
                <a:latin typeface="华文新魏" panose="02010800040101010101" pitchFamily="2" charset="-122"/>
                <a:ea typeface="华文新魏" panose="02010800040101010101" pitchFamily="2" charset="-122"/>
              </a:rPr>
              <a:t>2</a:t>
            </a:r>
            <a:r>
              <a:rPr lang="zh-CN" altLang="en-US" sz="1800" b="1" dirty="0">
                <a:latin typeface="华文新魏" panose="02010800040101010101" pitchFamily="2" charset="-122"/>
                <a:ea typeface="华文新魏" panose="02010800040101010101" pitchFamily="2" charset="-122"/>
              </a:rPr>
              <a:t>、状态之间的转换关系如何？</a:t>
            </a:r>
          </a:p>
          <a:p>
            <a:pPr>
              <a:buNone/>
            </a:pPr>
            <a:r>
              <a:rPr lang="zh-CN" altLang="en-US" sz="1800" b="1" dirty="0">
                <a:latin typeface="华文新魏" panose="02010800040101010101" pitchFamily="2" charset="-122"/>
                <a:ea typeface="华文新魏" panose="02010800040101010101" pitchFamily="2" charset="-122"/>
              </a:rPr>
              <a:t>    </a:t>
            </a:r>
            <a:r>
              <a:rPr lang="en-US" altLang="zh-CN" sz="1800" b="1" dirty="0">
                <a:latin typeface="华文新魏" panose="02010800040101010101" pitchFamily="2" charset="-122"/>
                <a:ea typeface="华文新魏" panose="02010800040101010101" pitchFamily="2" charset="-122"/>
              </a:rPr>
              <a:t>3</a:t>
            </a:r>
            <a:r>
              <a:rPr lang="zh-CN" altLang="en-US" sz="1800" b="1" dirty="0">
                <a:latin typeface="华文新魏" panose="02010800040101010101" pitchFamily="2" charset="-122"/>
                <a:ea typeface="华文新魏" panose="02010800040101010101" pitchFamily="2" charset="-122"/>
              </a:rPr>
              <a:t>、电路在哪些情况下产生输出（即输出</a:t>
            </a:r>
            <a:r>
              <a:rPr lang="zh-CN" altLang="en-US" sz="1800" b="1" dirty="0">
                <a:latin typeface="华文新魏" panose="02010800040101010101" pitchFamily="2" charset="-122"/>
                <a:ea typeface="华文新魏" panose="02010800040101010101" pitchFamily="2" charset="-122"/>
                <a:sym typeface="+mn-ea"/>
              </a:rPr>
              <a:t>情况如何</a:t>
            </a:r>
            <a:r>
              <a:rPr lang="zh-CN" altLang="en-US" sz="1800" b="1" dirty="0">
                <a:latin typeface="华文新魏" panose="02010800040101010101" pitchFamily="2" charset="-122"/>
                <a:ea typeface="华文新魏" panose="02010800040101010101" pitchFamily="2" charset="-122"/>
              </a:rPr>
              <a:t>）？</a:t>
            </a:r>
          </a:p>
        </p:txBody>
      </p:sp>
      <p:sp>
        <p:nvSpPr>
          <p:cNvPr id="37892" name="Text Box 6"/>
          <p:cNvSpPr txBox="1"/>
          <p:nvPr/>
        </p:nvSpPr>
        <p:spPr>
          <a:xfrm>
            <a:off x="571500" y="2339975"/>
            <a:ext cx="7115175" cy="460375"/>
          </a:xfrm>
          <a:prstGeom prst="rect">
            <a:avLst/>
          </a:prstGeom>
          <a:noFill/>
          <a:ln w="9525">
            <a:noFill/>
          </a:ln>
        </p:spPr>
        <p:txBody>
          <a:bodyPr>
            <a:spAutoFit/>
          </a:bodyPr>
          <a:lstStyle/>
          <a:p>
            <a:pPr eaLnBrk="1" hangingPunct="1">
              <a:lnSpc>
                <a:spcPct val="120000"/>
              </a:lnSpc>
              <a:spcBef>
                <a:spcPct val="20000"/>
              </a:spcBef>
              <a:buFont typeface="Arial" panose="020B0604020202020204" pitchFamily="34" charset="0"/>
              <a:buChar char="•"/>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要求：确保逻辑功能的正确性</a:t>
            </a:r>
          </a:p>
        </p:txBody>
      </p:sp>
      <p:sp>
        <p:nvSpPr>
          <p:cNvPr id="37893" name="Text Box 7"/>
          <p:cNvSpPr txBox="1"/>
          <p:nvPr/>
        </p:nvSpPr>
        <p:spPr>
          <a:xfrm>
            <a:off x="551815" y="2875280"/>
            <a:ext cx="7280910" cy="2004695"/>
          </a:xfrm>
          <a:prstGeom prst="rect">
            <a:avLst/>
          </a:prstGeom>
          <a:noFill/>
          <a:ln w="9525">
            <a:noFill/>
          </a:ln>
        </p:spPr>
        <p:txBody>
          <a:bodyPr wrap="square">
            <a:spAutoFit/>
          </a:bodyPr>
          <a:lstStyle/>
          <a:p>
            <a:pPr marL="514350" indent="-514350" eaLnBrk="1" hangingPunct="1">
              <a:spcBef>
                <a:spcPct val="20000"/>
              </a:spcBef>
              <a:buFont typeface="Arial" panose="020B0604020202020204" pitchFamily="34" charset="0"/>
              <a:buChar char="•"/>
            </a:pPr>
            <a:r>
              <a:rPr lang="zh-CN" altLang="en-US" sz="2000" b="1" dirty="0">
                <a:latin typeface="华文新魏" panose="02010800040101010101" pitchFamily="2" charset="-122"/>
                <a:ea typeface="华文新魏" panose="02010800040101010101" pitchFamily="2" charset="-122"/>
              </a:rPr>
              <a:t>方法：直接构图（表）法</a:t>
            </a:r>
            <a:endParaRPr lang="en-US" altLang="zh-CN" sz="2000" b="1" dirty="0">
              <a:latin typeface="华文新魏" panose="02010800040101010101" pitchFamily="2" charset="-122"/>
              <a:ea typeface="华文新魏" panose="02010800040101010101" pitchFamily="2" charset="-122"/>
            </a:endParaRPr>
          </a:p>
          <a:p>
            <a:pPr marL="514350" indent="-514350" eaLnBrk="1" hangingPunct="1">
              <a:spcBef>
                <a:spcPct val="20000"/>
              </a:spcBef>
              <a:buFont typeface="Arial" panose="020B0604020202020204" pitchFamily="34" charset="0"/>
              <a:buAutoNum type="arabicPeriod"/>
            </a:pPr>
            <a:r>
              <a:rPr lang="zh-CN" altLang="en-US" b="1" dirty="0">
                <a:solidFill>
                  <a:schemeClr val="tx1"/>
                </a:solidFill>
                <a:latin typeface="华文新魏" panose="02010800040101010101" pitchFamily="2" charset="-122"/>
                <a:ea typeface="华文新魏" panose="02010800040101010101" pitchFamily="2" charset="-122"/>
              </a:rPr>
              <a:t>先确定是哪种类型的电路（</a:t>
            </a:r>
            <a:r>
              <a:rPr lang="en-US" altLang="zh-CN" b="1" dirty="0">
                <a:solidFill>
                  <a:schemeClr val="tx1"/>
                </a:solidFill>
                <a:latin typeface="华文新魏" panose="02010800040101010101" pitchFamily="2" charset="-122"/>
                <a:ea typeface="华文新魏" panose="02010800040101010101" pitchFamily="2" charset="-122"/>
              </a:rPr>
              <a:t>mealy</a:t>
            </a:r>
            <a:r>
              <a:rPr lang="zh-CN" altLang="en-US" b="1" dirty="0">
                <a:solidFill>
                  <a:schemeClr val="tx1"/>
                </a:solidFill>
                <a:latin typeface="华文新魏" panose="02010800040101010101" pitchFamily="2" charset="-122"/>
                <a:ea typeface="华文新魏" panose="02010800040101010101" pitchFamily="2" charset="-122"/>
              </a:rPr>
              <a:t>、</a:t>
            </a:r>
            <a:r>
              <a:rPr lang="en-US" altLang="zh-CN" b="1" dirty="0">
                <a:solidFill>
                  <a:schemeClr val="tx1"/>
                </a:solidFill>
                <a:latin typeface="华文新魏" panose="02010800040101010101" pitchFamily="2" charset="-122"/>
                <a:ea typeface="华文新魏" panose="02010800040101010101" pitchFamily="2" charset="-122"/>
              </a:rPr>
              <a:t>Moore</a:t>
            </a:r>
            <a:r>
              <a:rPr lang="zh-CN" altLang="en-US" b="1" dirty="0">
                <a:solidFill>
                  <a:schemeClr val="tx1"/>
                </a:solidFill>
                <a:latin typeface="华文新魏" panose="02010800040101010101" pitchFamily="2" charset="-122"/>
                <a:ea typeface="华文新魏" panose="02010800040101010101" pitchFamily="2" charset="-122"/>
              </a:rPr>
              <a:t>）；</a:t>
            </a:r>
            <a:endParaRPr lang="en-US" altLang="zh-CN" b="1" dirty="0">
              <a:solidFill>
                <a:schemeClr val="tx1"/>
              </a:solidFill>
              <a:latin typeface="华文新魏" panose="02010800040101010101" pitchFamily="2" charset="-122"/>
              <a:ea typeface="华文新魏" panose="02010800040101010101" pitchFamily="2" charset="-122"/>
            </a:endParaRPr>
          </a:p>
          <a:p>
            <a:pPr marL="514350" indent="-514350" eaLnBrk="1" hangingPunct="1">
              <a:spcBef>
                <a:spcPct val="20000"/>
              </a:spcBef>
              <a:buFont typeface="Arial" panose="020B0604020202020204" pitchFamily="34" charset="0"/>
              <a:buAutoNum type="arabicPeriod"/>
            </a:pPr>
            <a:r>
              <a:rPr lang="zh-CN" altLang="en-US" b="1" dirty="0">
                <a:solidFill>
                  <a:srgbClr val="FF0000"/>
                </a:solidFill>
                <a:latin typeface="华文新魏" panose="02010800040101010101" pitchFamily="2" charset="-122"/>
                <a:ea typeface="华文新魏" panose="02010800040101010101" pitchFamily="2" charset="-122"/>
              </a:rPr>
              <a:t>假设一个初始状态；</a:t>
            </a:r>
            <a:endParaRPr lang="en-US" altLang="zh-CN" b="1" dirty="0">
              <a:solidFill>
                <a:srgbClr val="FF0000"/>
              </a:solidFill>
              <a:latin typeface="华文新魏" panose="02010800040101010101" pitchFamily="2" charset="-122"/>
              <a:ea typeface="华文新魏" panose="02010800040101010101" pitchFamily="2" charset="-122"/>
            </a:endParaRPr>
          </a:p>
          <a:p>
            <a:pPr marL="514350" indent="-514350" eaLnBrk="1" hangingPunct="1">
              <a:spcBef>
                <a:spcPct val="20000"/>
              </a:spcBef>
              <a:buFont typeface="Arial" panose="020B0604020202020204" pitchFamily="34" charset="0"/>
              <a:buAutoNum type="arabicPeriod"/>
            </a:pPr>
            <a:r>
              <a:rPr lang="zh-CN" altLang="en-US" b="1" dirty="0">
                <a:solidFill>
                  <a:srgbClr val="FF0000"/>
                </a:solidFill>
                <a:latin typeface="华文新魏" panose="02010800040101010101" pitchFamily="2" charset="-122"/>
                <a:ea typeface="华文新魏" panose="02010800040101010101" pitchFamily="2" charset="-122"/>
              </a:rPr>
              <a:t>考虑接收到一个</a:t>
            </a:r>
            <a:r>
              <a:rPr lang="zh-CN" altLang="en-US" b="1" u="sng" dirty="0">
                <a:solidFill>
                  <a:srgbClr val="FF0000"/>
                </a:solidFill>
                <a:latin typeface="华文新魏" panose="02010800040101010101" pitchFamily="2" charset="-122"/>
                <a:ea typeface="华文新魏" panose="02010800040101010101" pitchFamily="2" charset="-122"/>
              </a:rPr>
              <a:t>新的输入组合</a:t>
            </a:r>
            <a:r>
              <a:rPr lang="zh-CN" altLang="en-US" b="1" dirty="0">
                <a:solidFill>
                  <a:srgbClr val="FF0000"/>
                </a:solidFill>
                <a:latin typeface="华文新魏" panose="02010800040101010101" pitchFamily="2" charset="-122"/>
                <a:ea typeface="华文新魏" panose="02010800040101010101" pitchFamily="2" charset="-122"/>
              </a:rPr>
              <a:t>时，确定它的次态：</a:t>
            </a:r>
            <a:r>
              <a:rPr lang="zh-CN" altLang="en-US" b="1" dirty="0">
                <a:solidFill>
                  <a:srgbClr val="FF0000"/>
                </a:solidFill>
                <a:latin typeface="微软雅黑" panose="020B0503020204020204" charset="-122"/>
                <a:ea typeface="微软雅黑" panose="020B0503020204020204" charset="-122"/>
              </a:rPr>
              <a:t>①</a:t>
            </a:r>
            <a:r>
              <a:rPr lang="zh-CN" altLang="en-US" b="1" dirty="0">
                <a:solidFill>
                  <a:srgbClr val="FF0000"/>
                </a:solidFill>
                <a:latin typeface="华文新魏" panose="02010800040101010101" pitchFamily="2" charset="-122"/>
                <a:ea typeface="华文新魏" panose="02010800040101010101" pitchFamily="2" charset="-122"/>
              </a:rPr>
              <a:t>是不是现态？</a:t>
            </a:r>
            <a:r>
              <a:rPr lang="zh-CN" altLang="en-US" b="1" dirty="0">
                <a:solidFill>
                  <a:srgbClr val="FF0000"/>
                </a:solidFill>
                <a:latin typeface="微软雅黑" panose="020B0503020204020204" charset="-122"/>
                <a:ea typeface="微软雅黑" panose="020B0503020204020204" charset="-122"/>
                <a:sym typeface="+mn-ea"/>
              </a:rPr>
              <a:t>②</a:t>
            </a:r>
            <a:r>
              <a:rPr lang="zh-CN" altLang="en-US" b="1" dirty="0">
                <a:solidFill>
                  <a:srgbClr val="FF0000"/>
                </a:solidFill>
                <a:latin typeface="华文新魏" panose="02010800040101010101" pitchFamily="2" charset="-122"/>
                <a:ea typeface="华文新魏" panose="02010800040101010101" pitchFamily="2" charset="-122"/>
              </a:rPr>
              <a:t>是不是另一个已经存在的状态？</a:t>
            </a:r>
            <a:r>
              <a:rPr lang="zh-CN" altLang="en-US" b="1" dirty="0">
                <a:solidFill>
                  <a:srgbClr val="FF0000"/>
                </a:solidFill>
                <a:latin typeface="微软雅黑" panose="020B0503020204020204" charset="-122"/>
                <a:ea typeface="微软雅黑" panose="020B0503020204020204" charset="-122"/>
                <a:sym typeface="+mn-ea"/>
              </a:rPr>
              <a:t>③</a:t>
            </a:r>
            <a:r>
              <a:rPr lang="zh-CN" altLang="en-US" b="1" dirty="0">
                <a:solidFill>
                  <a:srgbClr val="FF0000"/>
                </a:solidFill>
                <a:latin typeface="华文新魏" panose="02010800040101010101" pitchFamily="2" charset="-122"/>
                <a:ea typeface="华文新魏" panose="02010800040101010101" pitchFamily="2" charset="-122"/>
              </a:rPr>
              <a:t>还是应该建立一个新的状态？</a:t>
            </a:r>
            <a:endParaRPr lang="en-US" altLang="zh-CN" b="1" dirty="0">
              <a:solidFill>
                <a:srgbClr val="FF0000"/>
              </a:solidFill>
              <a:latin typeface="华文新魏" panose="02010800040101010101" pitchFamily="2" charset="-122"/>
              <a:ea typeface="华文新魏" panose="02010800040101010101" pitchFamily="2" charset="-122"/>
            </a:endParaRPr>
          </a:p>
          <a:p>
            <a:pPr marL="514350" indent="-514350" eaLnBrk="1" hangingPunct="1">
              <a:spcBef>
                <a:spcPct val="20000"/>
              </a:spcBef>
              <a:buFont typeface="Arial" panose="020B0604020202020204" pitchFamily="34" charset="0"/>
              <a:buAutoNum type="arabicPeriod"/>
            </a:pPr>
            <a:r>
              <a:rPr lang="zh-CN" altLang="en-US" b="1" dirty="0">
                <a:solidFill>
                  <a:schemeClr val="tx1"/>
                </a:solidFill>
                <a:latin typeface="华文新魏" panose="02010800040101010101" pitchFamily="2" charset="-122"/>
                <a:ea typeface="华文新魏" panose="02010800040101010101" pitchFamily="2" charset="-122"/>
              </a:rPr>
              <a:t>检查得到的状态图是否满足要求（用户需求）。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7" dur="500"/>
                                        <p:tgtEl>
                                          <p:spTgt spid="37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891">
                                            <p:txEl>
                                              <p:pRg st="3" end="3"/>
                                            </p:txEl>
                                          </p:spTgt>
                                        </p:tgtEl>
                                        <p:attrNameLst>
                                          <p:attrName>style.visibility</p:attrName>
                                        </p:attrNameLst>
                                      </p:cBhvr>
                                      <p:to>
                                        <p:strVal val="visible"/>
                                      </p:to>
                                    </p:set>
                                    <p:animEffect transition="in" filter="blinds(horizontal)">
                                      <p:cBhvr>
                                        <p:cTn id="22" dur="500"/>
                                        <p:tgtEl>
                                          <p:spTgt spid="378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892"/>
                                        </p:tgtEl>
                                        <p:attrNameLst>
                                          <p:attrName>style.visibility</p:attrName>
                                        </p:attrNameLst>
                                      </p:cBhvr>
                                      <p:to>
                                        <p:strVal val="visible"/>
                                      </p:to>
                                    </p:set>
                                    <p:animEffect transition="in" filter="blinds(horizontal)">
                                      <p:cBhvr>
                                        <p:cTn id="27" dur="500"/>
                                        <p:tgtEl>
                                          <p:spTgt spid="378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7893">
                                            <p:txEl>
                                              <p:pRg st="0" end="0"/>
                                            </p:txEl>
                                          </p:spTgt>
                                        </p:tgtEl>
                                        <p:attrNameLst>
                                          <p:attrName>style.visibility</p:attrName>
                                        </p:attrNameLst>
                                      </p:cBhvr>
                                      <p:to>
                                        <p:strVal val="visible"/>
                                      </p:to>
                                    </p:set>
                                    <p:animEffect transition="in" filter="blinds(horizontal)">
                                      <p:cBhvr>
                                        <p:cTn id="32" dur="500"/>
                                        <p:tgtEl>
                                          <p:spTgt spid="3789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7893">
                                            <p:txEl>
                                              <p:pRg st="1" end="1"/>
                                            </p:txEl>
                                          </p:spTgt>
                                        </p:tgtEl>
                                        <p:attrNameLst>
                                          <p:attrName>style.visibility</p:attrName>
                                        </p:attrNameLst>
                                      </p:cBhvr>
                                      <p:to>
                                        <p:strVal val="visible"/>
                                      </p:to>
                                    </p:set>
                                    <p:animEffect transition="in" filter="blinds(horizontal)">
                                      <p:cBhvr>
                                        <p:cTn id="37" dur="500"/>
                                        <p:tgtEl>
                                          <p:spTgt spid="3789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893">
                                            <p:txEl>
                                              <p:pRg st="2" end="2"/>
                                            </p:txEl>
                                          </p:spTgt>
                                        </p:tgtEl>
                                        <p:attrNameLst>
                                          <p:attrName>style.visibility</p:attrName>
                                        </p:attrNameLst>
                                      </p:cBhvr>
                                      <p:to>
                                        <p:strVal val="visible"/>
                                      </p:to>
                                    </p:set>
                                    <p:animEffect transition="in" filter="blinds(horizontal)">
                                      <p:cBhvr>
                                        <p:cTn id="42" dur="500"/>
                                        <p:tgtEl>
                                          <p:spTgt spid="3789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7893">
                                            <p:txEl>
                                              <p:pRg st="3" end="3"/>
                                            </p:txEl>
                                          </p:spTgt>
                                        </p:tgtEl>
                                        <p:attrNameLst>
                                          <p:attrName>style.visibility</p:attrName>
                                        </p:attrNameLst>
                                      </p:cBhvr>
                                      <p:to>
                                        <p:strVal val="visible"/>
                                      </p:to>
                                    </p:set>
                                    <p:animEffect transition="in" filter="blinds(horizontal)">
                                      <p:cBhvr>
                                        <p:cTn id="47" dur="500"/>
                                        <p:tgtEl>
                                          <p:spTgt spid="3789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7893">
                                            <p:txEl>
                                              <p:pRg st="4" end="4"/>
                                            </p:txEl>
                                          </p:spTgt>
                                        </p:tgtEl>
                                        <p:attrNameLst>
                                          <p:attrName>style.visibility</p:attrName>
                                        </p:attrNameLst>
                                      </p:cBhvr>
                                      <p:to>
                                        <p:strVal val="visible"/>
                                      </p:to>
                                    </p:set>
                                    <p:animEffect transition="in" filter="blinds(horizontal)">
                                      <p:cBhvr>
                                        <p:cTn id="52" dur="500"/>
                                        <p:tgtEl>
                                          <p:spTgt spid="378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342265" y="628015"/>
            <a:ext cx="8325485" cy="482600"/>
          </a:xfrm>
          <a:prstGeom prst="rect">
            <a:avLst/>
          </a:prstGeom>
          <a:noFill/>
          <a:ln w="9525">
            <a:noFill/>
          </a:ln>
        </p:spPr>
        <p:txBody>
          <a:bodyPr/>
          <a:lstStyle/>
          <a:p>
            <a:r>
              <a:rPr lang="zh-CN" altLang="en-US" sz="1800" b="1" dirty="0">
                <a:solidFill>
                  <a:srgbClr val="FF0000"/>
                </a:solidFill>
                <a:latin typeface="华文新魏" panose="02010800040101010101" pitchFamily="2" charset="-122"/>
                <a:ea typeface="华文新魏" panose="02010800040101010101" pitchFamily="2" charset="-122"/>
              </a:rPr>
              <a:t>例</a:t>
            </a:r>
            <a:r>
              <a:rPr lang="en-US" altLang="zh-CN" sz="1800" b="1" dirty="0">
                <a:solidFill>
                  <a:srgbClr val="FF0000"/>
                </a:solidFill>
                <a:latin typeface="华文新魏" panose="02010800040101010101" pitchFamily="2" charset="-122"/>
                <a:ea typeface="华文新魏" panose="02010800040101010101" pitchFamily="2" charset="-122"/>
              </a:rPr>
              <a:t>1</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电路有一个输入信号</a:t>
            </a:r>
            <a:r>
              <a:rPr lang="en-US" altLang="zh-CN" sz="1800" dirty="0">
                <a:latin typeface="华文新魏" panose="02010800040101010101" pitchFamily="2" charset="-122"/>
                <a:ea typeface="华文新魏" panose="02010800040101010101" pitchFamily="2" charset="-122"/>
              </a:rPr>
              <a:t>x</a:t>
            </a:r>
            <a:r>
              <a:rPr lang="zh-CN" altLang="en-US" sz="1800" dirty="0">
                <a:latin typeface="华文新魏" panose="02010800040101010101" pitchFamily="2" charset="-122"/>
                <a:ea typeface="华文新魏" panose="02010800040101010101" pitchFamily="2" charset="-122"/>
              </a:rPr>
              <a:t>，设计一个串行“</a:t>
            </a:r>
            <a:r>
              <a:rPr lang="en-US" altLang="zh-CN" sz="1800" b="1" dirty="0">
                <a:solidFill>
                  <a:srgbClr val="FF0000"/>
                </a:solidFill>
                <a:latin typeface="华文新魏" panose="02010800040101010101" pitchFamily="2" charset="-122"/>
                <a:ea typeface="华文新魏" panose="02010800040101010101" pitchFamily="2" charset="-122"/>
              </a:rPr>
              <a:t>1101</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序列检测器。即当输入 </a:t>
            </a:r>
            <a:r>
              <a:rPr lang="en-US" altLang="zh-CN" sz="1800" dirty="0">
                <a:latin typeface="华文新魏" panose="02010800040101010101" pitchFamily="2" charset="-122"/>
                <a:ea typeface="华文新魏" panose="02010800040101010101" pitchFamily="2" charset="-122"/>
              </a:rPr>
              <a:t>x </a:t>
            </a:r>
            <a:r>
              <a:rPr lang="zh-CN" altLang="en-US" sz="1800" dirty="0">
                <a:latin typeface="华文新魏" panose="02010800040101010101" pitchFamily="2" charset="-122"/>
                <a:ea typeface="华文新魏" panose="02010800040101010101" pitchFamily="2" charset="-122"/>
              </a:rPr>
              <a:t>出现</a:t>
            </a:r>
            <a:r>
              <a:rPr lang="en-US" altLang="zh-CN" sz="1800" dirty="0">
                <a:latin typeface="华文新魏" panose="02010800040101010101" pitchFamily="2" charset="-122"/>
                <a:ea typeface="华文新魏" panose="02010800040101010101" pitchFamily="2" charset="-122"/>
              </a:rPr>
              <a:t>“1101”</a:t>
            </a:r>
            <a:r>
              <a:rPr lang="en-US" altLang="zh-CN" sz="2900" dirty="0"/>
              <a:t> </a:t>
            </a:r>
            <a:endParaRPr lang="zh-CN" altLang="en-US" sz="2900" dirty="0"/>
          </a:p>
        </p:txBody>
      </p:sp>
      <p:sp>
        <p:nvSpPr>
          <p:cNvPr id="38915" name="Text Box 5"/>
          <p:cNvSpPr txBox="1"/>
          <p:nvPr/>
        </p:nvSpPr>
        <p:spPr>
          <a:xfrm>
            <a:off x="1122045" y="1018540"/>
            <a:ext cx="7305675" cy="28448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或在出现“</a:t>
            </a:r>
            <a:r>
              <a:rPr lang="en-US" altLang="zh-CN" dirty="0">
                <a:latin typeface="华文新魏" panose="02010800040101010101" pitchFamily="2" charset="-122"/>
                <a:ea typeface="华文新魏" panose="02010800040101010101" pitchFamily="2" charset="-122"/>
              </a:rPr>
              <a:t>1101”</a:t>
            </a:r>
            <a:r>
              <a:rPr lang="zh-CN" altLang="en-US" dirty="0">
                <a:latin typeface="华文新魏" panose="02010800040101010101" pitchFamily="2" charset="-122"/>
                <a:ea typeface="华文新魏" panose="02010800040101010101" pitchFamily="2" charset="-122"/>
              </a:rPr>
              <a:t>后，</a:t>
            </a:r>
            <a:r>
              <a:rPr lang="en-US" altLang="zh-CN" dirty="0">
                <a:solidFill>
                  <a:srgbClr val="FF0000"/>
                </a:solidFill>
                <a:latin typeface="华文新魏" panose="02010800040101010101" pitchFamily="2" charset="-122"/>
                <a:ea typeface="华文新魏" panose="02010800040101010101" pitchFamily="2" charset="-122"/>
              </a:rPr>
              <a:t>x</a:t>
            </a:r>
            <a:r>
              <a:rPr lang="zh-CN" altLang="en-US" dirty="0">
                <a:solidFill>
                  <a:srgbClr val="FF0000"/>
                </a:solidFill>
                <a:latin typeface="华文新魏" panose="02010800040101010101" pitchFamily="2" charset="-122"/>
                <a:ea typeface="华文新魏" panose="02010800040101010101" pitchFamily="2" charset="-122"/>
              </a:rPr>
              <a:t>一直保持为</a:t>
            </a:r>
            <a:r>
              <a:rPr lang="en-US" altLang="zh-CN" dirty="0">
                <a:solidFill>
                  <a:srgbClr val="FF0000"/>
                </a:solidFill>
                <a:latin typeface="华文新魏" panose="02010800040101010101" pitchFamily="2" charset="-122"/>
                <a:ea typeface="华文新魏" panose="02010800040101010101" pitchFamily="2" charset="-122"/>
              </a:rPr>
              <a:t>1</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组合时，输出 </a:t>
            </a:r>
            <a:r>
              <a:rPr lang="en-US" altLang="zh-CN" dirty="0">
                <a:latin typeface="华文新魏" panose="02010800040101010101" pitchFamily="2" charset="-122"/>
                <a:ea typeface="华文新魏" panose="02010800040101010101" pitchFamily="2" charset="-122"/>
              </a:rPr>
              <a:t>Z=1</a:t>
            </a:r>
            <a:r>
              <a:rPr lang="zh-CN" altLang="en-US" dirty="0">
                <a:latin typeface="华文新魏" panose="02010800040101010101" pitchFamily="2" charset="-122"/>
                <a:ea typeface="华文新魏" panose="02010800040101010101" pitchFamily="2" charset="-122"/>
              </a:rPr>
              <a:t>；否则 </a:t>
            </a:r>
            <a:r>
              <a:rPr lang="en-US" altLang="zh-CN" dirty="0">
                <a:latin typeface="华文新魏" panose="02010800040101010101" pitchFamily="2" charset="-122"/>
                <a:ea typeface="华文新魏" panose="02010800040101010101" pitchFamily="2" charset="-122"/>
              </a:rPr>
              <a:t>Z=0 </a:t>
            </a:r>
            <a:r>
              <a:rPr lang="zh-CN" altLang="en-US" dirty="0">
                <a:latin typeface="华文新魏" panose="02010800040101010101" pitchFamily="2" charset="-122"/>
                <a:ea typeface="华文新魏" panose="02010800040101010101" pitchFamily="2" charset="-122"/>
              </a:rPr>
              <a:t>。</a:t>
            </a:r>
          </a:p>
        </p:txBody>
      </p:sp>
      <p:grpSp>
        <p:nvGrpSpPr>
          <p:cNvPr id="2" name="组合 1"/>
          <p:cNvGrpSpPr/>
          <p:nvPr/>
        </p:nvGrpSpPr>
        <p:grpSpPr>
          <a:xfrm>
            <a:off x="325755" y="2135505"/>
            <a:ext cx="4121150" cy="2766695"/>
            <a:chOff x="513" y="3363"/>
            <a:chExt cx="6490" cy="4357"/>
          </a:xfrm>
        </p:grpSpPr>
        <p:sp>
          <p:nvSpPr>
            <p:cNvPr id="38916" name="Oval 131"/>
            <p:cNvSpPr/>
            <p:nvPr/>
          </p:nvSpPr>
          <p:spPr>
            <a:xfrm>
              <a:off x="4350" y="3823"/>
              <a:ext cx="765" cy="72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400" b="1" dirty="0">
                  <a:latin typeface="Calibri" panose="020F0502020204030204" pitchFamily="34" charset="0"/>
                  <a:ea typeface="宋体" panose="02010600030101010101" pitchFamily="2" charset="-122"/>
                </a:rPr>
                <a:t>S</a:t>
              </a:r>
              <a:r>
                <a:rPr lang="en-US" altLang="zh-CN" sz="1400" b="1" baseline="-25000" dirty="0">
                  <a:latin typeface="Calibri" panose="020F0502020204030204" pitchFamily="34" charset="0"/>
                  <a:ea typeface="宋体" panose="02010600030101010101" pitchFamily="2" charset="-122"/>
                </a:rPr>
                <a:t>1 </a:t>
              </a:r>
              <a:r>
                <a:rPr lang="en-US" altLang="zh-CN" sz="1400" b="1" dirty="0">
                  <a:latin typeface="Calibri" panose="020F0502020204030204" pitchFamily="34" charset="0"/>
                  <a:ea typeface="宋体" panose="02010600030101010101" pitchFamily="2" charset="-122"/>
                </a:rPr>
                <a:t>/0</a:t>
              </a:r>
            </a:p>
          </p:txBody>
        </p:sp>
        <p:sp>
          <p:nvSpPr>
            <p:cNvPr id="38917" name="Oval 135"/>
            <p:cNvSpPr/>
            <p:nvPr/>
          </p:nvSpPr>
          <p:spPr>
            <a:xfrm>
              <a:off x="3225" y="6998"/>
              <a:ext cx="763" cy="72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400" b="1" dirty="0">
                  <a:latin typeface="Calibri" panose="020F0502020204030204" pitchFamily="34" charset="0"/>
                  <a:ea typeface="宋体" panose="02010600030101010101" pitchFamily="2" charset="-122"/>
                </a:rPr>
                <a:t>S</a:t>
              </a:r>
              <a:r>
                <a:rPr lang="en-US" altLang="zh-CN" sz="1400" b="1" baseline="-25000" dirty="0">
                  <a:latin typeface="Calibri" panose="020F0502020204030204" pitchFamily="34" charset="0"/>
                  <a:ea typeface="宋体" panose="02010600030101010101" pitchFamily="2" charset="-122"/>
                </a:rPr>
                <a:t>110 </a:t>
              </a:r>
              <a:r>
                <a:rPr lang="en-US" altLang="zh-CN" sz="1400" b="1" dirty="0">
                  <a:latin typeface="Calibri" panose="020F0502020204030204" pitchFamily="34" charset="0"/>
                  <a:ea typeface="宋体" panose="02010600030101010101" pitchFamily="2" charset="-122"/>
                </a:rPr>
                <a:t>/0</a:t>
              </a:r>
            </a:p>
          </p:txBody>
        </p:sp>
        <p:grpSp>
          <p:nvGrpSpPr>
            <p:cNvPr id="38918" name="Group 192"/>
            <p:cNvGrpSpPr/>
            <p:nvPr/>
          </p:nvGrpSpPr>
          <p:grpSpPr>
            <a:xfrm>
              <a:off x="4643" y="4825"/>
              <a:ext cx="1312" cy="695"/>
              <a:chOff x="0" y="0"/>
              <a:chExt cx="662" cy="372"/>
            </a:xfrm>
          </p:grpSpPr>
          <p:sp>
            <p:nvSpPr>
              <p:cNvPr id="38998" name="Line 137"/>
              <p:cNvSpPr>
                <a:spLocks noChangeAspect="1"/>
              </p:cNvSpPr>
              <p:nvPr/>
            </p:nvSpPr>
            <p:spPr>
              <a:xfrm rot="2147297">
                <a:off x="0" y="0"/>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38999" name="Text Box 138"/>
              <p:cNvSpPr txBox="1"/>
              <p:nvPr/>
            </p:nvSpPr>
            <p:spPr>
              <a:xfrm>
                <a:off x="230" y="3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1</a:t>
                </a:r>
              </a:p>
            </p:txBody>
          </p:sp>
        </p:grpSp>
        <p:grpSp>
          <p:nvGrpSpPr>
            <p:cNvPr id="38919" name="Group 196"/>
            <p:cNvGrpSpPr/>
            <p:nvPr/>
          </p:nvGrpSpPr>
          <p:grpSpPr>
            <a:xfrm>
              <a:off x="4255" y="6320"/>
              <a:ext cx="1230" cy="895"/>
              <a:chOff x="0" y="0"/>
              <a:chExt cx="620" cy="478"/>
            </a:xfrm>
          </p:grpSpPr>
          <p:sp>
            <p:nvSpPr>
              <p:cNvPr id="38996" name="Line 140"/>
              <p:cNvSpPr>
                <a:spLocks noChangeAspect="1"/>
              </p:cNvSpPr>
              <p:nvPr/>
            </p:nvSpPr>
            <p:spPr>
              <a:xfrm rot="6381930">
                <a:off x="-59" y="56"/>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38997" name="Text Box 141"/>
              <p:cNvSpPr txBox="1"/>
              <p:nvPr/>
            </p:nvSpPr>
            <p:spPr>
              <a:xfrm>
                <a:off x="188" y="142"/>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0</a:t>
                </a:r>
              </a:p>
            </p:txBody>
          </p:sp>
        </p:grpSp>
        <p:grpSp>
          <p:nvGrpSpPr>
            <p:cNvPr id="38920" name="Group 197"/>
            <p:cNvGrpSpPr/>
            <p:nvPr/>
          </p:nvGrpSpPr>
          <p:grpSpPr>
            <a:xfrm>
              <a:off x="2165" y="6805"/>
              <a:ext cx="1188" cy="670"/>
              <a:chOff x="0" y="0"/>
              <a:chExt cx="598" cy="357"/>
            </a:xfrm>
          </p:grpSpPr>
          <p:sp>
            <p:nvSpPr>
              <p:cNvPr id="38994" name="Line 143"/>
              <p:cNvSpPr/>
              <p:nvPr/>
            </p:nvSpPr>
            <p:spPr>
              <a:xfrm rot="2147297">
                <a:off x="0" y="0"/>
                <a:ext cx="598"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38995" name="Text Box 144"/>
              <p:cNvSpPr txBox="1"/>
              <p:nvPr/>
            </p:nvSpPr>
            <p:spPr>
              <a:xfrm>
                <a:off x="66" y="21"/>
                <a:ext cx="432" cy="336"/>
              </a:xfrm>
              <a:prstGeom prst="rect">
                <a:avLst/>
              </a:prstGeom>
              <a:noFill/>
              <a:ln w="9525">
                <a:noFill/>
              </a:ln>
            </p:spPr>
            <p:txBody>
              <a:bodyPr>
                <a:spAutoFit/>
              </a:bodyPr>
              <a:lstStyle/>
              <a:p>
                <a:pPr algn="ct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1</a:t>
                </a:r>
              </a:p>
            </p:txBody>
          </p:sp>
        </p:grpSp>
        <p:grpSp>
          <p:nvGrpSpPr>
            <p:cNvPr id="38921" name="Group 200"/>
            <p:cNvGrpSpPr/>
            <p:nvPr/>
          </p:nvGrpSpPr>
          <p:grpSpPr>
            <a:xfrm>
              <a:off x="1490" y="4810"/>
              <a:ext cx="940" cy="885"/>
              <a:chOff x="0" y="0"/>
              <a:chExt cx="473" cy="474"/>
            </a:xfrm>
          </p:grpSpPr>
          <p:sp>
            <p:nvSpPr>
              <p:cNvPr id="38992" name="Line 146"/>
              <p:cNvSpPr>
                <a:spLocks noChangeAspect="1"/>
              </p:cNvSpPr>
              <p:nvPr/>
            </p:nvSpPr>
            <p:spPr>
              <a:xfrm rot="-6686916">
                <a:off x="55" y="56"/>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38993" name="Text Box 147"/>
              <p:cNvSpPr txBox="1"/>
              <p:nvPr/>
            </p:nvSpPr>
            <p:spPr>
              <a:xfrm>
                <a:off x="0" y="76"/>
                <a:ext cx="432" cy="336"/>
              </a:xfrm>
              <a:prstGeom prst="rect">
                <a:avLst/>
              </a:prstGeom>
              <a:noFill/>
              <a:ln w="9525">
                <a:noFill/>
              </a:ln>
            </p:spPr>
            <p:txBody>
              <a:bodyPr>
                <a:spAutoFit/>
              </a:bodyPr>
              <a:lstStyle/>
              <a:p>
                <a:pPr algn="ct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0</a:t>
                </a:r>
              </a:p>
            </p:txBody>
          </p:sp>
        </p:grpSp>
        <p:grpSp>
          <p:nvGrpSpPr>
            <p:cNvPr id="38922" name="Group 191"/>
            <p:cNvGrpSpPr/>
            <p:nvPr/>
          </p:nvGrpSpPr>
          <p:grpSpPr>
            <a:xfrm>
              <a:off x="3135" y="3645"/>
              <a:ext cx="975" cy="835"/>
              <a:chOff x="0" y="0"/>
              <a:chExt cx="491" cy="447"/>
            </a:xfrm>
          </p:grpSpPr>
          <p:sp>
            <p:nvSpPr>
              <p:cNvPr id="38990" name="Line 149"/>
              <p:cNvSpPr>
                <a:spLocks noChangeAspect="1"/>
              </p:cNvSpPr>
              <p:nvPr/>
            </p:nvSpPr>
            <p:spPr>
              <a:xfrm rot="-2205659">
                <a:off x="0" y="92"/>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38991" name="Text Box 150"/>
              <p:cNvSpPr txBox="1"/>
              <p:nvPr/>
            </p:nvSpPr>
            <p:spPr>
              <a:xfrm>
                <a:off x="59" y="0"/>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1</a:t>
                </a:r>
              </a:p>
            </p:txBody>
          </p:sp>
        </p:grpSp>
        <p:grpSp>
          <p:nvGrpSpPr>
            <p:cNvPr id="38923" name="Group 190"/>
            <p:cNvGrpSpPr/>
            <p:nvPr/>
          </p:nvGrpSpPr>
          <p:grpSpPr>
            <a:xfrm>
              <a:off x="1408" y="3363"/>
              <a:ext cx="1105" cy="855"/>
              <a:chOff x="0" y="0"/>
              <a:chExt cx="557" cy="455"/>
            </a:xfrm>
          </p:grpSpPr>
          <p:grpSp>
            <p:nvGrpSpPr>
              <p:cNvPr id="38986" name="Group 177"/>
              <p:cNvGrpSpPr/>
              <p:nvPr/>
            </p:nvGrpSpPr>
            <p:grpSpPr>
              <a:xfrm>
                <a:off x="202" y="179"/>
                <a:ext cx="355" cy="276"/>
                <a:chOff x="0" y="0"/>
                <a:chExt cx="355" cy="276"/>
              </a:xfrm>
            </p:grpSpPr>
            <p:sp>
              <p:nvSpPr>
                <p:cNvPr id="38988" name="AutoShape 169"/>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sp>
              <p:nvSpPr>
                <p:cNvPr id="38989" name="Line 173"/>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38987" name="Text Box 176"/>
              <p:cNvSpPr txBox="1"/>
              <p:nvPr/>
            </p:nvSpPr>
            <p:spPr>
              <a:xfrm>
                <a:off x="0" y="0"/>
                <a:ext cx="432" cy="336"/>
              </a:xfrm>
              <a:prstGeom prst="rect">
                <a:avLst/>
              </a:prstGeom>
              <a:noFill/>
              <a:ln w="9525">
                <a:noFill/>
              </a:ln>
            </p:spPr>
            <p:txBody>
              <a:bodyPr>
                <a:spAutoFit/>
              </a:bodyPr>
              <a:lstStyle/>
              <a:p>
                <a:pPr algn="ct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0</a:t>
                </a:r>
              </a:p>
            </p:txBody>
          </p:sp>
        </p:grpSp>
        <p:grpSp>
          <p:nvGrpSpPr>
            <p:cNvPr id="38924" name="Group 193"/>
            <p:cNvGrpSpPr/>
            <p:nvPr/>
          </p:nvGrpSpPr>
          <p:grpSpPr>
            <a:xfrm>
              <a:off x="2918" y="4403"/>
              <a:ext cx="1427" cy="720"/>
              <a:chOff x="0" y="0"/>
              <a:chExt cx="720" cy="384"/>
            </a:xfrm>
          </p:grpSpPr>
          <p:sp>
            <p:nvSpPr>
              <p:cNvPr id="38984" name="Freeform 178"/>
              <p:cNvSpPr/>
              <p:nvPr/>
            </p:nvSpPr>
            <p:spPr>
              <a:xfrm>
                <a:off x="0" y="0"/>
                <a:ext cx="720" cy="48"/>
              </a:xfrm>
              <a:custGeom>
                <a:avLst/>
                <a:gdLst/>
                <a:ahLst/>
                <a:cxnLst>
                  <a:cxn ang="0">
                    <a:pos x="720" y="0"/>
                  </a:cxn>
                  <a:cxn ang="0">
                    <a:pos x="336" y="48"/>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38985" name="Text Box 179"/>
              <p:cNvSpPr txBox="1"/>
              <p:nvPr/>
            </p:nvSpPr>
            <p:spPr>
              <a:xfrm>
                <a:off x="192" y="48"/>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0</a:t>
                </a:r>
              </a:p>
            </p:txBody>
          </p:sp>
        </p:grpSp>
        <p:grpSp>
          <p:nvGrpSpPr>
            <p:cNvPr id="38925" name="Group 195"/>
            <p:cNvGrpSpPr/>
            <p:nvPr/>
          </p:nvGrpSpPr>
          <p:grpSpPr>
            <a:xfrm>
              <a:off x="5535" y="6045"/>
              <a:ext cx="1468" cy="695"/>
              <a:chOff x="0" y="0"/>
              <a:chExt cx="739" cy="372"/>
            </a:xfrm>
          </p:grpSpPr>
          <p:grpSp>
            <p:nvGrpSpPr>
              <p:cNvPr id="38980" name="Group 180"/>
              <p:cNvGrpSpPr/>
              <p:nvPr/>
            </p:nvGrpSpPr>
            <p:grpSpPr>
              <a:xfrm rot="9098688">
                <a:off x="0" y="0"/>
                <a:ext cx="355" cy="276"/>
                <a:chOff x="0" y="0"/>
                <a:chExt cx="355" cy="276"/>
              </a:xfrm>
            </p:grpSpPr>
            <p:sp>
              <p:nvSpPr>
                <p:cNvPr id="38982" name="AutoShape 181"/>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sp>
              <p:nvSpPr>
                <p:cNvPr id="38983" name="Line 182"/>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38981" name="Text Box 183"/>
              <p:cNvSpPr txBox="1"/>
              <p:nvPr/>
            </p:nvSpPr>
            <p:spPr>
              <a:xfrm>
                <a:off x="307" y="3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1</a:t>
                </a:r>
              </a:p>
            </p:txBody>
          </p:sp>
        </p:grpSp>
        <p:grpSp>
          <p:nvGrpSpPr>
            <p:cNvPr id="38926" name="Group 198"/>
            <p:cNvGrpSpPr/>
            <p:nvPr/>
          </p:nvGrpSpPr>
          <p:grpSpPr>
            <a:xfrm>
              <a:off x="2570" y="4658"/>
              <a:ext cx="1142" cy="2340"/>
              <a:chOff x="0" y="0"/>
              <a:chExt cx="576" cy="1248"/>
            </a:xfrm>
          </p:grpSpPr>
          <p:sp>
            <p:nvSpPr>
              <p:cNvPr id="38978" name="Line 184"/>
              <p:cNvSpPr/>
              <p:nvPr/>
            </p:nvSpPr>
            <p:spPr>
              <a:xfrm flipH="1" flipV="1">
                <a:off x="0" y="0"/>
                <a:ext cx="384" cy="124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38979" name="Text Box 185"/>
              <p:cNvSpPr txBox="1"/>
              <p:nvPr/>
            </p:nvSpPr>
            <p:spPr>
              <a:xfrm>
                <a:off x="192" y="43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0</a:t>
                </a:r>
              </a:p>
            </p:txBody>
          </p:sp>
        </p:grpSp>
        <p:grpSp>
          <p:nvGrpSpPr>
            <p:cNvPr id="38927" name="Group 199"/>
            <p:cNvGrpSpPr/>
            <p:nvPr/>
          </p:nvGrpSpPr>
          <p:grpSpPr>
            <a:xfrm>
              <a:off x="513" y="6138"/>
              <a:ext cx="1142" cy="760"/>
              <a:chOff x="0" y="0"/>
              <a:chExt cx="576" cy="403"/>
            </a:xfrm>
          </p:grpSpPr>
          <p:grpSp>
            <p:nvGrpSpPr>
              <p:cNvPr id="38974" name="Group 186"/>
              <p:cNvGrpSpPr/>
              <p:nvPr/>
            </p:nvGrpSpPr>
            <p:grpSpPr>
              <a:xfrm rot="-4934859">
                <a:off x="257" y="38"/>
                <a:ext cx="355" cy="276"/>
                <a:chOff x="0" y="0"/>
                <a:chExt cx="355" cy="276"/>
              </a:xfrm>
            </p:grpSpPr>
            <p:sp>
              <p:nvSpPr>
                <p:cNvPr id="38976" name="AutoShape 187"/>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sp>
              <p:nvSpPr>
                <p:cNvPr id="38977" name="Line 188"/>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38975" name="Text Box 189"/>
              <p:cNvSpPr txBox="1"/>
              <p:nvPr/>
            </p:nvSpPr>
            <p:spPr>
              <a:xfrm>
                <a:off x="0" y="67"/>
                <a:ext cx="432" cy="336"/>
              </a:xfrm>
              <a:prstGeom prst="rect">
                <a:avLst/>
              </a:prstGeom>
              <a:noFill/>
              <a:ln w="9525">
                <a:noFill/>
              </a:ln>
            </p:spPr>
            <p:txBody>
              <a:bodyPr>
                <a:spAutoFit/>
              </a:bodyPr>
              <a:lstStyle/>
              <a:p>
                <a:pPr algn="ct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1</a:t>
                </a:r>
              </a:p>
            </p:txBody>
          </p:sp>
        </p:grpSp>
        <p:sp>
          <p:nvSpPr>
            <p:cNvPr id="38928" name="Oval 132"/>
            <p:cNvSpPr/>
            <p:nvPr/>
          </p:nvSpPr>
          <p:spPr>
            <a:xfrm>
              <a:off x="5090" y="5745"/>
              <a:ext cx="765" cy="7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400" b="1" dirty="0">
                  <a:latin typeface="Calibri" panose="020F0502020204030204" pitchFamily="34" charset="0"/>
                  <a:ea typeface="宋体" panose="02010600030101010101" pitchFamily="2" charset="-122"/>
                </a:rPr>
                <a:t>S</a:t>
              </a:r>
              <a:r>
                <a:rPr lang="en-US" altLang="zh-CN" sz="1400" b="1" baseline="-25000" dirty="0">
                  <a:latin typeface="Calibri" panose="020F0502020204030204" pitchFamily="34" charset="0"/>
                  <a:ea typeface="宋体" panose="02010600030101010101" pitchFamily="2" charset="-122"/>
                </a:rPr>
                <a:t>11 </a:t>
              </a:r>
              <a:r>
                <a:rPr lang="en-US" altLang="zh-CN" sz="1400" b="1" dirty="0">
                  <a:latin typeface="Calibri" panose="020F0502020204030204" pitchFamily="34" charset="0"/>
                  <a:ea typeface="宋体" panose="02010600030101010101" pitchFamily="2" charset="-122"/>
                </a:rPr>
                <a:t>/0</a:t>
              </a:r>
            </a:p>
          </p:txBody>
        </p:sp>
        <p:sp>
          <p:nvSpPr>
            <p:cNvPr id="38929" name="Oval 133"/>
            <p:cNvSpPr/>
            <p:nvPr/>
          </p:nvSpPr>
          <p:spPr>
            <a:xfrm>
              <a:off x="1998" y="3893"/>
              <a:ext cx="765" cy="72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400" b="1" dirty="0">
                  <a:latin typeface="Calibri" panose="020F0502020204030204" pitchFamily="34" charset="0"/>
                  <a:ea typeface="宋体" panose="02010600030101010101" pitchFamily="2" charset="-122"/>
                </a:rPr>
                <a:t>S</a:t>
              </a:r>
              <a:r>
                <a:rPr lang="en-US" altLang="zh-CN" sz="1400" b="1" baseline="-25000" dirty="0">
                  <a:latin typeface="Calibri" panose="020F0502020204030204" pitchFamily="34" charset="0"/>
                  <a:ea typeface="宋体" panose="02010600030101010101" pitchFamily="2" charset="-122"/>
                </a:rPr>
                <a:t>0 </a:t>
              </a:r>
              <a:r>
                <a:rPr lang="en-US" altLang="zh-CN" sz="1400" b="1" dirty="0">
                  <a:latin typeface="Calibri" panose="020F0502020204030204" pitchFamily="34" charset="0"/>
                  <a:ea typeface="宋体" panose="02010600030101010101" pitchFamily="2" charset="-122"/>
                </a:rPr>
                <a:t>/0</a:t>
              </a:r>
            </a:p>
          </p:txBody>
        </p:sp>
        <p:sp>
          <p:nvSpPr>
            <p:cNvPr id="38930" name="Oval 134"/>
            <p:cNvSpPr/>
            <p:nvPr/>
          </p:nvSpPr>
          <p:spPr>
            <a:xfrm>
              <a:off x="1383" y="5878"/>
              <a:ext cx="765" cy="72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200" b="1" dirty="0">
                  <a:latin typeface="Calibri" panose="020F0502020204030204" pitchFamily="34" charset="0"/>
                  <a:ea typeface="宋体" panose="02010600030101010101" pitchFamily="2" charset="-122"/>
                </a:rPr>
                <a:t>S</a:t>
              </a:r>
              <a:r>
                <a:rPr lang="en-US" altLang="zh-CN" sz="1200" b="1" baseline="-25000" dirty="0">
                  <a:latin typeface="Calibri" panose="020F0502020204030204" pitchFamily="34" charset="0"/>
                  <a:ea typeface="宋体" panose="02010600030101010101" pitchFamily="2" charset="-122"/>
                </a:rPr>
                <a:t>1101 </a:t>
              </a:r>
              <a:r>
                <a:rPr lang="en-US" altLang="zh-CN" sz="1200" b="1" dirty="0">
                  <a:latin typeface="Calibri" panose="020F0502020204030204" pitchFamily="34" charset="0"/>
                  <a:ea typeface="宋体" panose="02010600030101010101" pitchFamily="2" charset="-122"/>
                </a:rPr>
                <a:t>/1</a:t>
              </a:r>
            </a:p>
          </p:txBody>
        </p:sp>
      </p:grpSp>
      <p:sp>
        <p:nvSpPr>
          <p:cNvPr id="38931" name="Text Box 201"/>
          <p:cNvSpPr txBox="1"/>
          <p:nvPr/>
        </p:nvSpPr>
        <p:spPr>
          <a:xfrm>
            <a:off x="381000" y="1669733"/>
            <a:ext cx="36576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solidFill>
                  <a:srgbClr val="FF0000"/>
                </a:solidFill>
                <a:latin typeface="华文新魏" panose="02010800040101010101" pitchFamily="2" charset="-122"/>
                <a:ea typeface="华文新魏" panose="02010800040101010101" pitchFamily="2" charset="-122"/>
              </a:rPr>
              <a:t>(1)</a:t>
            </a:r>
            <a:r>
              <a:rPr lang="zh-CN" altLang="en-US" b="1" dirty="0">
                <a:solidFill>
                  <a:srgbClr val="FF0000"/>
                </a:solidFill>
                <a:latin typeface="华文新魏" panose="02010800040101010101" pitchFamily="2" charset="-122"/>
                <a:ea typeface="华文新魏" panose="02010800040101010101" pitchFamily="2" charset="-122"/>
              </a:rPr>
              <a:t>画出原始状态图</a:t>
            </a:r>
          </a:p>
        </p:txBody>
      </p:sp>
      <p:sp>
        <p:nvSpPr>
          <p:cNvPr id="38932" name="Text Box 202"/>
          <p:cNvSpPr txBox="1"/>
          <p:nvPr/>
        </p:nvSpPr>
        <p:spPr>
          <a:xfrm>
            <a:off x="4680585" y="1636395"/>
            <a:ext cx="3359150" cy="36830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dirty="0">
                <a:solidFill>
                  <a:srgbClr val="FF0000"/>
                </a:solidFill>
                <a:latin typeface="华文新魏" panose="02010800040101010101" pitchFamily="2" charset="-122"/>
                <a:ea typeface="华文新魏" panose="02010800040101010101" pitchFamily="2" charset="-122"/>
              </a:rPr>
              <a:t>(2) </a:t>
            </a:r>
            <a:r>
              <a:rPr lang="zh-CN" altLang="en-US" b="1" dirty="0">
                <a:solidFill>
                  <a:srgbClr val="FF0000"/>
                </a:solidFill>
                <a:latin typeface="华文新魏" panose="02010800040101010101" pitchFamily="2" charset="-122"/>
                <a:ea typeface="华文新魏" panose="02010800040101010101" pitchFamily="2" charset="-122"/>
              </a:rPr>
              <a:t>写出原始状态表</a:t>
            </a:r>
          </a:p>
        </p:txBody>
      </p:sp>
      <p:graphicFrame>
        <p:nvGraphicFramePr>
          <p:cNvPr id="28719" name="Group 47"/>
          <p:cNvGraphicFramePr>
            <a:graphicFrameLocks noGrp="1"/>
          </p:cNvGraphicFramePr>
          <p:nvPr>
            <p:custDataLst>
              <p:tags r:id="rId1"/>
            </p:custDataLst>
          </p:nvPr>
        </p:nvGraphicFramePr>
        <p:xfrm>
          <a:off x="4340543" y="2386013"/>
          <a:ext cx="3665220" cy="2438400"/>
        </p:xfrm>
        <a:graphic>
          <a:graphicData uri="http://schemas.openxmlformats.org/drawingml/2006/table">
            <a:tbl>
              <a:tblPr/>
              <a:tblGrid>
                <a:gridCol w="904875">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769620">
                  <a:extLst>
                    <a:ext uri="{9D8B030D-6E8A-4147-A177-3AD203B41FA5}">
                      <a16:colId xmlns:a16="http://schemas.microsoft.com/office/drawing/2014/main" val="20003"/>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endParaRPr kumimoji="0"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z</a:t>
                      </a:r>
                      <a:endParaRPr kumimoji="0"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 </a:t>
                      </a:r>
                      <a:endPar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110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110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1101 </a:t>
                      </a:r>
                      <a:endParaRPr kumimoji="0" lang="en-US" altLang="zh-CN" sz="19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1101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1101 </a:t>
                      </a:r>
                      <a:endParaRPr kumimoji="0" lang="en-US" altLang="zh-CN" sz="19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1</a:t>
                      </a:r>
                      <a:endParaRPr kumimoji="0" lang="en-US" altLang="zh-CN" sz="19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38971" name="Group 282"/>
          <p:cNvGrpSpPr/>
          <p:nvPr/>
        </p:nvGrpSpPr>
        <p:grpSpPr>
          <a:xfrm>
            <a:off x="4354513" y="2235200"/>
            <a:ext cx="990600" cy="606425"/>
            <a:chOff x="0" y="0"/>
            <a:chExt cx="624" cy="510"/>
          </a:xfrm>
        </p:grpSpPr>
        <p:sp>
          <p:nvSpPr>
            <p:cNvPr id="38972" name="Text Box 283"/>
            <p:cNvSpPr txBox="1"/>
            <p:nvPr/>
          </p:nvSpPr>
          <p:spPr>
            <a:xfrm>
              <a:off x="240" y="0"/>
              <a:ext cx="384" cy="41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600" b="1" dirty="0">
                  <a:solidFill>
                    <a:schemeClr val="accent2"/>
                  </a:solidFill>
                  <a:latin typeface="Calibri" panose="020F0502020204030204" pitchFamily="34" charset="0"/>
                  <a:ea typeface="宋体" panose="02010600030101010101" pitchFamily="2" charset="-122"/>
                </a:rPr>
                <a:t>x</a:t>
              </a:r>
            </a:p>
          </p:txBody>
        </p:sp>
        <p:sp>
          <p:nvSpPr>
            <p:cNvPr id="38973" name="Text Box 284"/>
            <p:cNvSpPr txBox="1"/>
            <p:nvPr/>
          </p:nvSpPr>
          <p:spPr>
            <a:xfrm>
              <a:off x="0" y="96"/>
              <a:ext cx="384" cy="41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600" b="1" dirty="0">
                  <a:solidFill>
                    <a:schemeClr val="accent2"/>
                  </a:solidFill>
                  <a:latin typeface="Calibri" panose="020F0502020204030204" pitchFamily="34" charset="0"/>
                  <a:ea typeface="宋体" panose="02010600030101010101" pitchFamily="2" charset="-122"/>
                </a:rPr>
                <a: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719"/>
                                        </p:tgtEl>
                                        <p:attrNameLst>
                                          <p:attrName>style.visibility</p:attrName>
                                        </p:attrNameLst>
                                      </p:cBhvr>
                                      <p:to>
                                        <p:strVal val="visible"/>
                                      </p:to>
                                    </p:set>
                                    <p:anim calcmode="lin" valueType="num">
                                      <p:cBhvr additive="base">
                                        <p:cTn id="13" dur="500" fill="hold"/>
                                        <p:tgtEl>
                                          <p:spTgt spid="28719"/>
                                        </p:tgtEl>
                                        <p:attrNameLst>
                                          <p:attrName>ppt_x</p:attrName>
                                        </p:attrNameLst>
                                      </p:cBhvr>
                                      <p:tavLst>
                                        <p:tav tm="0">
                                          <p:val>
                                            <p:strVal val="#ppt_x"/>
                                          </p:val>
                                        </p:tav>
                                        <p:tav tm="100000">
                                          <p:val>
                                            <p:strVal val="#ppt_x"/>
                                          </p:val>
                                        </p:tav>
                                      </p:tavLst>
                                    </p:anim>
                                    <p:anim calcmode="lin" valueType="num">
                                      <p:cBhvr additive="base">
                                        <p:cTn id="14" dur="500" fill="hold"/>
                                        <p:tgtEl>
                                          <p:spTgt spid="2871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8971"/>
                                        </p:tgtEl>
                                        <p:attrNameLst>
                                          <p:attrName>style.visibility</p:attrName>
                                        </p:attrNameLst>
                                      </p:cBhvr>
                                      <p:to>
                                        <p:strVal val="visible"/>
                                      </p:to>
                                    </p:set>
                                    <p:anim calcmode="lin" valueType="num">
                                      <p:cBhvr additive="base">
                                        <p:cTn id="17" dur="500" fill="hold"/>
                                        <p:tgtEl>
                                          <p:spTgt spid="38971"/>
                                        </p:tgtEl>
                                        <p:attrNameLst>
                                          <p:attrName>ppt_x</p:attrName>
                                        </p:attrNameLst>
                                      </p:cBhvr>
                                      <p:tavLst>
                                        <p:tav tm="0">
                                          <p:val>
                                            <p:strVal val="#ppt_x"/>
                                          </p:val>
                                        </p:tav>
                                        <p:tav tm="100000">
                                          <p:val>
                                            <p:strVal val="#ppt_x"/>
                                          </p:val>
                                        </p:tav>
                                      </p:tavLst>
                                    </p:anim>
                                    <p:anim calcmode="lin" valueType="num">
                                      <p:cBhvr additive="base">
                                        <p:cTn id="18" dur="500" fill="hold"/>
                                        <p:tgtEl>
                                          <p:spTgt spid="389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228600" y="544830"/>
            <a:ext cx="8686800" cy="1012825"/>
          </a:xfrm>
          <a:prstGeom prst="rect">
            <a:avLst/>
          </a:prstGeom>
          <a:noFill/>
          <a:ln w="9525">
            <a:noFill/>
          </a:ln>
        </p:spPr>
        <p:txBody>
          <a:bodyPr/>
          <a:lstStyle/>
          <a:p>
            <a:pPr latinLnBrk="0">
              <a:lnSpc>
                <a:spcPct val="140000"/>
              </a:lnSpc>
            </a:pPr>
            <a:r>
              <a:rPr lang="zh-CN" altLang="en-US" sz="1800" b="1" dirty="0">
                <a:solidFill>
                  <a:srgbClr val="FF0000"/>
                </a:solidFill>
                <a:latin typeface="华文新魏" panose="02010800040101010101" pitchFamily="2" charset="-122"/>
                <a:ea typeface="华文新魏" panose="02010800040101010101" pitchFamily="2" charset="-122"/>
              </a:rPr>
              <a:t>例 </a:t>
            </a:r>
            <a:r>
              <a:rPr lang="en-US" altLang="zh-CN" sz="1800" b="1" dirty="0">
                <a:solidFill>
                  <a:srgbClr val="FF0000"/>
                </a:solidFill>
                <a:latin typeface="华文新魏" panose="02010800040101010101" pitchFamily="2" charset="-122"/>
                <a:ea typeface="华文新魏" panose="02010800040101010101" pitchFamily="2" charset="-122"/>
              </a:rPr>
              <a:t>2</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设计一个同步时序电路，此电路有两个输入 </a:t>
            </a:r>
            <a:r>
              <a:rPr lang="en-US" altLang="zh-CN" sz="1800" dirty="0">
                <a:latin typeface="华文新魏" panose="02010800040101010101" pitchFamily="2" charset="-122"/>
                <a:ea typeface="华文新魏" panose="02010800040101010101" pitchFamily="2" charset="-122"/>
              </a:rPr>
              <a:t>x</a:t>
            </a:r>
            <a:r>
              <a:rPr lang="zh-CN" altLang="en-US" sz="1800" dirty="0">
                <a:latin typeface="华文新魏" panose="02010800040101010101" pitchFamily="2" charset="-122"/>
                <a:ea typeface="华文新魏" panose="02010800040101010101" pitchFamily="2" charset="-122"/>
              </a:rPr>
              <a:t>和 </a:t>
            </a:r>
            <a:r>
              <a:rPr lang="en-US" altLang="zh-CN" sz="1800" dirty="0">
                <a:latin typeface="华文新魏" panose="02010800040101010101" pitchFamily="2" charset="-122"/>
                <a:ea typeface="华文新魏" panose="02010800040101010101" pitchFamily="2" charset="-122"/>
              </a:rPr>
              <a:t>y </a:t>
            </a:r>
            <a:r>
              <a:rPr lang="zh-CN" altLang="en-US" sz="1800" dirty="0">
                <a:latin typeface="华文新魏" panose="02010800040101010101" pitchFamily="2" charset="-122"/>
                <a:ea typeface="华文新魏" panose="02010800040101010101" pitchFamily="2" charset="-122"/>
              </a:rPr>
              <a:t>及一个输出 </a:t>
            </a:r>
            <a:r>
              <a:rPr lang="en-US" altLang="zh-CN" sz="1800" dirty="0">
                <a:latin typeface="华文新魏" panose="02010800040101010101" pitchFamily="2" charset="-122"/>
                <a:ea typeface="华文新魏" panose="02010800040101010101" pitchFamily="2" charset="-122"/>
              </a:rPr>
              <a:t>z </a:t>
            </a:r>
            <a:r>
              <a:rPr lang="zh-CN" altLang="en-US"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sym typeface="+mn-ea"/>
              </a:rPr>
              <a:t>如果 </a:t>
            </a:r>
            <a:r>
              <a:rPr lang="en-US" altLang="zh-CN" sz="1800" dirty="0">
                <a:latin typeface="华文新魏" panose="02010800040101010101" pitchFamily="2" charset="-122"/>
                <a:ea typeface="华文新魏" panose="02010800040101010101" pitchFamily="2" charset="-122"/>
                <a:sym typeface="+mn-ea"/>
              </a:rPr>
              <a:t>x </a:t>
            </a:r>
            <a:r>
              <a:rPr lang="zh-CN" altLang="en-US" sz="1800" dirty="0">
                <a:latin typeface="华文新魏" panose="02010800040101010101" pitchFamily="2" charset="-122"/>
                <a:ea typeface="华文新魏" panose="02010800040101010101" pitchFamily="2" charset="-122"/>
                <a:sym typeface="+mn-ea"/>
              </a:rPr>
              <a:t>连续两次输入同样的值时，输出 </a:t>
            </a:r>
            <a:r>
              <a:rPr lang="en-US" altLang="zh-CN" sz="1800" dirty="0">
                <a:latin typeface="华文新魏" panose="02010800040101010101" pitchFamily="2" charset="-122"/>
                <a:ea typeface="华文新魏" panose="02010800040101010101" pitchFamily="2" charset="-122"/>
                <a:sym typeface="+mn-ea"/>
              </a:rPr>
              <a:t>z = 1 </a:t>
            </a:r>
            <a:r>
              <a:rPr lang="zh-CN" altLang="en-US" sz="1800" dirty="0">
                <a:latin typeface="华文新魏" panose="02010800040101010101" pitchFamily="2" charset="-122"/>
                <a:ea typeface="华文新魏" panose="02010800040101010101" pitchFamily="2" charset="-122"/>
                <a:sym typeface="+mn-ea"/>
              </a:rPr>
              <a:t>，并且在此之后如果 </a:t>
            </a:r>
            <a:r>
              <a:rPr lang="en-US" altLang="zh-CN" sz="1800" dirty="0">
                <a:latin typeface="华文新魏" panose="02010800040101010101" pitchFamily="2" charset="-122"/>
                <a:ea typeface="华文新魏" panose="02010800040101010101" pitchFamily="2" charset="-122"/>
                <a:sym typeface="+mn-ea"/>
              </a:rPr>
              <a:t>y </a:t>
            </a:r>
            <a:r>
              <a:rPr lang="zh-CN" altLang="en-US" sz="1800" dirty="0">
                <a:latin typeface="华文新魏" panose="02010800040101010101" pitchFamily="2" charset="-122"/>
                <a:ea typeface="华文新魏" panose="02010800040101010101" pitchFamily="2" charset="-122"/>
                <a:sym typeface="+mn-ea"/>
              </a:rPr>
              <a:t>输入一直保持为 </a:t>
            </a:r>
            <a:r>
              <a:rPr lang="en-US" altLang="zh-CN" sz="1800" dirty="0">
                <a:latin typeface="华文新魏" panose="02010800040101010101" pitchFamily="2" charset="-122"/>
                <a:ea typeface="华文新魏" panose="02010800040101010101" pitchFamily="2" charset="-122"/>
                <a:sym typeface="+mn-ea"/>
              </a:rPr>
              <a:t>1</a:t>
            </a:r>
            <a:r>
              <a:rPr lang="zh-CN" altLang="en-US" sz="1800" dirty="0">
                <a:latin typeface="华文新魏" panose="02010800040101010101" pitchFamily="2" charset="-122"/>
                <a:ea typeface="华文新魏" panose="02010800040101010101" pitchFamily="2" charset="-122"/>
                <a:sym typeface="+mn-ea"/>
              </a:rPr>
              <a:t>，则输出 </a:t>
            </a:r>
            <a:r>
              <a:rPr lang="en-US" altLang="zh-CN" sz="1800" dirty="0">
                <a:latin typeface="华文新魏" panose="02010800040101010101" pitchFamily="2" charset="-122"/>
                <a:ea typeface="华文新魏" panose="02010800040101010101" pitchFamily="2" charset="-122"/>
                <a:sym typeface="+mn-ea"/>
              </a:rPr>
              <a:t>z </a:t>
            </a:r>
            <a:r>
              <a:rPr lang="zh-CN" altLang="en-US" sz="1800" dirty="0">
                <a:latin typeface="华文新魏" panose="02010800040101010101" pitchFamily="2" charset="-122"/>
                <a:ea typeface="华文新魏" panose="02010800040101010101" pitchFamily="2" charset="-122"/>
                <a:sym typeface="+mn-ea"/>
              </a:rPr>
              <a:t>保持为 </a:t>
            </a:r>
            <a:r>
              <a:rPr lang="en-US" altLang="zh-CN" sz="1800" dirty="0">
                <a:latin typeface="华文新魏" panose="02010800040101010101" pitchFamily="2" charset="-122"/>
                <a:ea typeface="华文新魏" panose="02010800040101010101" pitchFamily="2" charset="-122"/>
                <a:sym typeface="+mn-ea"/>
              </a:rPr>
              <a:t>1</a:t>
            </a:r>
            <a:r>
              <a:rPr lang="zh-CN" altLang="en-US" sz="1800" dirty="0">
                <a:latin typeface="华文新魏" panose="02010800040101010101" pitchFamily="2" charset="-122"/>
                <a:ea typeface="华文新魏" panose="02010800040101010101" pitchFamily="2" charset="-122"/>
                <a:sym typeface="+mn-ea"/>
              </a:rPr>
              <a:t>；否则，输出 </a:t>
            </a:r>
            <a:r>
              <a:rPr lang="en-US" altLang="zh-CN" sz="1800" dirty="0">
                <a:latin typeface="华文新魏" panose="02010800040101010101" pitchFamily="2" charset="-122"/>
                <a:ea typeface="华文新魏" panose="02010800040101010101" pitchFamily="2" charset="-122"/>
                <a:sym typeface="+mn-ea"/>
              </a:rPr>
              <a:t>z = 0</a:t>
            </a:r>
            <a:r>
              <a:rPr lang="zh-CN" altLang="en-US" sz="1800" dirty="0">
                <a:latin typeface="华文新魏" panose="02010800040101010101" pitchFamily="2" charset="-122"/>
                <a:ea typeface="华文新魏" panose="02010800040101010101" pitchFamily="2" charset="-122"/>
                <a:sym typeface="+mn-ea"/>
              </a:rPr>
              <a:t>。</a:t>
            </a:r>
            <a:br>
              <a:rPr lang="zh-CN" altLang="en-US" sz="1800" dirty="0">
                <a:latin typeface="华文新魏" panose="02010800040101010101" pitchFamily="2" charset="-122"/>
                <a:ea typeface="华文新魏" panose="02010800040101010101" pitchFamily="2" charset="-122"/>
              </a:rPr>
            </a:br>
            <a:endParaRPr lang="en-US" altLang="zh-CN" sz="1800" dirty="0">
              <a:latin typeface="华文新魏" panose="02010800040101010101" pitchFamily="2" charset="-122"/>
              <a:ea typeface="华文新魏" panose="02010800040101010101" pitchFamily="2" charset="-122"/>
            </a:endParaRPr>
          </a:p>
        </p:txBody>
      </p:sp>
      <p:grpSp>
        <p:nvGrpSpPr>
          <p:cNvPr id="39940" name="组合 49"/>
          <p:cNvGrpSpPr/>
          <p:nvPr/>
        </p:nvGrpSpPr>
        <p:grpSpPr>
          <a:xfrm>
            <a:off x="347663" y="2098675"/>
            <a:ext cx="4030662" cy="3111500"/>
            <a:chOff x="41275" y="-80963"/>
            <a:chExt cx="4073524" cy="4343404"/>
          </a:xfrm>
        </p:grpSpPr>
        <p:sp>
          <p:nvSpPr>
            <p:cNvPr id="39996" name="Oval 67"/>
            <p:cNvSpPr/>
            <p:nvPr/>
          </p:nvSpPr>
          <p:spPr>
            <a:xfrm>
              <a:off x="2344738" y="220663"/>
              <a:ext cx="611187" cy="6111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0</a:t>
              </a:r>
              <a:r>
                <a:rPr lang="en-US" altLang="zh-CN" b="1" dirty="0">
                  <a:latin typeface="黑体" panose="02010609060101010101" pitchFamily="49" charset="-122"/>
                </a:rPr>
                <a:t>/0</a:t>
              </a:r>
            </a:p>
          </p:txBody>
        </p:sp>
        <p:grpSp>
          <p:nvGrpSpPr>
            <p:cNvPr id="39997" name="Group 114"/>
            <p:cNvGrpSpPr/>
            <p:nvPr/>
          </p:nvGrpSpPr>
          <p:grpSpPr>
            <a:xfrm>
              <a:off x="1219200" y="-80963"/>
              <a:ext cx="1236663" cy="558800"/>
              <a:chOff x="0" y="-51"/>
              <a:chExt cx="779" cy="352"/>
            </a:xfrm>
          </p:grpSpPr>
          <p:sp>
            <p:nvSpPr>
              <p:cNvPr id="40033" name="Freeform 90"/>
              <p:cNvSpPr/>
              <p:nvPr/>
            </p:nvSpPr>
            <p:spPr>
              <a:xfrm rot="10800000">
                <a:off x="0" y="202"/>
                <a:ext cx="720" cy="48"/>
              </a:xfrm>
              <a:custGeom>
                <a:avLst/>
                <a:gdLst/>
                <a:ahLst/>
                <a:cxnLst>
                  <a:cxn ang="0">
                    <a:pos x="720" y="0"/>
                  </a:cxn>
                  <a:cxn ang="0">
                    <a:pos x="336" y="48"/>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0034" name="Text Box 91"/>
              <p:cNvSpPr txBox="1"/>
              <p:nvPr/>
            </p:nvSpPr>
            <p:spPr>
              <a:xfrm>
                <a:off x="107" y="-51"/>
                <a:ext cx="672" cy="3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00  01</a:t>
                </a:r>
              </a:p>
            </p:txBody>
          </p:sp>
        </p:grpSp>
        <p:sp>
          <p:nvSpPr>
            <p:cNvPr id="39998" name="Oval 106"/>
            <p:cNvSpPr/>
            <p:nvPr/>
          </p:nvSpPr>
          <p:spPr>
            <a:xfrm>
              <a:off x="635000" y="279400"/>
              <a:ext cx="611188" cy="611188"/>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sz="2000" b="1" baseline="-25000" dirty="0">
                  <a:solidFill>
                    <a:srgbClr val="FF0000"/>
                  </a:solidFill>
                  <a:latin typeface="黑体" panose="02010609060101010101" pitchFamily="49" charset="-122"/>
                </a:rPr>
                <a:t>I</a:t>
              </a:r>
              <a:r>
                <a:rPr lang="en-US" altLang="zh-CN" b="1" dirty="0">
                  <a:latin typeface="黑体" panose="02010609060101010101" pitchFamily="49" charset="-122"/>
                </a:rPr>
                <a:t>/0</a:t>
              </a:r>
            </a:p>
          </p:txBody>
        </p:sp>
        <p:sp>
          <p:nvSpPr>
            <p:cNvPr id="39999" name="Oval 107"/>
            <p:cNvSpPr/>
            <p:nvPr/>
          </p:nvSpPr>
          <p:spPr>
            <a:xfrm>
              <a:off x="101600" y="1960563"/>
              <a:ext cx="611188" cy="6111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a:t>
              </a:r>
              <a:r>
                <a:rPr lang="en-US" altLang="zh-CN" b="1" dirty="0">
                  <a:latin typeface="黑体" panose="02010609060101010101" pitchFamily="49" charset="-122"/>
                </a:rPr>
                <a:t>/0</a:t>
              </a:r>
            </a:p>
          </p:txBody>
        </p:sp>
        <p:grpSp>
          <p:nvGrpSpPr>
            <p:cNvPr id="40000" name="Group 115"/>
            <p:cNvGrpSpPr/>
            <p:nvPr/>
          </p:nvGrpSpPr>
          <p:grpSpPr>
            <a:xfrm>
              <a:off x="41275" y="341313"/>
              <a:ext cx="533400" cy="1581150"/>
              <a:chOff x="26" y="-253"/>
              <a:chExt cx="336" cy="996"/>
            </a:xfrm>
          </p:grpSpPr>
          <p:sp>
            <p:nvSpPr>
              <p:cNvPr id="40031" name="Freeform 108"/>
              <p:cNvSpPr>
                <a:spLocks noChangeAspect="1"/>
              </p:cNvSpPr>
              <p:nvPr/>
            </p:nvSpPr>
            <p:spPr>
              <a:xfrm rot="6300000">
                <a:off x="-96" y="333"/>
                <a:ext cx="746" cy="73"/>
              </a:xfrm>
              <a:custGeom>
                <a:avLst/>
                <a:gdLst/>
                <a:ahLst/>
                <a:cxnLst>
                  <a:cxn ang="0">
                    <a:pos x="1270" y="0"/>
                  </a:cxn>
                  <a:cxn ang="0">
                    <a:pos x="595" y="39382"/>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triangle" w="med" len="med"/>
                <a:tailEnd type="none" w="med" len="med"/>
              </a:ln>
            </p:spPr>
            <p:txBody>
              <a:bodyPr/>
              <a:lstStyle/>
              <a:p>
                <a:endParaRPr lang="zh-CN" altLang="en-US"/>
              </a:p>
            </p:txBody>
          </p:sp>
          <p:sp>
            <p:nvSpPr>
              <p:cNvPr id="40032" name="Text Box 109"/>
              <p:cNvSpPr txBox="1"/>
              <p:nvPr/>
            </p:nvSpPr>
            <p:spPr>
              <a:xfrm>
                <a:off x="26" y="-253"/>
                <a:ext cx="336" cy="75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 10</a:t>
                </a:r>
              </a:p>
              <a:p>
                <a:pPr eaLnBrk="1" hangingPunct="1">
                  <a:spcBef>
                    <a:spcPct val="50000"/>
                  </a:spcBef>
                  <a:buFont typeface="Arial" panose="020B0604020202020204" pitchFamily="34" charset="0"/>
                </a:pPr>
                <a:r>
                  <a:rPr lang="en-US" altLang="zh-CN" b="1" dirty="0">
                    <a:latin typeface="黑体" panose="02010609060101010101" pitchFamily="49" charset="-122"/>
                  </a:rPr>
                  <a:t>11</a:t>
                </a:r>
              </a:p>
            </p:txBody>
          </p:sp>
        </p:grpSp>
        <p:grpSp>
          <p:nvGrpSpPr>
            <p:cNvPr id="40001" name="Group 116"/>
            <p:cNvGrpSpPr/>
            <p:nvPr/>
          </p:nvGrpSpPr>
          <p:grpSpPr>
            <a:xfrm>
              <a:off x="3000375" y="584200"/>
              <a:ext cx="685800" cy="1239838"/>
              <a:chOff x="-30" y="-38"/>
              <a:chExt cx="432" cy="781"/>
            </a:xfrm>
          </p:grpSpPr>
          <p:sp>
            <p:nvSpPr>
              <p:cNvPr id="40029" name="Freeform 110"/>
              <p:cNvSpPr>
                <a:spLocks noChangeAspect="1"/>
              </p:cNvSpPr>
              <p:nvPr/>
            </p:nvSpPr>
            <p:spPr>
              <a:xfrm rot="-6240000">
                <a:off x="-336" y="333"/>
                <a:ext cx="746" cy="73"/>
              </a:xfrm>
              <a:custGeom>
                <a:avLst/>
                <a:gdLst/>
                <a:ahLst/>
                <a:cxnLst>
                  <a:cxn ang="0">
                    <a:pos x="1270" y="0"/>
                  </a:cxn>
                  <a:cxn ang="0">
                    <a:pos x="595" y="39382"/>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0030" name="Text Box 111"/>
              <p:cNvSpPr txBox="1"/>
              <p:nvPr/>
            </p:nvSpPr>
            <p:spPr>
              <a:xfrm>
                <a:off x="-30" y="-38"/>
                <a:ext cx="432" cy="69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00</a:t>
                </a:r>
              </a:p>
              <a:p>
                <a:pPr eaLnBrk="1" hangingPunct="1">
                  <a:spcBef>
                    <a:spcPct val="50000"/>
                  </a:spcBef>
                  <a:buFont typeface="Arial" panose="020B0604020202020204" pitchFamily="34" charset="0"/>
                </a:pPr>
                <a:r>
                  <a:rPr lang="en-US" altLang="zh-CN" b="1" dirty="0">
                    <a:latin typeface="黑体" panose="02010609060101010101" pitchFamily="49" charset="-122"/>
                  </a:rPr>
                  <a:t> 01</a:t>
                </a:r>
              </a:p>
            </p:txBody>
          </p:sp>
        </p:grpSp>
        <p:grpSp>
          <p:nvGrpSpPr>
            <p:cNvPr id="40002" name="Group 117"/>
            <p:cNvGrpSpPr/>
            <p:nvPr/>
          </p:nvGrpSpPr>
          <p:grpSpPr>
            <a:xfrm>
              <a:off x="349251" y="2925764"/>
              <a:ext cx="1173163" cy="731837"/>
              <a:chOff x="11" y="30"/>
              <a:chExt cx="739" cy="461"/>
            </a:xfrm>
          </p:grpSpPr>
          <p:sp>
            <p:nvSpPr>
              <p:cNvPr id="40027" name="Freeform 112"/>
              <p:cNvSpPr>
                <a:spLocks noChangeAspect="1"/>
              </p:cNvSpPr>
              <p:nvPr/>
            </p:nvSpPr>
            <p:spPr>
              <a:xfrm rot="2100000">
                <a:off x="52" y="30"/>
                <a:ext cx="698" cy="68"/>
              </a:xfrm>
              <a:custGeom>
                <a:avLst/>
                <a:gdLst/>
                <a:ahLst/>
                <a:cxnLst>
                  <a:cxn ang="0">
                    <a:pos x="438" y="0"/>
                  </a:cxn>
                  <a:cxn ang="0">
                    <a:pos x="204" y="12587"/>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triangle" w="med" len="med"/>
                <a:tailEnd type="none" w="med" len="med"/>
              </a:ln>
            </p:spPr>
            <p:txBody>
              <a:bodyPr/>
              <a:lstStyle/>
              <a:p>
                <a:endParaRPr lang="zh-CN" altLang="en-US"/>
              </a:p>
            </p:txBody>
          </p:sp>
          <p:sp>
            <p:nvSpPr>
              <p:cNvPr id="40028" name="Text Box 113"/>
              <p:cNvSpPr txBox="1"/>
              <p:nvPr/>
            </p:nvSpPr>
            <p:spPr>
              <a:xfrm>
                <a:off x="11" y="31"/>
                <a:ext cx="576" cy="460"/>
              </a:xfrm>
              <a:prstGeom prst="rect">
                <a:avLst/>
              </a:prstGeom>
              <a:noFill/>
              <a:ln w="9525">
                <a:noFill/>
              </a:ln>
            </p:spPr>
            <p:txBody>
              <a:bodyPr>
                <a:spAutoFit/>
              </a:bodyPr>
              <a:lstStyle/>
              <a:p>
                <a:pP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10</a:t>
                </a:r>
              </a:p>
              <a:p>
                <a:pPr algn="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11</a:t>
                </a:r>
              </a:p>
            </p:txBody>
          </p:sp>
        </p:grpSp>
        <p:sp>
          <p:nvSpPr>
            <p:cNvPr id="40003" name="Freeform 119"/>
            <p:cNvSpPr/>
            <p:nvPr/>
          </p:nvSpPr>
          <p:spPr>
            <a:xfrm rot="8945391">
              <a:off x="440315" y="1048117"/>
              <a:ext cx="2007004" cy="321277"/>
            </a:xfrm>
            <a:custGeom>
              <a:avLst/>
              <a:gdLst/>
              <a:ahLst/>
              <a:cxnLst>
                <a:cxn ang="0">
                  <a:pos x="2147483646" y="0"/>
                </a:cxn>
                <a:cxn ang="0">
                  <a:pos x="2147483646" y="2147483646"/>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0004" name="Text Box 120"/>
            <p:cNvSpPr txBox="1"/>
            <p:nvPr/>
          </p:nvSpPr>
          <p:spPr>
            <a:xfrm>
              <a:off x="533400" y="1158876"/>
              <a:ext cx="762000" cy="730605"/>
            </a:xfrm>
            <a:prstGeom prst="rect">
              <a:avLst/>
            </a:prstGeom>
            <a:noFill/>
            <a:ln w="9525">
              <a:noFill/>
            </a:ln>
          </p:spPr>
          <p:txBody>
            <a:bodyPr>
              <a:spAutoFit/>
            </a:bodyPr>
            <a:lstStyle/>
            <a:p>
              <a:pPr algn="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00  </a:t>
              </a:r>
            </a:p>
            <a:p>
              <a:pP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01</a:t>
              </a:r>
            </a:p>
          </p:txBody>
        </p:sp>
        <p:sp>
          <p:nvSpPr>
            <p:cNvPr id="40005" name="Freeform 121"/>
            <p:cNvSpPr/>
            <p:nvPr/>
          </p:nvSpPr>
          <p:spPr>
            <a:xfrm rot="-1806824">
              <a:off x="591462" y="1537943"/>
              <a:ext cx="2180345" cy="317432"/>
            </a:xfrm>
            <a:custGeom>
              <a:avLst/>
              <a:gdLst/>
              <a:ahLst/>
              <a:cxnLst>
                <a:cxn ang="0">
                  <a:pos x="2147483646" y="0"/>
                </a:cxn>
                <a:cxn ang="0">
                  <a:pos x="2147483646" y="2147483646"/>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0006" name="Text Box 122"/>
            <p:cNvSpPr txBox="1"/>
            <p:nvPr/>
          </p:nvSpPr>
          <p:spPr>
            <a:xfrm>
              <a:off x="1600200" y="1098550"/>
              <a:ext cx="685800" cy="730605"/>
            </a:xfrm>
            <a:prstGeom prst="rect">
              <a:avLst/>
            </a:prstGeom>
            <a:noFill/>
            <a:ln w="9525">
              <a:noFill/>
            </a:ln>
          </p:spPr>
          <p:txBody>
            <a:bodyPr>
              <a:spAutoFit/>
            </a:bodyPr>
            <a:lstStyle/>
            <a:p>
              <a:pPr algn="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10  </a:t>
              </a:r>
            </a:p>
            <a:p>
              <a:pPr eaLnBrk="1" hangingPunct="1">
                <a:lnSpc>
                  <a:spcPct val="45000"/>
                </a:lnSpc>
                <a:spcBef>
                  <a:spcPct val="50000"/>
                </a:spcBef>
                <a:buFont typeface="Arial" panose="020B0604020202020204" pitchFamily="34" charset="0"/>
              </a:pPr>
              <a:r>
                <a:rPr lang="en-US" altLang="zh-CN" b="1" dirty="0">
                  <a:latin typeface="黑体" panose="02010609060101010101" pitchFamily="49" charset="-122"/>
                </a:rPr>
                <a:t>11</a:t>
              </a:r>
            </a:p>
          </p:txBody>
        </p:sp>
        <p:sp>
          <p:nvSpPr>
            <p:cNvPr id="40007" name="Text Box 127"/>
            <p:cNvSpPr txBox="1"/>
            <p:nvPr/>
          </p:nvSpPr>
          <p:spPr>
            <a:xfrm>
              <a:off x="3581400" y="1844678"/>
              <a:ext cx="533399" cy="989013"/>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0001</a:t>
              </a:r>
            </a:p>
          </p:txBody>
        </p:sp>
        <p:grpSp>
          <p:nvGrpSpPr>
            <p:cNvPr id="40008" name="Group 213"/>
            <p:cNvGrpSpPr/>
            <p:nvPr/>
          </p:nvGrpSpPr>
          <p:grpSpPr>
            <a:xfrm>
              <a:off x="1447800" y="3371853"/>
              <a:ext cx="896938" cy="890588"/>
              <a:chOff x="0" y="0"/>
              <a:chExt cx="565" cy="561"/>
            </a:xfrm>
          </p:grpSpPr>
          <p:grpSp>
            <p:nvGrpSpPr>
              <p:cNvPr id="40023" name="Group 130"/>
              <p:cNvGrpSpPr/>
              <p:nvPr/>
            </p:nvGrpSpPr>
            <p:grpSpPr>
              <a:xfrm rot="-8686356">
                <a:off x="0" y="0"/>
                <a:ext cx="355" cy="276"/>
                <a:chOff x="0" y="0"/>
                <a:chExt cx="355" cy="276"/>
              </a:xfrm>
            </p:grpSpPr>
            <p:sp>
              <p:nvSpPr>
                <p:cNvPr id="40025" name="AutoShape 131"/>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40026" name="Line 132"/>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40024" name="Text Box 133"/>
              <p:cNvSpPr txBox="1"/>
              <p:nvPr/>
            </p:nvSpPr>
            <p:spPr>
              <a:xfrm>
                <a:off x="85" y="74"/>
                <a:ext cx="480" cy="487"/>
              </a:xfrm>
              <a:prstGeom prst="rect">
                <a:avLst/>
              </a:prstGeom>
              <a:noFill/>
              <a:ln w="9525">
                <a:noFill/>
              </a:ln>
            </p:spPr>
            <p:txBody>
              <a:bodyPr>
                <a:spAutoFit/>
              </a:bodyPr>
              <a:lstStyle/>
              <a:p>
                <a:pPr algn="r" eaLnBrk="1" hangingPunct="1">
                  <a:lnSpc>
                    <a:spcPct val="50000"/>
                  </a:lnSpc>
                  <a:spcBef>
                    <a:spcPct val="50000"/>
                  </a:spcBef>
                  <a:buFont typeface="Arial" panose="020B0604020202020204" pitchFamily="34" charset="0"/>
                </a:pPr>
                <a:r>
                  <a:rPr lang="en-US" altLang="zh-CN" b="1" dirty="0">
                    <a:latin typeface="黑体" panose="02010609060101010101" pitchFamily="49" charset="-122"/>
                  </a:rPr>
                  <a:t>10</a:t>
                </a:r>
              </a:p>
              <a:p>
                <a:pPr eaLnBrk="1" hangingPunct="1">
                  <a:lnSpc>
                    <a:spcPct val="50000"/>
                  </a:lnSpc>
                  <a:spcBef>
                    <a:spcPct val="50000"/>
                  </a:spcBef>
                  <a:buFont typeface="Arial" panose="020B0604020202020204" pitchFamily="34" charset="0"/>
                </a:pPr>
                <a:r>
                  <a:rPr lang="en-US" altLang="zh-CN" b="1" dirty="0">
                    <a:latin typeface="黑体" panose="02010609060101010101" pitchFamily="49" charset="-122"/>
                  </a:rPr>
                  <a:t>11</a:t>
                </a:r>
              </a:p>
            </p:txBody>
          </p:sp>
        </p:grpSp>
        <p:sp>
          <p:nvSpPr>
            <p:cNvPr id="40009" name="Oval 105"/>
            <p:cNvSpPr/>
            <p:nvPr/>
          </p:nvSpPr>
          <p:spPr>
            <a:xfrm>
              <a:off x="2814638" y="1849438"/>
              <a:ext cx="611187" cy="6111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00</a:t>
              </a:r>
              <a:r>
                <a:rPr lang="en-US" altLang="zh-CN" b="1" dirty="0">
                  <a:latin typeface="黑体" panose="02010609060101010101" pitchFamily="49" charset="-122"/>
                </a:rPr>
                <a:t>/1</a:t>
              </a:r>
            </a:p>
          </p:txBody>
        </p:sp>
        <p:sp>
          <p:nvSpPr>
            <p:cNvPr id="40010" name="Oval 68"/>
            <p:cNvSpPr/>
            <p:nvPr/>
          </p:nvSpPr>
          <p:spPr>
            <a:xfrm>
              <a:off x="1414463" y="2909888"/>
              <a:ext cx="611187" cy="6111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11</a:t>
              </a:r>
              <a:r>
                <a:rPr lang="en-US" altLang="zh-CN" b="1" dirty="0">
                  <a:latin typeface="黑体" panose="02010609060101010101" pitchFamily="49" charset="-122"/>
                </a:rPr>
                <a:t>/1</a:t>
              </a:r>
            </a:p>
          </p:txBody>
        </p:sp>
        <p:grpSp>
          <p:nvGrpSpPr>
            <p:cNvPr id="40011" name="Group 144"/>
            <p:cNvGrpSpPr/>
            <p:nvPr/>
          </p:nvGrpSpPr>
          <p:grpSpPr>
            <a:xfrm>
              <a:off x="685800" y="2054225"/>
              <a:ext cx="2057400" cy="558800"/>
              <a:chOff x="0" y="0"/>
              <a:chExt cx="1296" cy="352"/>
            </a:xfrm>
          </p:grpSpPr>
          <p:sp>
            <p:nvSpPr>
              <p:cNvPr id="40021" name="Text Box 138"/>
              <p:cNvSpPr txBox="1"/>
              <p:nvPr/>
            </p:nvSpPr>
            <p:spPr>
              <a:xfrm>
                <a:off x="223" y="0"/>
                <a:ext cx="288" cy="3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10</a:t>
                </a:r>
              </a:p>
            </p:txBody>
          </p:sp>
          <p:sp>
            <p:nvSpPr>
              <p:cNvPr id="40022" name="Line 143"/>
              <p:cNvSpPr/>
              <p:nvPr/>
            </p:nvSpPr>
            <p:spPr>
              <a:xfrm flipH="1">
                <a:off x="0" y="96"/>
                <a:ext cx="1296" cy="19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0012" name="Group 146"/>
            <p:cNvGrpSpPr/>
            <p:nvPr/>
          </p:nvGrpSpPr>
          <p:grpSpPr>
            <a:xfrm>
              <a:off x="1752600" y="854075"/>
              <a:ext cx="1219200" cy="2057400"/>
              <a:chOff x="0" y="0"/>
              <a:chExt cx="768" cy="1296"/>
            </a:xfrm>
          </p:grpSpPr>
          <p:sp>
            <p:nvSpPr>
              <p:cNvPr id="40019" name="Line 142"/>
              <p:cNvSpPr/>
              <p:nvPr/>
            </p:nvSpPr>
            <p:spPr>
              <a:xfrm flipV="1">
                <a:off x="0" y="0"/>
                <a:ext cx="576" cy="1296"/>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0020" name="Text Box 145"/>
              <p:cNvSpPr txBox="1"/>
              <p:nvPr/>
            </p:nvSpPr>
            <p:spPr>
              <a:xfrm>
                <a:off x="432" y="288"/>
                <a:ext cx="336" cy="3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00</a:t>
                </a:r>
              </a:p>
            </p:txBody>
          </p:sp>
        </p:grpSp>
        <p:grpSp>
          <p:nvGrpSpPr>
            <p:cNvPr id="40013" name="Group 155"/>
            <p:cNvGrpSpPr/>
            <p:nvPr/>
          </p:nvGrpSpPr>
          <p:grpSpPr>
            <a:xfrm>
              <a:off x="1981200" y="2419350"/>
              <a:ext cx="1009650" cy="673100"/>
              <a:chOff x="0" y="0"/>
              <a:chExt cx="636" cy="424"/>
            </a:xfrm>
          </p:grpSpPr>
          <p:sp>
            <p:nvSpPr>
              <p:cNvPr id="40017" name="Line 151"/>
              <p:cNvSpPr/>
              <p:nvPr/>
            </p:nvSpPr>
            <p:spPr>
              <a:xfrm flipH="1">
                <a:off x="12" y="0"/>
                <a:ext cx="624" cy="384"/>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40018" name="Text Box 154"/>
              <p:cNvSpPr txBox="1"/>
              <p:nvPr/>
            </p:nvSpPr>
            <p:spPr>
              <a:xfrm>
                <a:off x="0" y="72"/>
                <a:ext cx="336" cy="3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01</a:t>
                </a:r>
              </a:p>
            </p:txBody>
          </p:sp>
        </p:grpSp>
        <p:grpSp>
          <p:nvGrpSpPr>
            <p:cNvPr id="40014" name="Group 219"/>
            <p:cNvGrpSpPr/>
            <p:nvPr/>
          </p:nvGrpSpPr>
          <p:grpSpPr>
            <a:xfrm>
              <a:off x="2008188" y="2838451"/>
              <a:ext cx="1166813" cy="509588"/>
              <a:chOff x="7" y="35"/>
              <a:chExt cx="735" cy="321"/>
            </a:xfrm>
          </p:grpSpPr>
          <p:sp>
            <p:nvSpPr>
              <p:cNvPr id="40015" name="Freeform 215"/>
              <p:cNvSpPr>
                <a:spLocks noChangeAspect="1"/>
              </p:cNvSpPr>
              <p:nvPr/>
            </p:nvSpPr>
            <p:spPr>
              <a:xfrm rot="-1920000">
                <a:off x="7" y="35"/>
                <a:ext cx="735" cy="153"/>
              </a:xfrm>
              <a:custGeom>
                <a:avLst/>
                <a:gdLst/>
                <a:ahLst/>
                <a:cxnLst>
                  <a:cxn ang="0">
                    <a:pos x="1087" y="0"/>
                  </a:cxn>
                  <a:cxn ang="0">
                    <a:pos x="507" y="2147483646"/>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0016" name="Text Box 216"/>
              <p:cNvSpPr txBox="1"/>
              <p:nvPr/>
            </p:nvSpPr>
            <p:spPr>
              <a:xfrm>
                <a:off x="230" y="71"/>
                <a:ext cx="480" cy="285"/>
              </a:xfrm>
              <a:prstGeom prst="rect">
                <a:avLst/>
              </a:prstGeom>
              <a:noFill/>
              <a:ln w="9525">
                <a:noFill/>
              </a:ln>
            </p:spPr>
            <p:txBody>
              <a:bodyPr>
                <a:spAutoFit/>
              </a:bodyPr>
              <a:lstStyle/>
              <a:p>
                <a:pPr algn="r" eaLnBrk="1" hangingPunct="1">
                  <a:lnSpc>
                    <a:spcPct val="85000"/>
                  </a:lnSpc>
                  <a:spcBef>
                    <a:spcPct val="50000"/>
                  </a:spcBef>
                  <a:buFont typeface="Arial" panose="020B0604020202020204" pitchFamily="34" charset="0"/>
                </a:pPr>
                <a:r>
                  <a:rPr lang="en-US" altLang="zh-CN" b="1" dirty="0">
                    <a:latin typeface="黑体" panose="02010609060101010101" pitchFamily="49" charset="-122"/>
                  </a:rPr>
                  <a:t>11</a:t>
                </a:r>
              </a:p>
            </p:txBody>
          </p:sp>
        </p:grpSp>
      </p:grpSp>
      <p:sp>
        <p:nvSpPr>
          <p:cNvPr id="39941" name="Text Box 218"/>
          <p:cNvSpPr txBox="1"/>
          <p:nvPr/>
        </p:nvSpPr>
        <p:spPr>
          <a:xfrm>
            <a:off x="438150" y="1807845"/>
            <a:ext cx="3710305" cy="36830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dirty="0">
                <a:solidFill>
                  <a:srgbClr val="FF0000"/>
                </a:solidFill>
                <a:latin typeface="华文新魏" panose="02010800040101010101" pitchFamily="2" charset="-122"/>
                <a:ea typeface="华文新魏" panose="02010800040101010101" pitchFamily="2" charset="-122"/>
              </a:rPr>
              <a:t>(1) </a:t>
            </a:r>
            <a:r>
              <a:rPr lang="zh-CN" altLang="en-US" b="1" dirty="0">
                <a:solidFill>
                  <a:srgbClr val="FF0000"/>
                </a:solidFill>
                <a:latin typeface="华文新魏" panose="02010800040101010101" pitchFamily="2" charset="-122"/>
                <a:ea typeface="华文新魏" panose="02010800040101010101" pitchFamily="2" charset="-122"/>
              </a:rPr>
              <a:t>画出原始状态图（输入：</a:t>
            </a:r>
            <a:r>
              <a:rPr lang="en-US" altLang="zh-CN" b="1" dirty="0">
                <a:solidFill>
                  <a:srgbClr val="FF0000"/>
                </a:solidFill>
                <a:latin typeface="华文新魏" panose="02010800040101010101" pitchFamily="2" charset="-122"/>
                <a:ea typeface="华文新魏" panose="02010800040101010101" pitchFamily="2" charset="-122"/>
              </a:rPr>
              <a:t>xy</a:t>
            </a:r>
            <a:r>
              <a:rPr lang="zh-CN" altLang="en-US" b="1" dirty="0">
                <a:solidFill>
                  <a:srgbClr val="FF0000"/>
                </a:solidFill>
                <a:latin typeface="华文新魏" panose="02010800040101010101" pitchFamily="2" charset="-122"/>
                <a:ea typeface="华文新魏" panose="02010800040101010101" pitchFamily="2" charset="-122"/>
              </a:rPr>
              <a:t>）</a:t>
            </a:r>
          </a:p>
        </p:txBody>
      </p:sp>
      <p:graphicFrame>
        <p:nvGraphicFramePr>
          <p:cNvPr id="29745" name="Group 49"/>
          <p:cNvGraphicFramePr>
            <a:graphicFrameLocks noGrp="1"/>
          </p:cNvGraphicFramePr>
          <p:nvPr>
            <p:custDataLst>
              <p:tags r:id="rId1"/>
            </p:custDataLst>
          </p:nvPr>
        </p:nvGraphicFramePr>
        <p:xfrm>
          <a:off x="4572000" y="2411413"/>
          <a:ext cx="3168333" cy="2598739"/>
        </p:xfrm>
        <a:graphic>
          <a:graphicData uri="http://schemas.openxmlformats.org/drawingml/2006/table">
            <a:tbl>
              <a:tblPr/>
              <a:tblGrid>
                <a:gridCol w="506413">
                  <a:extLst>
                    <a:ext uri="{9D8B030D-6E8A-4147-A177-3AD203B41FA5}">
                      <a16:colId xmlns:a16="http://schemas.microsoft.com/office/drawing/2014/main" val="20000"/>
                    </a:ext>
                  </a:extLst>
                </a:gridCol>
                <a:gridCol w="560387">
                  <a:extLst>
                    <a:ext uri="{9D8B030D-6E8A-4147-A177-3AD203B41FA5}">
                      <a16:colId xmlns:a16="http://schemas.microsoft.com/office/drawing/2014/main" val="20001"/>
                    </a:ext>
                  </a:extLst>
                </a:gridCol>
                <a:gridCol w="558800">
                  <a:extLst>
                    <a:ext uri="{9D8B030D-6E8A-4147-A177-3AD203B41FA5}">
                      <a16:colId xmlns:a16="http://schemas.microsoft.com/office/drawing/2014/main" val="20002"/>
                    </a:ext>
                  </a:extLst>
                </a:gridCol>
                <a:gridCol w="561975">
                  <a:extLst>
                    <a:ext uri="{9D8B030D-6E8A-4147-A177-3AD203B41FA5}">
                      <a16:colId xmlns:a16="http://schemas.microsoft.com/office/drawing/2014/main" val="20003"/>
                    </a:ext>
                  </a:extLst>
                </a:gridCol>
                <a:gridCol w="554038">
                  <a:extLst>
                    <a:ext uri="{9D8B030D-6E8A-4147-A177-3AD203B41FA5}">
                      <a16:colId xmlns:a16="http://schemas.microsoft.com/office/drawing/2014/main" val="20004"/>
                    </a:ext>
                  </a:extLst>
                </a:gridCol>
                <a:gridCol w="426720">
                  <a:extLst>
                    <a:ext uri="{9D8B030D-6E8A-4147-A177-3AD203B41FA5}">
                      <a16:colId xmlns:a16="http://schemas.microsoft.com/office/drawing/2014/main" val="20005"/>
                    </a:ext>
                  </a:extLst>
                </a:gridCol>
              </a:tblGrid>
              <a:tr h="4349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z</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302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accent2"/>
                          </a:solidFill>
                          <a:effectLst/>
                          <a:latin typeface="黑体" panose="02010609060101010101" pitchFamily="49" charset="-122"/>
                          <a:ea typeface="黑体" panose="02010609060101010101" pitchFamily="49" charset="-122"/>
                        </a:rPr>
                        <a:t>I</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49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accent2"/>
                          </a:solidFill>
                          <a:effectLst/>
                          <a:latin typeface="黑体" panose="02010609060101010101" pitchFamily="49" charset="-122"/>
                          <a:ea typeface="黑体" panose="02010609060101010101" pitchFamily="49"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333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accent2"/>
                          </a:solidFill>
                          <a:effectLst/>
                          <a:latin typeface="黑体" panose="02010609060101010101" pitchFamily="49" charset="-122"/>
                          <a:ea typeface="黑体" panose="02010609060101010101" pitchFamily="49" charset="-122"/>
                        </a:rPr>
                        <a:t>1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318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333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00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18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11 </a:t>
                      </a:r>
                      <a:endPar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33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39994" name="Rectangle 2"/>
          <p:cNvSpPr txBox="1"/>
          <p:nvPr/>
        </p:nvSpPr>
        <p:spPr>
          <a:xfrm>
            <a:off x="4714875" y="1750060"/>
            <a:ext cx="3214688" cy="457200"/>
          </a:xfrm>
          <a:prstGeom prst="rect">
            <a:avLst/>
          </a:prstGeom>
          <a:noFill/>
          <a:ln w="9525">
            <a:noFill/>
          </a:ln>
        </p:spPr>
        <p:txBody>
          <a:bodyPr anchor="ctr"/>
          <a:lstStyle/>
          <a:p>
            <a:pPr>
              <a:buFont typeface="Arial" panose="020B0604020202020204" pitchFamily="34" charset="0"/>
            </a:pPr>
            <a:r>
              <a:rPr lang="en-US" altLang="zh-CN" b="1" dirty="0">
                <a:solidFill>
                  <a:srgbClr val="FF0000"/>
                </a:solidFill>
                <a:latin typeface="华文新魏" panose="02010800040101010101" pitchFamily="2" charset="-122"/>
                <a:ea typeface="华文新魏" panose="02010800040101010101" pitchFamily="2" charset="-122"/>
              </a:rPr>
              <a:t>(2) </a:t>
            </a:r>
            <a:r>
              <a:rPr lang="zh-CN" altLang="en-US" b="1" dirty="0">
                <a:solidFill>
                  <a:srgbClr val="FF0000"/>
                </a:solidFill>
                <a:latin typeface="华文新魏" panose="02010800040101010101" pitchFamily="2" charset="-122"/>
                <a:ea typeface="华文新魏" panose="02010800040101010101" pitchFamily="2" charset="-122"/>
              </a:rPr>
              <a:t>原始状态表</a:t>
            </a:r>
          </a:p>
        </p:txBody>
      </p:sp>
      <p:sp>
        <p:nvSpPr>
          <p:cNvPr id="39995" name="Freeform 110"/>
          <p:cNvSpPr>
            <a:spLocks noChangeAspect="1"/>
          </p:cNvSpPr>
          <p:nvPr/>
        </p:nvSpPr>
        <p:spPr>
          <a:xfrm rot="-3047002">
            <a:off x="3533775" y="3756025"/>
            <a:ext cx="312738" cy="222250"/>
          </a:xfrm>
          <a:custGeom>
            <a:avLst/>
            <a:gdLst/>
            <a:ahLst/>
            <a:cxnLst>
              <a:cxn ang="0">
                <a:pos x="2147483646" y="0"/>
              </a:cxn>
              <a:cxn ang="0">
                <a:pos x="2147483646" y="2147483646"/>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47" name="Text Box 218">
            <a:extLst>
              <a:ext uri="{FF2B5EF4-FFF2-40B4-BE49-F238E27FC236}">
                <a16:creationId xmlns:a16="http://schemas.microsoft.com/office/drawing/2014/main" id="{57F9AD51-6814-474F-A274-5BF881BC4ECC}"/>
              </a:ext>
            </a:extLst>
          </p:cNvPr>
          <p:cNvSpPr txBox="1"/>
          <p:nvPr/>
        </p:nvSpPr>
        <p:spPr>
          <a:xfrm>
            <a:off x="6516216" y="1275606"/>
            <a:ext cx="2711450" cy="1200329"/>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sz="1600" b="1" dirty="0">
                <a:solidFill>
                  <a:srgbClr val="FF0000"/>
                </a:solidFill>
                <a:latin typeface="华文新魏" panose="02010800040101010101" pitchFamily="2" charset="-122"/>
                <a:ea typeface="华文新魏" panose="02010800040101010101" pitchFamily="2" charset="-122"/>
              </a:rPr>
              <a:t>每一种状态都要考虑到下一个输入变量的可能组合</a:t>
            </a:r>
            <a:endParaRPr lang="en-US" altLang="zh-CN" sz="1600" b="1" dirty="0">
              <a:solidFill>
                <a:srgbClr val="FF0000"/>
              </a:solidFill>
              <a:latin typeface="华文新魏" panose="02010800040101010101" pitchFamily="2" charset="-122"/>
              <a:ea typeface="华文新魏" panose="02010800040101010101" pitchFamily="2" charset="-122"/>
            </a:endParaRPr>
          </a:p>
          <a:p>
            <a:pPr eaLnBrk="1" hangingPunct="1">
              <a:spcBef>
                <a:spcPct val="50000"/>
              </a:spcBef>
              <a:buFont typeface="Arial" panose="020B0604020202020204" pitchFamily="34" charset="0"/>
            </a:pPr>
            <a:r>
              <a:rPr lang="en-US" altLang="zh-CN" sz="1600" b="1" dirty="0">
                <a:solidFill>
                  <a:srgbClr val="FF0000"/>
                </a:solidFill>
                <a:latin typeface="华文新魏" panose="02010800040101010101" pitchFamily="2" charset="-122"/>
                <a:ea typeface="华文新魏" panose="02010800040101010101" pitchFamily="2" charset="-122"/>
              </a:rPr>
              <a:t>n</a:t>
            </a:r>
            <a:r>
              <a:rPr lang="zh-CN" altLang="en-US" sz="1600" b="1" dirty="0">
                <a:solidFill>
                  <a:srgbClr val="FF0000"/>
                </a:solidFill>
                <a:latin typeface="华文新魏" panose="02010800040101010101" pitchFamily="2" charset="-122"/>
                <a:ea typeface="华文新魏" panose="02010800040101010101" pitchFamily="2" charset="-122"/>
              </a:rPr>
              <a:t>输入，必须考虑够</a:t>
            </a:r>
            <a:r>
              <a:rPr lang="en-US" altLang="zh-CN" sz="1600" b="1" dirty="0">
                <a:solidFill>
                  <a:srgbClr val="FF0000"/>
                </a:solidFill>
                <a:latin typeface="华文新魏" panose="02010800040101010101" pitchFamily="2" charset="-122"/>
                <a:ea typeface="华文新魏" panose="02010800040101010101" pitchFamily="2" charset="-122"/>
              </a:rPr>
              <a:t>2</a:t>
            </a:r>
            <a:r>
              <a:rPr lang="en-US" altLang="zh-CN" sz="1600" b="1" baseline="30000" dirty="0">
                <a:solidFill>
                  <a:srgbClr val="FF0000"/>
                </a:solidFill>
                <a:latin typeface="华文新魏" panose="02010800040101010101" pitchFamily="2" charset="-122"/>
                <a:ea typeface="华文新魏" panose="02010800040101010101" pitchFamily="2" charset="-122"/>
              </a:rPr>
              <a:t>n</a:t>
            </a:r>
            <a:r>
              <a:rPr lang="zh-CN" altLang="en-US" sz="1600" b="1" dirty="0">
                <a:solidFill>
                  <a:srgbClr val="FF0000"/>
                </a:solidFill>
                <a:latin typeface="华文新魏" panose="02010800040101010101" pitchFamily="2" charset="-122"/>
                <a:ea typeface="华文新魏" panose="02010800040101010101" pitchFamily="2" charset="-122"/>
              </a:rPr>
              <a:t>个可能组合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ppt_x"/>
                                          </p:val>
                                        </p:tav>
                                        <p:tav tm="100000">
                                          <p:val>
                                            <p:strVal val="#ppt_x"/>
                                          </p:val>
                                        </p:tav>
                                      </p:tavLst>
                                    </p:anim>
                                    <p:anim calcmode="lin" valueType="num">
                                      <p:cBhvr additive="base">
                                        <p:cTn id="8" dur="500" fill="hold"/>
                                        <p:tgtEl>
                                          <p:spTgt spid="399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995"/>
                                        </p:tgtEl>
                                        <p:attrNameLst>
                                          <p:attrName>style.visibility</p:attrName>
                                        </p:attrNameLst>
                                      </p:cBhvr>
                                      <p:to>
                                        <p:strVal val="visible"/>
                                      </p:to>
                                    </p:set>
                                    <p:anim calcmode="lin" valueType="num">
                                      <p:cBhvr additive="base">
                                        <p:cTn id="11" dur="500" fill="hold"/>
                                        <p:tgtEl>
                                          <p:spTgt spid="39995"/>
                                        </p:tgtEl>
                                        <p:attrNameLst>
                                          <p:attrName>ppt_x</p:attrName>
                                        </p:attrNameLst>
                                      </p:cBhvr>
                                      <p:tavLst>
                                        <p:tav tm="0">
                                          <p:val>
                                            <p:strVal val="#ppt_x"/>
                                          </p:val>
                                        </p:tav>
                                        <p:tav tm="100000">
                                          <p:val>
                                            <p:strVal val="#ppt_x"/>
                                          </p:val>
                                        </p:tav>
                                      </p:tavLst>
                                    </p:anim>
                                    <p:anim calcmode="lin" valueType="num">
                                      <p:cBhvr additive="base">
                                        <p:cTn id="12" dur="500" fill="hold"/>
                                        <p:tgtEl>
                                          <p:spTgt spid="3999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745"/>
                                        </p:tgtEl>
                                        <p:attrNameLst>
                                          <p:attrName>style.visibility</p:attrName>
                                        </p:attrNameLst>
                                      </p:cBhvr>
                                      <p:to>
                                        <p:strVal val="visible"/>
                                      </p:to>
                                    </p:set>
                                    <p:animEffect transition="in" filter="blinds(horizontal)">
                                      <p:cBhvr>
                                        <p:cTn id="17" dur="500"/>
                                        <p:tgtEl>
                                          <p:spTgt spid="29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685800" y="530225"/>
            <a:ext cx="3100388" cy="40005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2)  </a:t>
            </a:r>
            <a:r>
              <a:rPr lang="zh-CN" altLang="en-US" sz="2000" b="1" dirty="0">
                <a:solidFill>
                  <a:srgbClr val="FF0000"/>
                </a:solidFill>
                <a:latin typeface="华文新魏" panose="02010800040101010101" pitchFamily="2" charset="-122"/>
                <a:ea typeface="华文新魏" panose="02010800040101010101" pitchFamily="2" charset="-122"/>
              </a:rPr>
              <a:t>状态化简</a:t>
            </a:r>
            <a:endParaRPr lang="en-US" altLang="zh-CN" sz="2000" b="1" i="1" dirty="0">
              <a:solidFill>
                <a:srgbClr val="FF0000"/>
              </a:solidFill>
              <a:latin typeface="华文新魏" panose="02010800040101010101" pitchFamily="2" charset="-122"/>
              <a:ea typeface="华文新魏" panose="02010800040101010101" pitchFamily="2" charset="-122"/>
            </a:endParaRPr>
          </a:p>
        </p:txBody>
      </p:sp>
      <p:sp>
        <p:nvSpPr>
          <p:cNvPr id="41987" name="Rectangle 3"/>
          <p:cNvSpPr>
            <a:spLocks noGrp="1"/>
          </p:cNvSpPr>
          <p:nvPr>
            <p:ph/>
          </p:nvPr>
        </p:nvSpPr>
        <p:spPr>
          <a:xfrm>
            <a:off x="210820" y="1059180"/>
            <a:ext cx="8432800" cy="3603625"/>
          </a:xfrm>
          <a:prstGeom prst="rect">
            <a:avLst/>
          </a:prstGeom>
          <a:solidFill>
            <a:srgbClr val="FFFFFF"/>
          </a:solidFill>
          <a:ln w="9525">
            <a:noFill/>
          </a:ln>
        </p:spPr>
        <p:txBody>
          <a:bodyPr/>
          <a:lstStyle/>
          <a:p>
            <a:pPr marL="514350" indent="-514350">
              <a:buNone/>
            </a:pPr>
            <a:r>
              <a:rPr lang="en-US" altLang="zh-CN" sz="1800" b="1" dirty="0">
                <a:latin typeface="华文新魏" panose="02010800040101010101" pitchFamily="2" charset="-122"/>
                <a:ea typeface="华文新魏" panose="02010800040101010101" pitchFamily="2" charset="-122"/>
              </a:rPr>
              <a:t>(1)  </a:t>
            </a:r>
            <a:r>
              <a:rPr lang="zh-CN" altLang="en-US" sz="1800" b="1" u="sng" dirty="0">
                <a:solidFill>
                  <a:srgbClr val="FF0000"/>
                </a:solidFill>
                <a:latin typeface="华文新魏" panose="02010800040101010101" pitchFamily="2" charset="-122"/>
                <a:ea typeface="华文新魏" panose="02010800040101010101" pitchFamily="2" charset="-122"/>
              </a:rPr>
              <a:t>完全给定</a:t>
            </a:r>
            <a:r>
              <a:rPr lang="zh-CN" altLang="en-US" sz="1800" b="1" dirty="0">
                <a:latin typeface="华文新魏" panose="02010800040101010101" pitchFamily="2" charset="-122"/>
                <a:ea typeface="华文新魏" panose="02010800040101010101" pitchFamily="2" charset="-122"/>
              </a:rPr>
              <a:t>同步时序电路状态表的化简</a:t>
            </a:r>
          </a:p>
          <a:p>
            <a:pPr marL="514350" indent="-514350">
              <a:lnSpc>
                <a:spcPct val="120000"/>
              </a:lnSpc>
              <a:buFont typeface="Wingdings" panose="05000000000000000000" pitchFamily="2" charset="2"/>
              <a:buChar char="Ø"/>
            </a:pPr>
            <a:r>
              <a:rPr lang="zh-CN" altLang="en-US" sz="1800" b="1" dirty="0">
                <a:latin typeface="华文新魏" panose="02010800040101010101" pitchFamily="2" charset="-122"/>
                <a:ea typeface="华文新魏" panose="02010800040101010101" pitchFamily="2" charset="-122"/>
              </a:rPr>
              <a:t>等效的相关概念</a:t>
            </a:r>
          </a:p>
          <a:p>
            <a:pPr marL="514350" indent="-514350">
              <a:lnSpc>
                <a:spcPct val="120000"/>
              </a:lnSpc>
              <a:buFont typeface="Calibri" panose="020F0502020204030204" pitchFamily="34" charset="0"/>
              <a:buAutoNum type="circleNumDbPlain"/>
            </a:pPr>
            <a:r>
              <a:rPr lang="zh-CN" altLang="en-US" sz="1800" b="1" dirty="0">
                <a:solidFill>
                  <a:srgbClr val="FF0000"/>
                </a:solidFill>
                <a:latin typeface="华文新魏" panose="02010800040101010101" pitchFamily="2" charset="-122"/>
                <a:ea typeface="华文新魏" panose="02010800040101010101" pitchFamily="2" charset="-122"/>
              </a:rPr>
              <a:t>状态等效定义</a:t>
            </a:r>
            <a:r>
              <a:rPr lang="en-US" altLang="zh-CN" sz="1800" dirty="0">
                <a:solidFill>
                  <a:srgbClr val="FF0000"/>
                </a:solidFill>
                <a:latin typeface="华文新魏" panose="02010800040101010101" pitchFamily="2" charset="-122"/>
                <a:ea typeface="华文新魏" panose="02010800040101010101" pitchFamily="2" charset="-122"/>
              </a:rPr>
              <a:t> </a:t>
            </a:r>
          </a:p>
          <a:p>
            <a:pPr marL="514350" indent="-514350">
              <a:lnSpc>
                <a:spcPct val="120000"/>
              </a:lnSpc>
              <a:buNone/>
            </a:pP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设：</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1</a:t>
            </a:r>
            <a:r>
              <a:rPr lang="en-US" altLang="zh-CN" sz="1800" baseline="-250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和 </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2 </a:t>
            </a:r>
            <a:r>
              <a:rPr lang="zh-CN" altLang="en-US" sz="1800" dirty="0">
                <a:latin typeface="华文新魏" panose="02010800040101010101" pitchFamily="2" charset="-122"/>
                <a:ea typeface="华文新魏" panose="02010800040101010101" pitchFamily="2" charset="-122"/>
              </a:rPr>
              <a:t>是完全给定时序电路 </a:t>
            </a:r>
            <a:r>
              <a:rPr lang="en-US" altLang="zh-CN" sz="1800" b="1" dirty="0">
                <a:latin typeface="华文新魏" panose="02010800040101010101" pitchFamily="2" charset="-122"/>
                <a:ea typeface="华文新魏" panose="02010800040101010101" pitchFamily="2" charset="-122"/>
              </a:rPr>
              <a:t>M</a:t>
            </a:r>
            <a:r>
              <a:rPr lang="en-US" altLang="zh-CN" sz="1800" b="1" baseline="-250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和  </a:t>
            </a:r>
            <a:r>
              <a:rPr lang="en-US" altLang="zh-CN" sz="1800" b="1" dirty="0">
                <a:latin typeface="华文新魏" panose="02010800040101010101" pitchFamily="2" charset="-122"/>
                <a:ea typeface="华文新魏" panose="02010800040101010101" pitchFamily="2" charset="-122"/>
              </a:rPr>
              <a:t>M</a:t>
            </a:r>
            <a:r>
              <a:rPr lang="en-US" altLang="zh-CN" sz="1800" b="1" baseline="-25000" dirty="0">
                <a:latin typeface="华文新魏" panose="02010800040101010101" pitchFamily="2" charset="-122"/>
                <a:ea typeface="华文新魏" panose="02010800040101010101" pitchFamily="2" charset="-122"/>
              </a:rPr>
              <a:t>2</a:t>
            </a:r>
            <a:r>
              <a:rPr lang="en-US" altLang="zh-CN" sz="1800" dirty="0">
                <a:latin typeface="华文新魏" panose="02010800040101010101" pitchFamily="2" charset="-122"/>
                <a:ea typeface="华文新魏" panose="02010800040101010101" pitchFamily="2" charset="-122"/>
              </a:rPr>
              <a:t> ( M</a:t>
            </a:r>
            <a:r>
              <a:rPr lang="en-US" altLang="zh-CN" sz="1800" baseline="-250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和 </a:t>
            </a:r>
            <a:r>
              <a:rPr lang="en-US" altLang="zh-CN" sz="1800" dirty="0">
                <a:latin typeface="华文新魏" panose="02010800040101010101" pitchFamily="2" charset="-122"/>
                <a:ea typeface="华文新魏" panose="02010800040101010101" pitchFamily="2" charset="-122"/>
              </a:rPr>
              <a:t>M</a:t>
            </a:r>
            <a:r>
              <a:rPr lang="en-US" altLang="zh-CN" sz="1800" baseline="-25000" dirty="0">
                <a:latin typeface="华文新魏" panose="02010800040101010101" pitchFamily="2" charset="-122"/>
                <a:ea typeface="华文新魏" panose="02010800040101010101" pitchFamily="2" charset="-122"/>
              </a:rPr>
              <a:t>2</a:t>
            </a:r>
            <a:r>
              <a:rPr lang="zh-CN" altLang="en-US" sz="1800" dirty="0">
                <a:latin typeface="华文新魏" panose="02010800040101010101" pitchFamily="2" charset="-122"/>
                <a:ea typeface="华文新魏" panose="02010800040101010101" pitchFamily="2" charset="-122"/>
              </a:rPr>
              <a:t>可以是同一个电路</a:t>
            </a:r>
            <a:r>
              <a:rPr lang="en-US" altLang="zh-CN" sz="1800" dirty="0">
                <a:latin typeface="华文新魏" panose="02010800040101010101" pitchFamily="2" charset="-122"/>
                <a:ea typeface="华文新魏" panose="02010800040101010101" pitchFamily="2" charset="-122"/>
              </a:rPr>
              <a:t>)</a:t>
            </a:r>
            <a:endParaRPr lang="en-US" altLang="zh-CN" sz="1800" baseline="-25000" dirty="0">
              <a:latin typeface="华文新魏" panose="02010800040101010101" pitchFamily="2" charset="-122"/>
              <a:ea typeface="华文新魏" panose="02010800040101010101" pitchFamily="2" charset="-122"/>
            </a:endParaRPr>
          </a:p>
          <a:p>
            <a:pPr marL="514350" indent="-514350">
              <a:lnSpc>
                <a:spcPct val="120000"/>
              </a:lnSpc>
              <a:buNone/>
            </a:pPr>
            <a:r>
              <a:rPr lang="zh-CN" altLang="en-US" sz="1800" dirty="0">
                <a:latin typeface="华文新魏" panose="02010800040101010101" pitchFamily="2" charset="-122"/>
                <a:ea typeface="华文新魏" panose="02010800040101010101" pitchFamily="2" charset="-122"/>
              </a:rPr>
              <a:t>       的两个状态，作为初态同时加入</a:t>
            </a:r>
            <a:r>
              <a:rPr lang="zh-CN" altLang="en-US" sz="1800" b="1" dirty="0">
                <a:solidFill>
                  <a:srgbClr val="FF0000"/>
                </a:solidFill>
                <a:latin typeface="华文新魏" panose="02010800040101010101" pitchFamily="2" charset="-122"/>
                <a:ea typeface="华文新魏" panose="02010800040101010101" pitchFamily="2" charset="-122"/>
              </a:rPr>
              <a:t>任意输入序列</a:t>
            </a:r>
            <a:r>
              <a:rPr lang="zh-CN" altLang="en-US" sz="1800" dirty="0">
                <a:latin typeface="华文新魏" panose="02010800040101010101" pitchFamily="2" charset="-122"/>
                <a:ea typeface="华文新魏" panose="02010800040101010101" pitchFamily="2" charset="-122"/>
              </a:rPr>
              <a:t>，所产生的</a:t>
            </a:r>
            <a:r>
              <a:rPr lang="zh-CN" altLang="en-US" sz="1800" b="1" dirty="0">
                <a:solidFill>
                  <a:srgbClr val="FF0000"/>
                </a:solidFill>
                <a:latin typeface="华文新魏" panose="02010800040101010101" pitchFamily="2" charset="-122"/>
                <a:ea typeface="华文新魏" panose="02010800040101010101" pitchFamily="2" charset="-122"/>
              </a:rPr>
              <a:t>输出序列完全</a:t>
            </a:r>
          </a:p>
          <a:p>
            <a:pPr marL="514350" indent="-514350">
              <a:lnSpc>
                <a:spcPct val="120000"/>
              </a:lnSpc>
              <a:buNone/>
            </a:pPr>
            <a:r>
              <a:rPr lang="zh-CN" altLang="en-US" sz="1800" b="1" dirty="0">
                <a:solidFill>
                  <a:srgbClr val="FF0000"/>
                </a:solidFill>
                <a:latin typeface="华文新魏" panose="02010800040101010101" pitchFamily="2" charset="-122"/>
                <a:ea typeface="华文新魏" panose="02010800040101010101" pitchFamily="2" charset="-122"/>
              </a:rPr>
              <a:t>       一致</a:t>
            </a:r>
            <a:r>
              <a:rPr lang="zh-CN" altLang="en-US" sz="1800" dirty="0">
                <a:solidFill>
                  <a:srgbClr val="FF0000"/>
                </a:solidFill>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则状态 </a:t>
            </a:r>
            <a:r>
              <a:rPr lang="en-US" altLang="zh-CN" sz="1800" dirty="0">
                <a:latin typeface="华文新魏" panose="02010800040101010101" pitchFamily="2" charset="-122"/>
                <a:ea typeface="华文新魏" panose="02010800040101010101" pitchFamily="2" charset="-122"/>
              </a:rPr>
              <a:t>S</a:t>
            </a:r>
            <a:r>
              <a:rPr lang="en-US" altLang="zh-CN" sz="1800" baseline="-25000" dirty="0">
                <a:latin typeface="华文新魏" panose="02010800040101010101" pitchFamily="2" charset="-122"/>
                <a:ea typeface="华文新魏" panose="02010800040101010101" pitchFamily="2" charset="-122"/>
              </a:rPr>
              <a:t>1 </a:t>
            </a:r>
            <a:r>
              <a:rPr lang="zh-CN" altLang="en-US" sz="1800" dirty="0">
                <a:latin typeface="华文新魏" panose="02010800040101010101" pitchFamily="2" charset="-122"/>
                <a:ea typeface="华文新魏" panose="02010800040101010101" pitchFamily="2" charset="-122"/>
              </a:rPr>
              <a:t>和 </a:t>
            </a:r>
            <a:r>
              <a:rPr lang="en-US" altLang="zh-CN" sz="1800" dirty="0">
                <a:latin typeface="华文新魏" panose="02010800040101010101" pitchFamily="2" charset="-122"/>
                <a:ea typeface="华文新魏" panose="02010800040101010101" pitchFamily="2" charset="-122"/>
              </a:rPr>
              <a:t>S</a:t>
            </a:r>
            <a:r>
              <a:rPr lang="en-US" altLang="zh-CN" sz="1800" baseline="-25000" dirty="0">
                <a:latin typeface="华文新魏" panose="02010800040101010101" pitchFamily="2" charset="-122"/>
                <a:ea typeface="华文新魏" panose="02010800040101010101" pitchFamily="2" charset="-122"/>
              </a:rPr>
              <a:t>2 </a:t>
            </a:r>
            <a:r>
              <a:rPr lang="zh-CN" altLang="en-US" sz="1800" dirty="0">
                <a:latin typeface="华文新魏" panose="02010800040101010101" pitchFamily="2" charset="-122"/>
                <a:ea typeface="华文新魏" panose="02010800040101010101" pitchFamily="2" charset="-122"/>
              </a:rPr>
              <a:t>是等效</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或等价</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的，称</a:t>
            </a:r>
            <a:r>
              <a:rPr lang="zh-CN" altLang="en-US" sz="1800" dirty="0">
                <a:solidFill>
                  <a:srgbClr val="FF0000"/>
                </a:solidFill>
                <a:latin typeface="华文新魏" panose="02010800040101010101" pitchFamily="2" charset="-122"/>
                <a:ea typeface="华文新魏" panose="02010800040101010101" pitchFamily="2" charset="-122"/>
              </a:rPr>
              <a:t> </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1</a:t>
            </a:r>
            <a:r>
              <a:rPr lang="zh-CN" altLang="en-US" sz="1800" b="1" dirty="0">
                <a:solidFill>
                  <a:srgbClr val="FF0000"/>
                </a:solidFill>
                <a:latin typeface="华文新魏" panose="02010800040101010101" pitchFamily="2" charset="-122"/>
                <a:ea typeface="华文新魏" panose="02010800040101010101" pitchFamily="2" charset="-122"/>
              </a:rPr>
              <a:t>和 </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2</a:t>
            </a:r>
            <a:r>
              <a:rPr lang="en-US" altLang="zh-CN" sz="1800" b="1" dirty="0">
                <a:solidFill>
                  <a:srgbClr val="FF0000"/>
                </a:solidFill>
                <a:latin typeface="华文新魏" panose="02010800040101010101" pitchFamily="2" charset="-122"/>
                <a:ea typeface="华文新魏" panose="02010800040101010101" pitchFamily="2" charset="-122"/>
              </a:rPr>
              <a:t> </a:t>
            </a:r>
            <a:r>
              <a:rPr lang="zh-CN" altLang="en-US" sz="1800" b="1" dirty="0">
                <a:solidFill>
                  <a:srgbClr val="FF0000"/>
                </a:solidFill>
                <a:latin typeface="华文新魏" panose="02010800040101010101" pitchFamily="2" charset="-122"/>
                <a:ea typeface="华文新魏" panose="02010800040101010101" pitchFamily="2" charset="-122"/>
              </a:rPr>
              <a:t>是等效对</a:t>
            </a:r>
            <a:r>
              <a:rPr lang="zh-CN" altLang="en-US" sz="1800" dirty="0">
                <a:solidFill>
                  <a:srgbClr val="FF0000"/>
                </a:solidFill>
                <a:latin typeface="华文新魏" panose="02010800040101010101" pitchFamily="2" charset="-122"/>
                <a:ea typeface="华文新魏" panose="02010800040101010101" pitchFamily="2" charset="-122"/>
              </a:rPr>
              <a:t>，</a:t>
            </a:r>
          </a:p>
          <a:p>
            <a:pPr marL="514350" indent="-514350">
              <a:lnSpc>
                <a:spcPct val="120000"/>
              </a:lnSpc>
              <a:buNone/>
            </a:pPr>
            <a:r>
              <a:rPr lang="zh-CN" altLang="en-US" sz="1800" dirty="0">
                <a:solidFill>
                  <a:srgbClr val="FF0000"/>
                </a:solidFill>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记为 </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1</a:t>
            </a:r>
            <a:r>
              <a:rPr lang="zh-CN" altLang="en-US" sz="1800" b="1" dirty="0">
                <a:solidFill>
                  <a:srgbClr val="FF0000"/>
                </a:solidFill>
                <a:latin typeface="华文新魏" panose="02010800040101010101" pitchFamily="2" charset="-122"/>
                <a:ea typeface="华文新魏" panose="02010800040101010101" pitchFamily="2" charset="-122"/>
              </a:rPr>
              <a:t>，</a:t>
            </a:r>
            <a:r>
              <a:rPr lang="en-US" altLang="zh-CN" sz="1800" b="1" dirty="0">
                <a:solidFill>
                  <a:srgbClr val="FF0000"/>
                </a:solidFill>
                <a:latin typeface="华文新魏" panose="02010800040101010101" pitchFamily="2" charset="-122"/>
                <a:ea typeface="华文新魏" panose="02010800040101010101" pitchFamily="2" charset="-122"/>
              </a:rPr>
              <a:t>S</a:t>
            </a:r>
            <a:r>
              <a:rPr lang="en-US" altLang="zh-CN" sz="1800" b="1" baseline="-25000" dirty="0">
                <a:solidFill>
                  <a:srgbClr val="FF0000"/>
                </a:solidFill>
                <a:latin typeface="华文新魏" panose="02010800040101010101" pitchFamily="2" charset="-122"/>
                <a:ea typeface="华文新魏" panose="02010800040101010101" pitchFamily="2" charset="-122"/>
              </a:rPr>
              <a:t>2</a:t>
            </a:r>
            <a:r>
              <a:rPr lang="en-US" altLang="zh-CN" sz="1800" b="1" dirty="0">
                <a:solidFill>
                  <a:srgbClr val="FF0000"/>
                </a:solidFill>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a:t>
            </a:r>
            <a:endParaRPr lang="zh-CN" altLang="en-US" sz="1800" dirty="0">
              <a:solidFill>
                <a:srgbClr val="FF0000"/>
              </a:solidFill>
              <a:latin typeface="华文新魏" panose="02010800040101010101" pitchFamily="2" charset="-122"/>
              <a:ea typeface="华文新魏" panose="02010800040101010101" pitchFamily="2" charset="-122"/>
            </a:endParaRPr>
          </a:p>
          <a:p>
            <a:pPr marL="514350" indent="-514350" latinLnBrk="0">
              <a:lnSpc>
                <a:spcPct val="120000"/>
              </a:lnSpc>
              <a:spcBef>
                <a:spcPts val="1300"/>
              </a:spcBef>
              <a:buNone/>
            </a:pPr>
            <a:r>
              <a:rPr lang="zh-CN" altLang="en-US" sz="1800" dirty="0">
                <a:latin typeface="华文新魏" panose="02010800040101010101" pitchFamily="2" charset="-122"/>
                <a:ea typeface="华文新魏" panose="02010800040101010101" pitchFamily="2" charset="-122"/>
              </a:rPr>
              <a:t>       </a:t>
            </a:r>
            <a:r>
              <a:rPr lang="zh-CN" altLang="en-US" sz="1800" u="sng" dirty="0">
                <a:latin typeface="华文新魏" panose="02010800040101010101" pitchFamily="2" charset="-122"/>
                <a:ea typeface="华文新魏" panose="02010800040101010101" pitchFamily="2" charset="-122"/>
              </a:rPr>
              <a:t>在同一电路中等效状态可以合并为一个状态。</a:t>
            </a:r>
          </a:p>
        </p:txBody>
      </p:sp>
      <p:sp>
        <p:nvSpPr>
          <p:cNvPr id="41988" name="Text Box 7"/>
          <p:cNvSpPr txBox="1"/>
          <p:nvPr/>
        </p:nvSpPr>
        <p:spPr>
          <a:xfrm>
            <a:off x="5710555" y="4084955"/>
            <a:ext cx="3125470" cy="36830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b="1" dirty="0">
                <a:latin typeface="黑体" panose="02010609060101010101" pitchFamily="49" charset="-122"/>
              </a:rPr>
              <a:t>即：</a:t>
            </a:r>
            <a:r>
              <a:rPr lang="en-US" altLang="zh-CN" b="1" dirty="0">
                <a:solidFill>
                  <a:srgbClr val="FF0000"/>
                </a:solidFill>
                <a:latin typeface="黑体" panose="02010609060101010101" pitchFamily="49" charset="-122"/>
              </a:rPr>
              <a:t>( S</a:t>
            </a:r>
            <a:r>
              <a:rPr lang="en-US" altLang="zh-CN" b="1" baseline="-25000" dirty="0">
                <a:solidFill>
                  <a:srgbClr val="FF0000"/>
                </a:solidFill>
                <a:latin typeface="黑体" panose="02010609060101010101" pitchFamily="49" charset="-122"/>
              </a:rPr>
              <a:t>1</a:t>
            </a:r>
            <a:r>
              <a:rPr lang="zh-CN" altLang="en-US" b="1" dirty="0">
                <a:solidFill>
                  <a:srgbClr val="FF0000"/>
                </a:solidFill>
                <a:latin typeface="黑体" panose="02010609060101010101" pitchFamily="49" charset="-122"/>
              </a:rPr>
              <a:t>，</a:t>
            </a:r>
            <a:r>
              <a:rPr lang="en-US" altLang="zh-CN" b="1" dirty="0">
                <a:solidFill>
                  <a:srgbClr val="FF0000"/>
                </a:solidFill>
                <a:latin typeface="黑体" panose="02010609060101010101" pitchFamily="49" charset="-122"/>
              </a:rPr>
              <a:t>S</a:t>
            </a:r>
            <a:r>
              <a:rPr lang="en-US" altLang="zh-CN" b="1" baseline="-25000" dirty="0">
                <a:solidFill>
                  <a:srgbClr val="FF0000"/>
                </a:solidFill>
                <a:latin typeface="黑体" panose="02010609060101010101" pitchFamily="49" charset="-122"/>
              </a:rPr>
              <a:t>2 </a:t>
            </a:r>
            <a:r>
              <a:rPr lang="en-US" altLang="zh-CN" b="1" dirty="0">
                <a:solidFill>
                  <a:srgbClr val="FF0000"/>
                </a:solidFill>
                <a:latin typeface="黑体" panose="02010609060101010101" pitchFamily="49" charset="-122"/>
              </a:rPr>
              <a:t>) → 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609600" y="473075"/>
            <a:ext cx="3748088" cy="474663"/>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2000" b="1" dirty="0">
                <a:solidFill>
                  <a:srgbClr val="FF0000"/>
                </a:solidFill>
                <a:latin typeface="华文新魏" panose="02010800040101010101" pitchFamily="2" charset="-122"/>
                <a:ea typeface="华文新魏" panose="02010800040101010101" pitchFamily="2" charset="-122"/>
              </a:rPr>
              <a:t>等效的传递性 </a:t>
            </a:r>
            <a:endParaRPr lang="zh-CN" altLang="en-US" sz="2000" b="1" i="1" dirty="0">
              <a:solidFill>
                <a:srgbClr val="FF0000"/>
              </a:solidFill>
              <a:latin typeface="华文新魏" panose="02010800040101010101" pitchFamily="2" charset="-122"/>
              <a:ea typeface="华文新魏" panose="02010800040101010101" pitchFamily="2" charset="-122"/>
            </a:endParaRPr>
          </a:p>
        </p:txBody>
      </p:sp>
      <p:sp>
        <p:nvSpPr>
          <p:cNvPr id="43011" name="Rectangle 3"/>
          <p:cNvSpPr>
            <a:spLocks noGrp="1"/>
          </p:cNvSpPr>
          <p:nvPr>
            <p:ph/>
          </p:nvPr>
        </p:nvSpPr>
        <p:spPr>
          <a:xfrm>
            <a:off x="304800" y="858838"/>
            <a:ext cx="8686800" cy="1176337"/>
          </a:xfrm>
          <a:prstGeom prst="rect">
            <a:avLst/>
          </a:prstGeom>
          <a:noFill/>
          <a:ln w="9525">
            <a:noFill/>
          </a:ln>
        </p:spPr>
        <p:txBody>
          <a:bodyPr/>
          <a:lstStyle/>
          <a:p>
            <a:pPr>
              <a:buNone/>
            </a:pP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如果有状态</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和</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2</a:t>
            </a:r>
            <a:r>
              <a:rPr lang="zh-CN" altLang="en-US" sz="2000" dirty="0">
                <a:latin typeface="华文新魏" panose="02010800040101010101" pitchFamily="2" charset="-122"/>
                <a:ea typeface="华文新魏" panose="02010800040101010101" pitchFamily="2" charset="-122"/>
              </a:rPr>
              <a:t>等效，状态</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2</a:t>
            </a:r>
            <a:r>
              <a:rPr lang="zh-CN" altLang="en-US" sz="2000" dirty="0">
                <a:latin typeface="华文新魏" panose="02010800040101010101" pitchFamily="2" charset="-122"/>
                <a:ea typeface="华文新魏" panose="02010800040101010101" pitchFamily="2" charset="-122"/>
              </a:rPr>
              <a:t>和</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等效，则状态</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1 </a:t>
            </a:r>
            <a:r>
              <a:rPr lang="zh-CN" altLang="en-US" sz="2000" dirty="0">
                <a:latin typeface="华文新魏" panose="02010800040101010101" pitchFamily="2" charset="-122"/>
                <a:ea typeface="华文新魏" panose="02010800040101010101" pitchFamily="2" charset="-122"/>
              </a:rPr>
              <a:t>和 </a:t>
            </a:r>
            <a:r>
              <a:rPr lang="en-US" altLang="zh-CN" sz="2000" dirty="0">
                <a:latin typeface="华文新魏" panose="02010800040101010101" pitchFamily="2" charset="-122"/>
                <a:ea typeface="华文新魏" panose="02010800040101010101" pitchFamily="2" charset="-122"/>
              </a:rPr>
              <a:t>S</a:t>
            </a:r>
            <a:r>
              <a:rPr lang="en-US" altLang="zh-CN" sz="2000" baseline="-25000" dirty="0">
                <a:latin typeface="华文新魏" panose="02010800040101010101" pitchFamily="2" charset="-122"/>
                <a:ea typeface="华文新魏" panose="02010800040101010101" pitchFamily="2" charset="-122"/>
              </a:rPr>
              <a:t>3 </a:t>
            </a:r>
            <a:r>
              <a:rPr lang="zh-CN" altLang="en-US" sz="2000" dirty="0">
                <a:latin typeface="华文新魏" panose="02010800040101010101" pitchFamily="2" charset="-122"/>
                <a:ea typeface="华文新魏" panose="02010800040101010101" pitchFamily="2" charset="-122"/>
              </a:rPr>
              <a:t>也等效，记为：</a:t>
            </a:r>
          </a:p>
          <a:p>
            <a:pPr>
              <a:buNone/>
            </a:pPr>
            <a:r>
              <a:rPr lang="zh-CN" altLang="en-US" sz="2000" dirty="0">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2 </a:t>
            </a:r>
            <a:r>
              <a:rPr lang="en-US" altLang="zh-CN" sz="2000" b="1" dirty="0">
                <a:solidFill>
                  <a:srgbClr val="000099"/>
                </a:solidFill>
                <a:latin typeface="华文新魏" panose="02010800040101010101" pitchFamily="2" charset="-122"/>
                <a:ea typeface="华文新魏" panose="02010800040101010101" pitchFamily="2" charset="-122"/>
              </a:rPr>
              <a:t>)</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 S</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   →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a:t>
            </a:r>
          </a:p>
        </p:txBody>
      </p:sp>
      <p:sp>
        <p:nvSpPr>
          <p:cNvPr id="31748" name="Text Box 8"/>
          <p:cNvSpPr txBox="1"/>
          <p:nvPr/>
        </p:nvSpPr>
        <p:spPr>
          <a:xfrm>
            <a:off x="609600" y="1563638"/>
            <a:ext cx="8120063" cy="1765300"/>
          </a:xfrm>
          <a:prstGeom prst="rect">
            <a:avLst/>
          </a:prstGeom>
          <a:noFill/>
          <a:ln w="9525">
            <a:noFill/>
          </a:ln>
        </p:spPr>
        <p:txBody>
          <a:bodyPr>
            <a:spAutoFit/>
          </a:bodyPr>
          <a:lstStyle/>
          <a:p>
            <a:pPr marL="514350" indent="-514350" eaLnBrk="1" hangingPunct="1">
              <a:lnSpc>
                <a:spcPct val="70000"/>
              </a:lnSpc>
              <a:spcBef>
                <a:spcPct val="50000"/>
              </a:spcBef>
              <a:buFont typeface="Calibri" panose="020F0502020204030204" pitchFamily="34" charset="0"/>
              <a:buAutoNum type="circleNumDbPlain" startAt="3"/>
            </a:pPr>
            <a:r>
              <a:rPr lang="zh-CN" altLang="en-US" sz="2000" b="1" dirty="0">
                <a:solidFill>
                  <a:srgbClr val="FF0000"/>
                </a:solidFill>
                <a:latin typeface="华文新魏" panose="02010800040101010101" pitchFamily="2" charset="-122"/>
                <a:ea typeface="华文新魏" panose="02010800040101010101" pitchFamily="2" charset="-122"/>
              </a:rPr>
              <a:t>等效类</a:t>
            </a:r>
            <a:endParaRPr lang="zh-CN" altLang="en-US" sz="2000" b="1" i="1" dirty="0">
              <a:solidFill>
                <a:srgbClr val="FF0000"/>
              </a:solidFill>
              <a:latin typeface="华文新魏" panose="02010800040101010101" pitchFamily="2" charset="-122"/>
              <a:ea typeface="华文新魏" panose="02010800040101010101" pitchFamily="2" charset="-122"/>
            </a:endParaRPr>
          </a:p>
          <a:p>
            <a:pPr marL="514350" indent="-514350" eaLnBrk="1" hangingPunct="1">
              <a:lnSpc>
                <a:spcPct val="7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所含状态都可以相互构成等效对的等效状态的集合，称为等效类。</a:t>
            </a:r>
          </a:p>
          <a:p>
            <a:pPr marL="514350" indent="-514350" eaLnBrk="1" hangingPunct="1">
              <a:lnSpc>
                <a:spcPct val="70000"/>
              </a:lnSpc>
              <a:spcBef>
                <a:spcPct val="50000"/>
              </a:spcBef>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   即：</a:t>
            </a:r>
            <a:r>
              <a:rPr lang="en-US" altLang="zh-CN" sz="2000" b="1" dirty="0">
                <a:solidFill>
                  <a:srgbClr val="000099"/>
                </a:solidFill>
                <a:latin typeface="华文新魏" panose="02010800040101010101" pitchFamily="2" charset="-122"/>
                <a:ea typeface="华文新魏" panose="02010800040101010101" pitchFamily="2" charset="-122"/>
              </a:rPr>
              <a:t>(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2 </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 </a:t>
            </a:r>
            <a:r>
              <a:rPr lang="en-US" altLang="zh-CN" sz="2000" b="1" dirty="0">
                <a:solidFill>
                  <a:srgbClr val="000099"/>
                </a:solidFill>
                <a:latin typeface="华文新魏" panose="02010800040101010101" pitchFamily="2" charset="-122"/>
                <a:ea typeface="华文新魏" panose="02010800040101010101" pitchFamily="2" charset="-122"/>
              </a:rPr>
              <a:t>) →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en-US" altLang="zh-CN" sz="2000" b="1" dirty="0">
                <a:solidFill>
                  <a:srgbClr val="000099"/>
                </a:solidFill>
                <a:latin typeface="华文新魏" panose="02010800040101010101" pitchFamily="2" charset="-122"/>
                <a:ea typeface="华文新魏" panose="02010800040101010101" pitchFamily="2" charset="-122"/>
              </a:rPr>
              <a:t>)( S</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a:t>
            </a:r>
          </a:p>
          <a:p>
            <a:pPr marL="514350" indent="-514350" eaLnBrk="1" hangingPunct="1">
              <a:lnSpc>
                <a:spcPct val="70000"/>
              </a:lnSpc>
              <a:spcBef>
                <a:spcPct val="50000"/>
              </a:spcBef>
              <a:buFont typeface="Arial" panose="020B0604020202020204" pitchFamily="34" charset="0"/>
            </a:pPr>
            <a:endParaRPr lang="en-US" altLang="zh-CN" sz="2000" b="1" dirty="0">
              <a:solidFill>
                <a:srgbClr val="000099"/>
              </a:solidFill>
              <a:latin typeface="华文新魏" panose="02010800040101010101" pitchFamily="2" charset="-122"/>
              <a:ea typeface="华文新魏" panose="02010800040101010101" pitchFamily="2" charset="-122"/>
            </a:endParaRPr>
          </a:p>
          <a:p>
            <a:pPr marL="514350" indent="-514350" eaLnBrk="1" hangingPunct="1">
              <a:lnSpc>
                <a:spcPct val="70000"/>
              </a:lnSpc>
              <a:spcBef>
                <a:spcPct val="50000"/>
              </a:spcBef>
              <a:buFont typeface="Arial" panose="020B0604020202020204" pitchFamily="34" charset="0"/>
            </a:pPr>
            <a:r>
              <a:rPr lang="en-US" altLang="zh-CN" sz="2000" b="1" dirty="0">
                <a:solidFill>
                  <a:srgbClr val="000099"/>
                </a:solidFill>
                <a:latin typeface="华文新魏" panose="02010800040101010101" pitchFamily="2" charset="-122"/>
                <a:ea typeface="华文新魏" panose="02010800040101010101" pitchFamily="2" charset="-122"/>
              </a:rPr>
              <a:t>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en-US" altLang="zh-CN" sz="2000" b="1" dirty="0">
                <a:solidFill>
                  <a:srgbClr val="000099"/>
                </a:solidFill>
                <a:latin typeface="华文新魏" panose="02010800040101010101" pitchFamily="2" charset="-122"/>
                <a:ea typeface="华文新魏" panose="02010800040101010101" pitchFamily="2" charset="-122"/>
              </a:rPr>
              <a:t>)( S</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a:t>
            </a:r>
            <a:r>
              <a:rPr lang="en-US" altLang="zh-CN" sz="2000" b="1" dirty="0">
                <a:solidFill>
                  <a:srgbClr val="000099"/>
                </a:solidFill>
                <a:latin typeface="华文新魏" panose="02010800040101010101" pitchFamily="2" charset="-122"/>
                <a:ea typeface="华文新魏" panose="02010800040101010101" pitchFamily="2" charset="-122"/>
              </a:rPr>
              <a:t>) → ( S</a:t>
            </a:r>
            <a:r>
              <a:rPr lang="en-US" altLang="zh-CN" sz="2000" b="1" baseline="-25000" dirty="0">
                <a:solidFill>
                  <a:srgbClr val="000099"/>
                </a:solidFill>
                <a:latin typeface="华文新魏" panose="02010800040101010101" pitchFamily="2" charset="-122"/>
                <a:ea typeface="华文新魏" panose="02010800040101010101" pitchFamily="2" charset="-122"/>
              </a:rPr>
              <a:t>1</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2 </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S</a:t>
            </a:r>
            <a:r>
              <a:rPr lang="en-US" altLang="zh-CN" sz="2000" b="1" baseline="-25000" dirty="0">
                <a:solidFill>
                  <a:srgbClr val="000099"/>
                </a:solidFill>
                <a:latin typeface="华文新魏" panose="02010800040101010101" pitchFamily="2" charset="-122"/>
                <a:ea typeface="华文新魏" panose="02010800040101010101" pitchFamily="2" charset="-122"/>
              </a:rPr>
              <a:t>3 </a:t>
            </a:r>
            <a:r>
              <a:rPr lang="en-US" altLang="zh-CN" sz="2000" b="1" dirty="0">
                <a:solidFill>
                  <a:srgbClr val="000099"/>
                </a:solidFill>
                <a:latin typeface="华文新魏" panose="02010800040101010101" pitchFamily="2" charset="-122"/>
                <a:ea typeface="华文新魏" panose="02010800040101010101" pitchFamily="2" charset="-122"/>
              </a:rPr>
              <a:t>)</a:t>
            </a:r>
          </a:p>
        </p:txBody>
      </p:sp>
      <p:sp>
        <p:nvSpPr>
          <p:cNvPr id="31749" name="Text Box 9"/>
          <p:cNvSpPr txBox="1"/>
          <p:nvPr/>
        </p:nvSpPr>
        <p:spPr>
          <a:xfrm>
            <a:off x="609600" y="3342109"/>
            <a:ext cx="8191500" cy="885825"/>
          </a:xfrm>
          <a:prstGeom prst="rect">
            <a:avLst/>
          </a:prstGeom>
          <a:noFill/>
          <a:ln w="9525">
            <a:noFill/>
          </a:ln>
        </p:spPr>
        <p:txBody>
          <a:bodyPr>
            <a:spAutoFit/>
          </a:bodyPr>
          <a:lstStyle/>
          <a:p>
            <a:pPr marL="514350" indent="-514350" eaLnBrk="1" hangingPunct="1">
              <a:lnSpc>
                <a:spcPct val="80000"/>
              </a:lnSpc>
              <a:spcBef>
                <a:spcPct val="20000"/>
              </a:spcBef>
              <a:buFont typeface="Calibri" panose="020F0502020204030204" pitchFamily="34" charset="0"/>
              <a:buAutoNum type="circleNumDbPlain" startAt="4"/>
            </a:pPr>
            <a:r>
              <a:rPr lang="zh-CN" altLang="en-US" sz="2000" b="1" dirty="0">
                <a:solidFill>
                  <a:srgbClr val="FF0000"/>
                </a:solidFill>
                <a:latin typeface="华文新魏" panose="02010800040101010101" pitchFamily="2" charset="-122"/>
                <a:ea typeface="华文新魏" panose="02010800040101010101" pitchFamily="2" charset="-122"/>
              </a:rPr>
              <a:t>最大等效类</a:t>
            </a:r>
          </a:p>
          <a:p>
            <a:pPr marL="514350" indent="-514350" eaLnBrk="1" hangingPunct="1">
              <a:lnSpc>
                <a:spcPct val="80000"/>
              </a:lnSpc>
              <a:spcBef>
                <a:spcPct val="20000"/>
              </a:spcBef>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        在一个原始状态表中，不能被其他等效类所包含的等效类称为最大等效类。    </a:t>
            </a:r>
          </a:p>
        </p:txBody>
      </p:sp>
      <p:sp>
        <p:nvSpPr>
          <p:cNvPr id="6" name="Text Box 9">
            <a:extLst>
              <a:ext uri="{FF2B5EF4-FFF2-40B4-BE49-F238E27FC236}">
                <a16:creationId xmlns:a16="http://schemas.microsoft.com/office/drawing/2014/main" id="{58A29B32-0BD2-45C4-9A8F-7CA635935485}"/>
              </a:ext>
            </a:extLst>
          </p:cNvPr>
          <p:cNvSpPr txBox="1"/>
          <p:nvPr/>
        </p:nvSpPr>
        <p:spPr>
          <a:xfrm>
            <a:off x="573881" y="4192959"/>
            <a:ext cx="8191500" cy="902427"/>
          </a:xfrm>
          <a:prstGeom prst="rect">
            <a:avLst/>
          </a:prstGeom>
          <a:noFill/>
          <a:ln w="9525">
            <a:noFill/>
          </a:ln>
        </p:spPr>
        <p:txBody>
          <a:bodyPr>
            <a:spAutoFit/>
          </a:bodyPr>
          <a:lstStyle/>
          <a:p>
            <a:pPr eaLnBrk="1" hangingPunct="1">
              <a:lnSpc>
                <a:spcPct val="80000"/>
              </a:lnSpc>
              <a:spcBef>
                <a:spcPct val="20000"/>
              </a:spcBef>
            </a:pPr>
            <a:r>
              <a:rPr lang="zh-CN" altLang="en-US" sz="2000" b="1" dirty="0">
                <a:solidFill>
                  <a:srgbClr val="FF0000"/>
                </a:solidFill>
                <a:latin typeface="华文新魏" panose="02010800040101010101" pitchFamily="2" charset="-122"/>
                <a:ea typeface="华文新魏" panose="02010800040101010101" pitchFamily="2" charset="-122"/>
              </a:rPr>
              <a:t>化简原则：</a:t>
            </a:r>
          </a:p>
          <a:p>
            <a:pPr marL="514350" indent="-514350" eaLnBrk="1" hangingPunct="1">
              <a:lnSpc>
                <a:spcPct val="80000"/>
              </a:lnSpc>
              <a:spcBef>
                <a:spcPct val="2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在原始状态表中找出所有最大等效类，将每个最大等效类合并为一</a:t>
            </a:r>
            <a:r>
              <a:rPr lang="zh-CN" altLang="en-US" sz="2000">
                <a:latin typeface="华文新魏" panose="02010800040101010101" pitchFamily="2" charset="-122"/>
                <a:ea typeface="华文新魏" panose="02010800040101010101" pitchFamily="2" charset="-122"/>
              </a:rPr>
              <a:t>个状态。</a:t>
            </a:r>
            <a:endParaRPr lang="zh-CN" altLang="en-US" sz="20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74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755650" y="700405"/>
            <a:ext cx="7885430" cy="844550"/>
          </a:xfrm>
          <a:prstGeom prst="rect">
            <a:avLst/>
          </a:prstGeom>
          <a:noFill/>
          <a:ln w="9525">
            <a:noFill/>
          </a:ln>
        </p:spPr>
        <p:txBody>
          <a:bodyPr/>
          <a:lstStyle/>
          <a:p>
            <a:pPr>
              <a:buFont typeface="Wingdings" panose="05000000000000000000" pitchFamily="2" charset="2"/>
              <a:buChar char="Ø"/>
            </a:pPr>
            <a:r>
              <a:rPr lang="zh-CN" altLang="en-US" sz="2000" b="1" u="sng" dirty="0">
                <a:solidFill>
                  <a:srgbClr val="FF0000"/>
                </a:solidFill>
                <a:latin typeface="华文新魏" panose="02010800040101010101" pitchFamily="2" charset="-122"/>
                <a:ea typeface="华文新魏" panose="02010800040101010101" pitchFamily="2" charset="-122"/>
              </a:rPr>
              <a:t>根据状态等效的定义，等效对的判断标准（利用状态图、状态表）</a:t>
            </a:r>
          </a:p>
        </p:txBody>
      </p:sp>
      <p:sp>
        <p:nvSpPr>
          <p:cNvPr id="44035" name="Rectangle 3"/>
          <p:cNvSpPr>
            <a:spLocks noGrp="1"/>
          </p:cNvSpPr>
          <p:nvPr>
            <p:ph/>
          </p:nvPr>
        </p:nvSpPr>
        <p:spPr>
          <a:xfrm>
            <a:off x="971233" y="1490980"/>
            <a:ext cx="7415212" cy="3152775"/>
          </a:xfrm>
          <a:prstGeom prst="rect">
            <a:avLst/>
          </a:prstGeom>
          <a:noFill/>
          <a:ln w="9525">
            <a:noFill/>
          </a:ln>
        </p:spPr>
        <p:txBody>
          <a:bodyPr/>
          <a:lstStyle/>
          <a:p>
            <a:pPr>
              <a:spcBef>
                <a:spcPct val="50000"/>
              </a:spcBef>
              <a:buNone/>
            </a:pPr>
            <a:r>
              <a:rPr lang="zh-CN" altLang="en-US" sz="2000" b="1" dirty="0">
                <a:solidFill>
                  <a:srgbClr val="FF0000"/>
                </a:solidFill>
                <a:latin typeface="华文新魏" panose="02010800040101010101" pitchFamily="2" charset="-122"/>
                <a:ea typeface="华文新魏" panose="02010800040101010101" pitchFamily="2" charset="-122"/>
              </a:rPr>
              <a:t>条件</a:t>
            </a: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它们的</a:t>
            </a:r>
            <a:r>
              <a:rPr lang="zh-CN" altLang="en-US" sz="2000" b="1" dirty="0">
                <a:solidFill>
                  <a:srgbClr val="FF0000"/>
                </a:solidFill>
                <a:latin typeface="华文新魏" panose="02010800040101010101" pitchFamily="2" charset="-122"/>
                <a:ea typeface="华文新魏" panose="02010800040101010101" pitchFamily="2" charset="-122"/>
              </a:rPr>
              <a:t>输出完全相同（</a:t>
            </a:r>
            <a:r>
              <a:rPr lang="en-US" altLang="zh-CN" sz="2000" b="1" i="1" dirty="0">
                <a:solidFill>
                  <a:srgbClr val="FF0000"/>
                </a:solidFill>
                <a:latin typeface="华文新魏" panose="02010800040101010101" pitchFamily="2" charset="-122"/>
                <a:ea typeface="华文新魏" panose="02010800040101010101" pitchFamily="2" charset="-122"/>
              </a:rPr>
              <a:t>identical outputs</a:t>
            </a:r>
            <a:r>
              <a:rPr lang="en-US" altLang="zh-CN" sz="2000"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a:t>
            </a:r>
            <a:r>
              <a:rPr lang="zh-CN" altLang="en-US" sz="2000" dirty="0">
                <a:solidFill>
                  <a:srgbClr val="FF0000"/>
                </a:solidFill>
                <a:latin typeface="华文新魏" panose="02010800040101010101" pitchFamily="2" charset="-122"/>
                <a:ea typeface="华文新魏" panose="02010800040101010101" pitchFamily="2" charset="-122"/>
              </a:rPr>
              <a:t>。</a:t>
            </a:r>
          </a:p>
          <a:p>
            <a:pPr>
              <a:spcBef>
                <a:spcPct val="50000"/>
              </a:spcBef>
              <a:buNone/>
            </a:pPr>
            <a:r>
              <a:rPr lang="zh-CN" altLang="en-US" sz="2000" b="1" dirty="0">
                <a:solidFill>
                  <a:srgbClr val="FF0000"/>
                </a:solidFill>
                <a:latin typeface="华文新魏" panose="02010800040101010101" pitchFamily="2" charset="-122"/>
                <a:ea typeface="华文新魏" panose="02010800040101010101" pitchFamily="2" charset="-122"/>
              </a:rPr>
              <a:t>条件</a:t>
            </a: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它们的</a:t>
            </a:r>
            <a:r>
              <a:rPr lang="zh-CN" altLang="en-US" sz="2000" b="1" dirty="0">
                <a:solidFill>
                  <a:srgbClr val="FF0000"/>
                </a:solidFill>
                <a:latin typeface="华文新魏" panose="02010800040101010101" pitchFamily="2" charset="-122"/>
                <a:ea typeface="华文新魏" panose="02010800040101010101" pitchFamily="2" charset="-122"/>
              </a:rPr>
              <a:t>次态满足</a:t>
            </a:r>
            <a:r>
              <a:rPr lang="zh-CN" altLang="en-US" sz="2000" dirty="0">
                <a:latin typeface="华文新魏" panose="02010800040101010101" pitchFamily="2" charset="-122"/>
                <a:ea typeface="华文新魏" panose="02010800040101010101" pitchFamily="2" charset="-122"/>
              </a:rPr>
              <a:t>下列条件之一：</a:t>
            </a:r>
          </a:p>
          <a:p>
            <a:pPr>
              <a:spcBef>
                <a:spcPct val="50000"/>
              </a:spcBef>
              <a:buNone/>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① 次态相同</a:t>
            </a:r>
          </a:p>
          <a:p>
            <a:pPr>
              <a:spcBef>
                <a:spcPct val="50000"/>
              </a:spcBef>
              <a:buNone/>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② 次态交错</a:t>
            </a:r>
          </a:p>
          <a:p>
            <a:pPr>
              <a:spcBef>
                <a:spcPct val="50000"/>
              </a:spcBef>
              <a:buNone/>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③ 次态维持                </a:t>
            </a:r>
          </a:p>
          <a:p>
            <a:pPr>
              <a:spcBef>
                <a:spcPct val="50000"/>
              </a:spcBef>
              <a:buNone/>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④ 后续状态等效</a:t>
            </a:r>
          </a:p>
          <a:p>
            <a:pPr>
              <a:spcBef>
                <a:spcPct val="50000"/>
              </a:spcBef>
              <a:buNone/>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⑤ </a:t>
            </a:r>
            <a:r>
              <a:rPr lang="zh-CN" altLang="en-US" sz="2000" dirty="0">
                <a:solidFill>
                  <a:srgbClr val="FF0000"/>
                </a:solidFill>
                <a:latin typeface="华文新魏" panose="02010800040101010101" pitchFamily="2" charset="-122"/>
                <a:ea typeface="华文新魏" panose="02010800040101010101" pitchFamily="2" charset="-122"/>
              </a:rPr>
              <a:t>次态循环</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685800" y="601663"/>
            <a:ext cx="5257800" cy="34290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等效关系判断条件的说明</a:t>
            </a:r>
          </a:p>
        </p:txBody>
      </p:sp>
      <p:grpSp>
        <p:nvGrpSpPr>
          <p:cNvPr id="45059" name="Group 134"/>
          <p:cNvGrpSpPr/>
          <p:nvPr/>
        </p:nvGrpSpPr>
        <p:grpSpPr>
          <a:xfrm>
            <a:off x="1905000" y="1739900"/>
            <a:ext cx="1008063" cy="598488"/>
            <a:chOff x="0" y="0"/>
            <a:chExt cx="635" cy="503"/>
          </a:xfrm>
        </p:grpSpPr>
        <p:sp>
          <p:nvSpPr>
            <p:cNvPr id="45115" name="Line 135"/>
            <p:cNvSpPr>
              <a:spLocks noChangeAspect="1"/>
            </p:cNvSpPr>
            <p:nvPr/>
          </p:nvSpPr>
          <p:spPr>
            <a:xfrm>
              <a:off x="132" y="0"/>
              <a:ext cx="503" cy="503"/>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116" name="Text Box 136"/>
            <p:cNvSpPr txBox="1"/>
            <p:nvPr/>
          </p:nvSpPr>
          <p:spPr>
            <a:xfrm>
              <a:off x="0" y="6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1/0</a:t>
              </a:r>
            </a:p>
          </p:txBody>
        </p:sp>
      </p:grpSp>
      <p:grpSp>
        <p:nvGrpSpPr>
          <p:cNvPr id="45060" name="Group 137"/>
          <p:cNvGrpSpPr/>
          <p:nvPr/>
        </p:nvGrpSpPr>
        <p:grpSpPr>
          <a:xfrm>
            <a:off x="1087438" y="1825625"/>
            <a:ext cx="820737" cy="763588"/>
            <a:chOff x="0" y="0"/>
            <a:chExt cx="336" cy="641"/>
          </a:xfrm>
        </p:grpSpPr>
        <p:sp>
          <p:nvSpPr>
            <p:cNvPr id="45113" name="Line 138"/>
            <p:cNvSpPr/>
            <p:nvPr/>
          </p:nvSpPr>
          <p:spPr>
            <a:xfrm>
              <a:off x="262" y="0"/>
              <a:ext cx="0" cy="384"/>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114" name="Text Box 139"/>
            <p:cNvSpPr txBox="1"/>
            <p:nvPr/>
          </p:nvSpPr>
          <p:spPr>
            <a:xfrm>
              <a:off x="0" y="46"/>
              <a:ext cx="336" cy="59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grpSp>
      <p:sp>
        <p:nvSpPr>
          <p:cNvPr id="45061" name="Text Box 140"/>
          <p:cNvSpPr txBox="1"/>
          <p:nvPr/>
        </p:nvSpPr>
        <p:spPr>
          <a:xfrm>
            <a:off x="533400" y="973138"/>
            <a:ext cx="26670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①  </a:t>
            </a:r>
            <a:r>
              <a:rPr lang="zh-CN" altLang="en-US" sz="2000" b="1" dirty="0">
                <a:latin typeface="华文新魏" panose="02010800040101010101" pitchFamily="2" charset="-122"/>
                <a:ea typeface="华文新魏" panose="02010800040101010101" pitchFamily="2" charset="-122"/>
              </a:rPr>
              <a:t>次态相同</a:t>
            </a:r>
          </a:p>
        </p:txBody>
      </p:sp>
      <p:grpSp>
        <p:nvGrpSpPr>
          <p:cNvPr id="45062" name="Group 141"/>
          <p:cNvGrpSpPr/>
          <p:nvPr/>
        </p:nvGrpSpPr>
        <p:grpSpPr>
          <a:xfrm>
            <a:off x="2070100" y="3184525"/>
            <a:ext cx="900113" cy="400050"/>
            <a:chOff x="0" y="-87"/>
            <a:chExt cx="567" cy="336"/>
          </a:xfrm>
        </p:grpSpPr>
        <p:sp>
          <p:nvSpPr>
            <p:cNvPr id="45111" name="Text Box 142"/>
            <p:cNvSpPr txBox="1"/>
            <p:nvPr/>
          </p:nvSpPr>
          <p:spPr>
            <a:xfrm>
              <a:off x="168" y="-87"/>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sp>
          <p:nvSpPr>
            <p:cNvPr id="45112" name="Line 143"/>
            <p:cNvSpPr/>
            <p:nvPr/>
          </p:nvSpPr>
          <p:spPr>
            <a:xfrm flipH="1">
              <a:off x="0" y="210"/>
              <a:ext cx="567"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5063" name="Group 144"/>
          <p:cNvGrpSpPr/>
          <p:nvPr/>
        </p:nvGrpSpPr>
        <p:grpSpPr>
          <a:xfrm>
            <a:off x="1752600" y="3887788"/>
            <a:ext cx="609600" cy="560387"/>
            <a:chOff x="0" y="0"/>
            <a:chExt cx="384" cy="470"/>
          </a:xfrm>
        </p:grpSpPr>
        <p:sp>
          <p:nvSpPr>
            <p:cNvPr id="45109" name="Line 145"/>
            <p:cNvSpPr/>
            <p:nvPr/>
          </p:nvSpPr>
          <p:spPr>
            <a:xfrm>
              <a:off x="96" y="0"/>
              <a:ext cx="288" cy="43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110" name="Text Box 146"/>
            <p:cNvSpPr txBox="1"/>
            <p:nvPr/>
          </p:nvSpPr>
          <p:spPr>
            <a:xfrm>
              <a:off x="0" y="134"/>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1/1</a:t>
              </a:r>
            </a:p>
          </p:txBody>
        </p:sp>
      </p:grpSp>
      <p:grpSp>
        <p:nvGrpSpPr>
          <p:cNvPr id="45064" name="Group 147"/>
          <p:cNvGrpSpPr/>
          <p:nvPr/>
        </p:nvGrpSpPr>
        <p:grpSpPr>
          <a:xfrm>
            <a:off x="2590800" y="3887788"/>
            <a:ext cx="762000" cy="560387"/>
            <a:chOff x="0" y="0"/>
            <a:chExt cx="480" cy="470"/>
          </a:xfrm>
        </p:grpSpPr>
        <p:sp>
          <p:nvSpPr>
            <p:cNvPr id="45107" name="Line 148"/>
            <p:cNvSpPr/>
            <p:nvPr/>
          </p:nvSpPr>
          <p:spPr>
            <a:xfrm flipH="1">
              <a:off x="0" y="0"/>
              <a:ext cx="278" cy="43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108" name="Text Box 149"/>
            <p:cNvSpPr txBox="1"/>
            <p:nvPr/>
          </p:nvSpPr>
          <p:spPr>
            <a:xfrm>
              <a:off x="96" y="134"/>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1/1</a:t>
              </a:r>
            </a:p>
          </p:txBody>
        </p:sp>
      </p:grpSp>
      <p:grpSp>
        <p:nvGrpSpPr>
          <p:cNvPr id="45065" name="Group 150"/>
          <p:cNvGrpSpPr/>
          <p:nvPr/>
        </p:nvGrpSpPr>
        <p:grpSpPr>
          <a:xfrm>
            <a:off x="6248400" y="3430588"/>
            <a:ext cx="990600" cy="400050"/>
            <a:chOff x="0" y="0"/>
            <a:chExt cx="624" cy="336"/>
          </a:xfrm>
        </p:grpSpPr>
        <p:grpSp>
          <p:nvGrpSpPr>
            <p:cNvPr id="45101" name="Group 151"/>
            <p:cNvGrpSpPr/>
            <p:nvPr/>
          </p:nvGrpSpPr>
          <p:grpSpPr>
            <a:xfrm flipV="1">
              <a:off x="0" y="0"/>
              <a:ext cx="240" cy="192"/>
              <a:chOff x="0" y="0"/>
              <a:chExt cx="288" cy="192"/>
            </a:xfrm>
          </p:grpSpPr>
          <p:sp>
            <p:nvSpPr>
              <p:cNvPr id="45103" name="Line 152"/>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5104" name="Arc 153"/>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5105" name="Arc 154"/>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5106" name="Line 155"/>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5102" name="Text Box 156"/>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grpSp>
      <p:grpSp>
        <p:nvGrpSpPr>
          <p:cNvPr id="45066" name="Group 157"/>
          <p:cNvGrpSpPr/>
          <p:nvPr/>
        </p:nvGrpSpPr>
        <p:grpSpPr>
          <a:xfrm>
            <a:off x="6011863" y="3724275"/>
            <a:ext cx="609600" cy="514350"/>
            <a:chOff x="0" y="0"/>
            <a:chExt cx="384" cy="432"/>
          </a:xfrm>
        </p:grpSpPr>
        <p:sp>
          <p:nvSpPr>
            <p:cNvPr id="45099" name="Line 158"/>
            <p:cNvSpPr/>
            <p:nvPr/>
          </p:nvSpPr>
          <p:spPr>
            <a:xfrm flipH="1">
              <a:off x="36" y="0"/>
              <a:ext cx="0" cy="432"/>
            </a:xfrm>
            <a:prstGeom prst="line">
              <a:avLst/>
            </a:prstGeom>
            <a:ln w="9525">
              <a:noFill/>
            </a:ln>
          </p:spPr>
          <p:txBody>
            <a:bodyPr/>
            <a:lstStyle/>
            <a:p>
              <a:endParaRPr lang="zh-CN" altLang="en-US"/>
            </a:p>
          </p:txBody>
        </p:sp>
        <p:sp>
          <p:nvSpPr>
            <p:cNvPr id="45100" name="Text Box 159"/>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1/1</a:t>
              </a:r>
            </a:p>
          </p:txBody>
        </p:sp>
      </p:grpSp>
      <p:sp>
        <p:nvSpPr>
          <p:cNvPr id="45067" name="Text Box 160"/>
          <p:cNvSpPr txBox="1"/>
          <p:nvPr/>
        </p:nvSpPr>
        <p:spPr>
          <a:xfrm>
            <a:off x="609600" y="2973388"/>
            <a:ext cx="20574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② </a:t>
            </a:r>
            <a:r>
              <a:rPr lang="zh-CN" altLang="en-US" sz="2000" b="1" dirty="0">
                <a:latin typeface="华文新魏" panose="02010800040101010101" pitchFamily="2" charset="-122"/>
                <a:ea typeface="华文新魏" panose="02010800040101010101" pitchFamily="2" charset="-122"/>
              </a:rPr>
              <a:t>次态交错</a:t>
            </a:r>
          </a:p>
        </p:txBody>
      </p:sp>
      <p:sp>
        <p:nvSpPr>
          <p:cNvPr id="45068" name="Line 161"/>
          <p:cNvSpPr/>
          <p:nvPr/>
        </p:nvSpPr>
        <p:spPr>
          <a:xfrm>
            <a:off x="4038600" y="1939925"/>
            <a:ext cx="838200" cy="0"/>
          </a:xfrm>
          <a:prstGeom prst="line">
            <a:avLst/>
          </a:prstGeom>
          <a:ln w="76200" cap="flat" cmpd="sng">
            <a:solidFill>
              <a:srgbClr val="FF9900"/>
            </a:solidFill>
            <a:prstDash val="solid"/>
            <a:miter/>
            <a:headEnd type="none" w="med" len="med"/>
            <a:tailEnd type="triangle" w="med" len="med"/>
          </a:ln>
        </p:spPr>
        <p:txBody>
          <a:bodyPr/>
          <a:lstStyle/>
          <a:p>
            <a:endParaRPr lang="zh-CN" altLang="en-US"/>
          </a:p>
        </p:txBody>
      </p:sp>
      <p:sp>
        <p:nvSpPr>
          <p:cNvPr id="45069" name="Oval 162"/>
          <p:cNvSpPr/>
          <p:nvPr/>
        </p:nvSpPr>
        <p:spPr>
          <a:xfrm>
            <a:off x="1600200" y="142557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1</a:t>
            </a:r>
          </a:p>
        </p:txBody>
      </p:sp>
      <p:sp>
        <p:nvSpPr>
          <p:cNvPr id="45070" name="Oval 163"/>
          <p:cNvSpPr/>
          <p:nvPr/>
        </p:nvSpPr>
        <p:spPr>
          <a:xfrm>
            <a:off x="2889250" y="142557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2</a:t>
            </a:r>
          </a:p>
        </p:txBody>
      </p:sp>
      <p:sp>
        <p:nvSpPr>
          <p:cNvPr id="45071" name="Oval 164"/>
          <p:cNvSpPr/>
          <p:nvPr/>
        </p:nvSpPr>
        <p:spPr>
          <a:xfrm>
            <a:off x="1600200" y="2278063"/>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3</a:t>
            </a:r>
          </a:p>
        </p:txBody>
      </p:sp>
      <p:sp>
        <p:nvSpPr>
          <p:cNvPr id="45072" name="Oval 165"/>
          <p:cNvSpPr/>
          <p:nvPr/>
        </p:nvSpPr>
        <p:spPr>
          <a:xfrm>
            <a:off x="2889250" y="2278063"/>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4</a:t>
            </a:r>
          </a:p>
        </p:txBody>
      </p:sp>
      <p:grpSp>
        <p:nvGrpSpPr>
          <p:cNvPr id="45073" name="Group 166"/>
          <p:cNvGrpSpPr/>
          <p:nvPr/>
        </p:nvGrpSpPr>
        <p:grpSpPr>
          <a:xfrm>
            <a:off x="3181350" y="1825625"/>
            <a:ext cx="930275" cy="741363"/>
            <a:chOff x="22" y="0"/>
            <a:chExt cx="358" cy="623"/>
          </a:xfrm>
        </p:grpSpPr>
        <p:sp>
          <p:nvSpPr>
            <p:cNvPr id="45097" name="Line 167"/>
            <p:cNvSpPr/>
            <p:nvPr/>
          </p:nvSpPr>
          <p:spPr>
            <a:xfrm>
              <a:off x="22" y="0"/>
              <a:ext cx="0" cy="384"/>
            </a:xfrm>
            <a:prstGeom prst="line">
              <a:avLst/>
            </a:prstGeom>
            <a:ln w="9525">
              <a:noFill/>
            </a:ln>
          </p:spPr>
          <p:txBody>
            <a:bodyPr/>
            <a:lstStyle/>
            <a:p>
              <a:endParaRPr lang="zh-CN" altLang="en-US"/>
            </a:p>
          </p:txBody>
        </p:sp>
        <p:sp>
          <p:nvSpPr>
            <p:cNvPr id="45098" name="Text Box 168"/>
            <p:cNvSpPr txBox="1"/>
            <p:nvPr/>
          </p:nvSpPr>
          <p:spPr>
            <a:xfrm>
              <a:off x="44" y="28"/>
              <a:ext cx="336" cy="59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1/0</a:t>
              </a:r>
            </a:p>
          </p:txBody>
        </p:sp>
      </p:grpSp>
      <p:grpSp>
        <p:nvGrpSpPr>
          <p:cNvPr id="45074" name="Group 169"/>
          <p:cNvGrpSpPr/>
          <p:nvPr/>
        </p:nvGrpSpPr>
        <p:grpSpPr>
          <a:xfrm>
            <a:off x="2114550" y="1738313"/>
            <a:ext cx="1143000" cy="598487"/>
            <a:chOff x="0" y="0"/>
            <a:chExt cx="720" cy="503"/>
          </a:xfrm>
        </p:grpSpPr>
        <p:sp>
          <p:nvSpPr>
            <p:cNvPr id="45095" name="Text Box 170"/>
            <p:cNvSpPr txBox="1"/>
            <p:nvPr/>
          </p:nvSpPr>
          <p:spPr>
            <a:xfrm>
              <a:off x="336" y="63"/>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sp>
          <p:nvSpPr>
            <p:cNvPr id="45096" name="Line 171"/>
            <p:cNvSpPr>
              <a:spLocks noChangeAspect="1"/>
            </p:cNvSpPr>
            <p:nvPr/>
          </p:nvSpPr>
          <p:spPr>
            <a:xfrm rot="5400000">
              <a:off x="-1" y="-1"/>
              <a:ext cx="503" cy="503"/>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5075" name="Oval 172"/>
          <p:cNvSpPr/>
          <p:nvPr/>
        </p:nvSpPr>
        <p:spPr>
          <a:xfrm>
            <a:off x="5861050" y="142557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2</a:t>
            </a:r>
          </a:p>
        </p:txBody>
      </p:sp>
      <p:sp>
        <p:nvSpPr>
          <p:cNvPr id="45076" name="Oval 173"/>
          <p:cNvSpPr/>
          <p:nvPr/>
        </p:nvSpPr>
        <p:spPr>
          <a:xfrm>
            <a:off x="5181600" y="2278063"/>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3</a:t>
            </a:r>
          </a:p>
        </p:txBody>
      </p:sp>
      <p:grpSp>
        <p:nvGrpSpPr>
          <p:cNvPr id="45077" name="Group 174"/>
          <p:cNvGrpSpPr/>
          <p:nvPr/>
        </p:nvGrpSpPr>
        <p:grpSpPr>
          <a:xfrm>
            <a:off x="5278438" y="1755775"/>
            <a:ext cx="619125" cy="525463"/>
            <a:chOff x="-35" y="-9"/>
            <a:chExt cx="390" cy="441"/>
          </a:xfrm>
        </p:grpSpPr>
        <p:sp>
          <p:nvSpPr>
            <p:cNvPr id="45093" name="Text Box 175"/>
            <p:cNvSpPr txBox="1"/>
            <p:nvPr/>
          </p:nvSpPr>
          <p:spPr>
            <a:xfrm>
              <a:off x="-35" y="-9"/>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sp>
          <p:nvSpPr>
            <p:cNvPr id="45094" name="Line 176"/>
            <p:cNvSpPr/>
            <p:nvPr/>
          </p:nvSpPr>
          <p:spPr>
            <a:xfrm rot="5400000">
              <a:off x="31" y="108"/>
              <a:ext cx="433" cy="214"/>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5078" name="Group 177"/>
          <p:cNvGrpSpPr/>
          <p:nvPr/>
        </p:nvGrpSpPr>
        <p:grpSpPr>
          <a:xfrm>
            <a:off x="6345238" y="1736725"/>
            <a:ext cx="741362" cy="561975"/>
            <a:chOff x="0" y="-16"/>
            <a:chExt cx="467" cy="472"/>
          </a:xfrm>
        </p:grpSpPr>
        <p:sp>
          <p:nvSpPr>
            <p:cNvPr id="45091" name="Line 178"/>
            <p:cNvSpPr/>
            <p:nvPr/>
          </p:nvSpPr>
          <p:spPr>
            <a:xfrm>
              <a:off x="0" y="0"/>
              <a:ext cx="236" cy="456"/>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092" name="Text Box 179"/>
            <p:cNvSpPr txBox="1"/>
            <p:nvPr/>
          </p:nvSpPr>
          <p:spPr>
            <a:xfrm>
              <a:off x="83" y="-1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1/0</a:t>
              </a:r>
            </a:p>
          </p:txBody>
        </p:sp>
      </p:grpSp>
      <p:sp>
        <p:nvSpPr>
          <p:cNvPr id="45079" name="Oval 180"/>
          <p:cNvSpPr/>
          <p:nvPr/>
        </p:nvSpPr>
        <p:spPr>
          <a:xfrm>
            <a:off x="6546850" y="228282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4</a:t>
            </a:r>
          </a:p>
        </p:txBody>
      </p:sp>
      <p:sp>
        <p:nvSpPr>
          <p:cNvPr id="45080" name="Oval 181"/>
          <p:cNvSpPr/>
          <p:nvPr/>
        </p:nvSpPr>
        <p:spPr>
          <a:xfrm>
            <a:off x="1600200" y="348297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1</a:t>
            </a:r>
          </a:p>
        </p:txBody>
      </p:sp>
      <p:sp>
        <p:nvSpPr>
          <p:cNvPr id="45081" name="Oval 182"/>
          <p:cNvSpPr/>
          <p:nvPr/>
        </p:nvSpPr>
        <p:spPr>
          <a:xfrm>
            <a:off x="2889250" y="3487738"/>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2</a:t>
            </a:r>
          </a:p>
        </p:txBody>
      </p:sp>
      <p:sp>
        <p:nvSpPr>
          <p:cNvPr id="45082" name="Oval 183"/>
          <p:cNvSpPr/>
          <p:nvPr/>
        </p:nvSpPr>
        <p:spPr>
          <a:xfrm>
            <a:off x="2209800" y="4397375"/>
            <a:ext cx="5397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3</a:t>
            </a:r>
          </a:p>
        </p:txBody>
      </p:sp>
      <p:sp>
        <p:nvSpPr>
          <p:cNvPr id="45083" name="Oval 184"/>
          <p:cNvSpPr/>
          <p:nvPr/>
        </p:nvSpPr>
        <p:spPr>
          <a:xfrm>
            <a:off x="5784850" y="3373438"/>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2</a:t>
            </a:r>
          </a:p>
        </p:txBody>
      </p:sp>
      <p:sp>
        <p:nvSpPr>
          <p:cNvPr id="45084" name="Oval 185"/>
          <p:cNvSpPr/>
          <p:nvPr/>
        </p:nvSpPr>
        <p:spPr>
          <a:xfrm>
            <a:off x="5791200" y="4287838"/>
            <a:ext cx="5397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r>
              <a:rPr lang="en-US" altLang="zh-CN" sz="2000" b="1" baseline="-25000" dirty="0">
                <a:latin typeface="Calibri" panose="020F0502020204030204" pitchFamily="34" charset="0"/>
                <a:ea typeface="宋体" panose="02010600030101010101" pitchFamily="2" charset="-122"/>
              </a:rPr>
              <a:t>3</a:t>
            </a:r>
          </a:p>
        </p:txBody>
      </p:sp>
      <p:grpSp>
        <p:nvGrpSpPr>
          <p:cNvPr id="45085" name="Group 186"/>
          <p:cNvGrpSpPr/>
          <p:nvPr/>
        </p:nvGrpSpPr>
        <p:grpSpPr>
          <a:xfrm>
            <a:off x="2057400" y="3762375"/>
            <a:ext cx="900113" cy="400050"/>
            <a:chOff x="0" y="0"/>
            <a:chExt cx="567" cy="336"/>
          </a:xfrm>
        </p:grpSpPr>
        <p:sp>
          <p:nvSpPr>
            <p:cNvPr id="45089" name="Line 187"/>
            <p:cNvSpPr/>
            <p:nvPr/>
          </p:nvSpPr>
          <p:spPr>
            <a:xfrm>
              <a:off x="0" y="58"/>
              <a:ext cx="567"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090" name="Text Box 188"/>
            <p:cNvSpPr txBox="1"/>
            <p:nvPr/>
          </p:nvSpPr>
          <p:spPr>
            <a:xfrm>
              <a:off x="144"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0/0</a:t>
              </a:r>
            </a:p>
          </p:txBody>
        </p:sp>
      </p:grpSp>
      <p:sp>
        <p:nvSpPr>
          <p:cNvPr id="45086" name="Line 189"/>
          <p:cNvSpPr/>
          <p:nvPr/>
        </p:nvSpPr>
        <p:spPr>
          <a:xfrm>
            <a:off x="4038600" y="4059238"/>
            <a:ext cx="838200" cy="0"/>
          </a:xfrm>
          <a:prstGeom prst="line">
            <a:avLst/>
          </a:prstGeom>
          <a:ln w="76200" cap="flat" cmpd="sng">
            <a:solidFill>
              <a:srgbClr val="FF9900"/>
            </a:solidFill>
            <a:prstDash val="solid"/>
            <a:miter/>
            <a:headEnd type="none" w="med" len="med"/>
            <a:tailEnd type="triangle" w="med" len="med"/>
          </a:ln>
        </p:spPr>
        <p:txBody>
          <a:bodyPr/>
          <a:lstStyle/>
          <a:p>
            <a:endParaRPr lang="zh-CN" altLang="en-US"/>
          </a:p>
        </p:txBody>
      </p:sp>
      <p:sp>
        <p:nvSpPr>
          <p:cNvPr id="45087" name="Line 138"/>
          <p:cNvSpPr/>
          <p:nvPr/>
        </p:nvSpPr>
        <p:spPr>
          <a:xfrm>
            <a:off x="3276600" y="1825625"/>
            <a:ext cx="0" cy="45878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5088" name="Line 138"/>
          <p:cNvSpPr/>
          <p:nvPr/>
        </p:nvSpPr>
        <p:spPr>
          <a:xfrm>
            <a:off x="6084888" y="3810000"/>
            <a:ext cx="0" cy="45720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type="title"/>
          </p:nvPr>
        </p:nvSpPr>
        <p:spPr>
          <a:xfrm>
            <a:off x="685800" y="530225"/>
            <a:ext cx="5257800" cy="342900"/>
          </a:xfrm>
          <a:prstGeom prst="rect">
            <a:avLst/>
          </a:prstGeom>
          <a:noFill/>
          <a:ln w="9525">
            <a:noFill/>
          </a:ln>
        </p:spPr>
        <p:txBody>
          <a:bodyPr/>
          <a:lstStyle/>
          <a:p>
            <a:r>
              <a:rPr lang="zh-CN" altLang="en-US" sz="1800" b="1" dirty="0">
                <a:latin typeface="华文新魏" panose="02010800040101010101" pitchFamily="2" charset="-122"/>
                <a:ea typeface="华文新魏" panose="02010800040101010101" pitchFamily="2" charset="-122"/>
              </a:rPr>
              <a:t>等效关系判断条件的说明</a:t>
            </a:r>
          </a:p>
        </p:txBody>
      </p:sp>
      <p:sp>
        <p:nvSpPr>
          <p:cNvPr id="46083" name="Text Box 60"/>
          <p:cNvSpPr txBox="1"/>
          <p:nvPr/>
        </p:nvSpPr>
        <p:spPr>
          <a:xfrm>
            <a:off x="3886200" y="1743075"/>
            <a:ext cx="1219200" cy="366713"/>
          </a:xfrm>
          <a:prstGeom prst="rect">
            <a:avLst/>
          </a:prstGeom>
          <a:noFill/>
          <a:ln w="9525">
            <a:noFill/>
          </a:ln>
        </p:spPr>
        <p:txBody>
          <a:bodyPr>
            <a:spAutoFit/>
          </a:bodyPr>
          <a:lstStyle/>
          <a:p>
            <a:pPr eaLnBrk="1" hangingPunct="1">
              <a:spcBef>
                <a:spcPct val="50000"/>
              </a:spcBef>
              <a:buFont typeface="Arial" panose="020B0604020202020204" pitchFamily="34" charset="0"/>
            </a:pPr>
            <a:endParaRPr lang="zh-CN" altLang="en-US" dirty="0">
              <a:latin typeface="黑体" panose="02010609060101010101" pitchFamily="49" charset="-122"/>
            </a:endParaRPr>
          </a:p>
        </p:txBody>
      </p:sp>
      <p:grpSp>
        <p:nvGrpSpPr>
          <p:cNvPr id="46084" name="Group 61"/>
          <p:cNvGrpSpPr/>
          <p:nvPr/>
        </p:nvGrpSpPr>
        <p:grpSpPr>
          <a:xfrm>
            <a:off x="711200" y="1304925"/>
            <a:ext cx="977900" cy="401638"/>
            <a:chOff x="37" y="-28"/>
            <a:chExt cx="491" cy="336"/>
          </a:xfrm>
        </p:grpSpPr>
        <p:sp>
          <p:nvSpPr>
            <p:cNvPr id="46204" name="Text Box 62"/>
            <p:cNvSpPr txBox="1"/>
            <p:nvPr/>
          </p:nvSpPr>
          <p:spPr>
            <a:xfrm>
              <a:off x="37" y="-28"/>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nvGrpSpPr>
            <p:cNvPr id="46205" name="Group 63"/>
            <p:cNvGrpSpPr/>
            <p:nvPr/>
          </p:nvGrpSpPr>
          <p:grpSpPr>
            <a:xfrm flipH="1">
              <a:off x="288" y="9"/>
              <a:ext cx="240" cy="193"/>
              <a:chOff x="0" y="0"/>
              <a:chExt cx="288" cy="192"/>
            </a:xfrm>
          </p:grpSpPr>
          <p:sp>
            <p:nvSpPr>
              <p:cNvPr id="46206" name="Line 64"/>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207" name="Arc 65"/>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208" name="Arc 66"/>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209" name="Line 67"/>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grpSp>
        <p:nvGrpSpPr>
          <p:cNvPr id="46085" name="Group 68"/>
          <p:cNvGrpSpPr/>
          <p:nvPr/>
        </p:nvGrpSpPr>
        <p:grpSpPr>
          <a:xfrm>
            <a:off x="1638300" y="1630363"/>
            <a:ext cx="600075" cy="514350"/>
            <a:chOff x="-90" y="0"/>
            <a:chExt cx="474" cy="432"/>
          </a:xfrm>
        </p:grpSpPr>
        <p:sp>
          <p:nvSpPr>
            <p:cNvPr id="46202" name="Line 69"/>
            <p:cNvSpPr/>
            <p:nvPr/>
          </p:nvSpPr>
          <p:spPr>
            <a:xfrm>
              <a:off x="96" y="0"/>
              <a:ext cx="288" cy="43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203" name="Text Box 70"/>
            <p:cNvSpPr txBox="1"/>
            <p:nvPr/>
          </p:nvSpPr>
          <p:spPr>
            <a:xfrm>
              <a:off x="-90" y="111"/>
              <a:ext cx="461"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086" name="Group 71"/>
          <p:cNvGrpSpPr/>
          <p:nvPr/>
        </p:nvGrpSpPr>
        <p:grpSpPr>
          <a:xfrm>
            <a:off x="2590800" y="1630363"/>
            <a:ext cx="690563" cy="514350"/>
            <a:chOff x="0" y="0"/>
            <a:chExt cx="547" cy="432"/>
          </a:xfrm>
        </p:grpSpPr>
        <p:sp>
          <p:nvSpPr>
            <p:cNvPr id="46200" name="Line 72"/>
            <p:cNvSpPr/>
            <p:nvPr/>
          </p:nvSpPr>
          <p:spPr>
            <a:xfrm flipH="1">
              <a:off x="0" y="0"/>
              <a:ext cx="278" cy="43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201" name="Text Box 73"/>
            <p:cNvSpPr txBox="1"/>
            <p:nvPr/>
          </p:nvSpPr>
          <p:spPr>
            <a:xfrm>
              <a:off x="96" y="116"/>
              <a:ext cx="451"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087" name="Group 74"/>
          <p:cNvGrpSpPr/>
          <p:nvPr/>
        </p:nvGrpSpPr>
        <p:grpSpPr>
          <a:xfrm>
            <a:off x="6248400" y="1171575"/>
            <a:ext cx="990600" cy="400050"/>
            <a:chOff x="0" y="0"/>
            <a:chExt cx="624" cy="336"/>
          </a:xfrm>
        </p:grpSpPr>
        <p:grpSp>
          <p:nvGrpSpPr>
            <p:cNvPr id="46194" name="Group 75"/>
            <p:cNvGrpSpPr/>
            <p:nvPr/>
          </p:nvGrpSpPr>
          <p:grpSpPr>
            <a:xfrm flipV="1">
              <a:off x="0" y="0"/>
              <a:ext cx="240" cy="192"/>
              <a:chOff x="0" y="0"/>
              <a:chExt cx="288" cy="192"/>
            </a:xfrm>
          </p:grpSpPr>
          <p:sp>
            <p:nvSpPr>
              <p:cNvPr id="46196" name="Line 76"/>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97" name="Arc 77"/>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98" name="Arc 78"/>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99" name="Line 79"/>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95" name="Text Box 80"/>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6088" name="Group 81"/>
          <p:cNvGrpSpPr/>
          <p:nvPr/>
        </p:nvGrpSpPr>
        <p:grpSpPr>
          <a:xfrm>
            <a:off x="6019800" y="1514475"/>
            <a:ext cx="609600" cy="514350"/>
            <a:chOff x="0" y="0"/>
            <a:chExt cx="384" cy="432"/>
          </a:xfrm>
        </p:grpSpPr>
        <p:sp>
          <p:nvSpPr>
            <p:cNvPr id="46192" name="Line 82"/>
            <p:cNvSpPr/>
            <p:nvPr/>
          </p:nvSpPr>
          <p:spPr>
            <a:xfrm flipH="1">
              <a:off x="36" y="0"/>
              <a:ext cx="0" cy="43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93" name="Text Box 83"/>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sp>
        <p:nvSpPr>
          <p:cNvPr id="46089" name="Text Box 84"/>
          <p:cNvSpPr txBox="1"/>
          <p:nvPr/>
        </p:nvSpPr>
        <p:spPr>
          <a:xfrm>
            <a:off x="609600" y="828675"/>
            <a:ext cx="20574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③ </a:t>
            </a:r>
            <a:r>
              <a:rPr lang="zh-CN" altLang="en-US" b="1" dirty="0">
                <a:latin typeface="华文新魏" panose="02010800040101010101" pitchFamily="2" charset="-122"/>
                <a:ea typeface="华文新魏" panose="02010800040101010101" pitchFamily="2" charset="-122"/>
              </a:rPr>
              <a:t>次态维持</a:t>
            </a:r>
          </a:p>
        </p:txBody>
      </p:sp>
      <p:sp>
        <p:nvSpPr>
          <p:cNvPr id="46090" name="Oval 85"/>
          <p:cNvSpPr/>
          <p:nvPr/>
        </p:nvSpPr>
        <p:spPr>
          <a:xfrm>
            <a:off x="1600200" y="1225550"/>
            <a:ext cx="428625"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a:t>
            </a:r>
          </a:p>
        </p:txBody>
      </p:sp>
      <p:sp>
        <p:nvSpPr>
          <p:cNvPr id="46091" name="Oval 86"/>
          <p:cNvSpPr/>
          <p:nvPr/>
        </p:nvSpPr>
        <p:spPr>
          <a:xfrm>
            <a:off x="2889250" y="1228725"/>
            <a:ext cx="428625"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2</a:t>
            </a:r>
          </a:p>
        </p:txBody>
      </p:sp>
      <p:sp>
        <p:nvSpPr>
          <p:cNvPr id="46092" name="Oval 87"/>
          <p:cNvSpPr/>
          <p:nvPr/>
        </p:nvSpPr>
        <p:spPr>
          <a:xfrm>
            <a:off x="2183765" y="2068195"/>
            <a:ext cx="428625"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3</a:t>
            </a:r>
          </a:p>
        </p:txBody>
      </p:sp>
      <p:sp>
        <p:nvSpPr>
          <p:cNvPr id="46093" name="Oval 88"/>
          <p:cNvSpPr/>
          <p:nvPr/>
        </p:nvSpPr>
        <p:spPr>
          <a:xfrm>
            <a:off x="5784850" y="1114425"/>
            <a:ext cx="539750"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1</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2</a:t>
            </a:r>
            <a:endParaRPr lang="en-US" altLang="zh-CN" b="1" baseline="-25000" dirty="0">
              <a:latin typeface="黑体" panose="02010609060101010101" pitchFamily="49" charset="-122"/>
            </a:endParaRPr>
          </a:p>
        </p:txBody>
      </p:sp>
      <p:sp>
        <p:nvSpPr>
          <p:cNvPr id="46094" name="Oval 89"/>
          <p:cNvSpPr/>
          <p:nvPr/>
        </p:nvSpPr>
        <p:spPr>
          <a:xfrm>
            <a:off x="5791200" y="2028825"/>
            <a:ext cx="539750"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3</a:t>
            </a:r>
          </a:p>
        </p:txBody>
      </p:sp>
      <p:sp>
        <p:nvSpPr>
          <p:cNvPr id="46095" name="Line 90"/>
          <p:cNvSpPr/>
          <p:nvPr/>
        </p:nvSpPr>
        <p:spPr>
          <a:xfrm>
            <a:off x="4343400" y="1800225"/>
            <a:ext cx="838200" cy="0"/>
          </a:xfrm>
          <a:prstGeom prst="line">
            <a:avLst/>
          </a:prstGeom>
          <a:ln w="57150" cap="flat" cmpd="sng">
            <a:solidFill>
              <a:schemeClr val="accent2"/>
            </a:solidFill>
            <a:prstDash val="solid"/>
            <a:miter/>
            <a:headEnd type="none" w="med" len="med"/>
            <a:tailEnd type="triangle" w="med" len="med"/>
          </a:ln>
        </p:spPr>
        <p:txBody>
          <a:bodyPr/>
          <a:lstStyle/>
          <a:p>
            <a:endParaRPr lang="zh-CN" altLang="en-US"/>
          </a:p>
        </p:txBody>
      </p:sp>
      <p:grpSp>
        <p:nvGrpSpPr>
          <p:cNvPr id="46096" name="Group 91"/>
          <p:cNvGrpSpPr/>
          <p:nvPr/>
        </p:nvGrpSpPr>
        <p:grpSpPr>
          <a:xfrm>
            <a:off x="3268663" y="1217613"/>
            <a:ext cx="963612" cy="400050"/>
            <a:chOff x="0" y="-46"/>
            <a:chExt cx="599" cy="336"/>
          </a:xfrm>
        </p:grpSpPr>
        <p:grpSp>
          <p:nvGrpSpPr>
            <p:cNvPr id="46186" name="Group 92"/>
            <p:cNvGrpSpPr/>
            <p:nvPr/>
          </p:nvGrpSpPr>
          <p:grpSpPr>
            <a:xfrm flipV="1">
              <a:off x="0" y="0"/>
              <a:ext cx="240" cy="192"/>
              <a:chOff x="0" y="0"/>
              <a:chExt cx="288" cy="192"/>
            </a:xfrm>
          </p:grpSpPr>
          <p:sp>
            <p:nvSpPr>
              <p:cNvPr id="46188" name="Line 93"/>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89" name="Arc 94"/>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90" name="Arc 95"/>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91" name="Line 96"/>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87" name="Text Box 97"/>
            <p:cNvSpPr txBox="1"/>
            <p:nvPr/>
          </p:nvSpPr>
          <p:spPr>
            <a:xfrm>
              <a:off x="215" y="-4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6097" name="Group 98"/>
          <p:cNvGrpSpPr/>
          <p:nvPr/>
        </p:nvGrpSpPr>
        <p:grpSpPr>
          <a:xfrm>
            <a:off x="1581150" y="2914650"/>
            <a:ext cx="831850" cy="400050"/>
            <a:chOff x="0" y="-47"/>
            <a:chExt cx="499" cy="336"/>
          </a:xfrm>
        </p:grpSpPr>
        <p:sp>
          <p:nvSpPr>
            <p:cNvPr id="46184" name="Text Box 99"/>
            <p:cNvSpPr txBox="1"/>
            <p:nvPr/>
          </p:nvSpPr>
          <p:spPr>
            <a:xfrm>
              <a:off x="102" y="-47"/>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sp>
          <p:nvSpPr>
            <p:cNvPr id="46185" name="Line 100"/>
            <p:cNvSpPr/>
            <p:nvPr/>
          </p:nvSpPr>
          <p:spPr>
            <a:xfrm flipH="1">
              <a:off x="0" y="210"/>
              <a:ext cx="499"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6098" name="Group 101"/>
          <p:cNvGrpSpPr/>
          <p:nvPr/>
        </p:nvGrpSpPr>
        <p:grpSpPr>
          <a:xfrm>
            <a:off x="1593850" y="3257550"/>
            <a:ext cx="830263" cy="400050"/>
            <a:chOff x="-50" y="-67"/>
            <a:chExt cx="499" cy="336"/>
          </a:xfrm>
        </p:grpSpPr>
        <p:sp>
          <p:nvSpPr>
            <p:cNvPr id="46182" name="Line 102"/>
            <p:cNvSpPr/>
            <p:nvPr/>
          </p:nvSpPr>
          <p:spPr>
            <a:xfrm>
              <a:off x="-50" y="-17"/>
              <a:ext cx="499"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83" name="Text Box 103"/>
            <p:cNvSpPr txBox="1"/>
            <p:nvPr/>
          </p:nvSpPr>
          <p:spPr>
            <a:xfrm>
              <a:off x="36" y="-67"/>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6099" name="Group 104"/>
          <p:cNvGrpSpPr/>
          <p:nvPr/>
        </p:nvGrpSpPr>
        <p:grpSpPr>
          <a:xfrm>
            <a:off x="612775" y="3460750"/>
            <a:ext cx="630238" cy="514350"/>
            <a:chOff x="0" y="0"/>
            <a:chExt cx="384" cy="432"/>
          </a:xfrm>
        </p:grpSpPr>
        <p:sp>
          <p:nvSpPr>
            <p:cNvPr id="46180" name="Line 105"/>
            <p:cNvSpPr/>
            <p:nvPr/>
          </p:nvSpPr>
          <p:spPr>
            <a:xfrm flipH="1">
              <a:off x="240" y="0"/>
              <a:ext cx="114" cy="40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81" name="Text Box 106"/>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100" name="Group 107"/>
          <p:cNvGrpSpPr/>
          <p:nvPr/>
        </p:nvGrpSpPr>
        <p:grpSpPr>
          <a:xfrm>
            <a:off x="2819400" y="3459163"/>
            <a:ext cx="746125" cy="517525"/>
            <a:chOff x="0" y="0"/>
            <a:chExt cx="432" cy="435"/>
          </a:xfrm>
        </p:grpSpPr>
        <p:sp>
          <p:nvSpPr>
            <p:cNvPr id="46178" name="Line 108"/>
            <p:cNvSpPr/>
            <p:nvPr/>
          </p:nvSpPr>
          <p:spPr>
            <a:xfrm>
              <a:off x="0" y="0"/>
              <a:ext cx="113" cy="40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79" name="Text Box 109"/>
            <p:cNvSpPr txBox="1"/>
            <p:nvPr/>
          </p:nvSpPr>
          <p:spPr>
            <a:xfrm>
              <a:off x="48" y="99"/>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101" name="Group 110"/>
          <p:cNvGrpSpPr/>
          <p:nvPr/>
        </p:nvGrpSpPr>
        <p:grpSpPr>
          <a:xfrm>
            <a:off x="289243" y="4229100"/>
            <a:ext cx="887412" cy="400050"/>
            <a:chOff x="0" y="0"/>
            <a:chExt cx="528" cy="336"/>
          </a:xfrm>
        </p:grpSpPr>
        <p:grpSp>
          <p:nvGrpSpPr>
            <p:cNvPr id="46172" name="Group 111"/>
            <p:cNvGrpSpPr/>
            <p:nvPr/>
          </p:nvGrpSpPr>
          <p:grpSpPr>
            <a:xfrm rot="-2700000" flipH="1" flipV="1">
              <a:off x="240" y="0"/>
              <a:ext cx="288" cy="192"/>
              <a:chOff x="0" y="0"/>
              <a:chExt cx="288" cy="192"/>
            </a:xfrm>
          </p:grpSpPr>
          <p:sp>
            <p:nvSpPr>
              <p:cNvPr id="46174" name="Line 112"/>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75" name="Arc 113"/>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76" name="Arc 114"/>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77" name="Line 115"/>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73" name="Text Box 116"/>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grpSp>
        <p:nvGrpSpPr>
          <p:cNvPr id="46102" name="Group 117"/>
          <p:cNvGrpSpPr/>
          <p:nvPr/>
        </p:nvGrpSpPr>
        <p:grpSpPr>
          <a:xfrm>
            <a:off x="3030855" y="4182428"/>
            <a:ext cx="831850" cy="400050"/>
            <a:chOff x="0" y="0"/>
            <a:chExt cx="552" cy="336"/>
          </a:xfrm>
        </p:grpSpPr>
        <p:grpSp>
          <p:nvGrpSpPr>
            <p:cNvPr id="46166" name="Group 118"/>
            <p:cNvGrpSpPr/>
            <p:nvPr/>
          </p:nvGrpSpPr>
          <p:grpSpPr>
            <a:xfrm rot="2700000" flipV="1">
              <a:off x="-24" y="48"/>
              <a:ext cx="240" cy="192"/>
              <a:chOff x="0" y="0"/>
              <a:chExt cx="288" cy="192"/>
            </a:xfrm>
          </p:grpSpPr>
          <p:sp>
            <p:nvSpPr>
              <p:cNvPr id="46168" name="Line 119"/>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69" name="Arc 120"/>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70" name="Arc 121"/>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71" name="Line 122"/>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67" name="Text Box 123"/>
            <p:cNvSpPr txBox="1"/>
            <p:nvPr/>
          </p:nvSpPr>
          <p:spPr>
            <a:xfrm>
              <a:off x="168"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grpSp>
        <p:nvGrpSpPr>
          <p:cNvPr id="46103" name="Group 124"/>
          <p:cNvGrpSpPr/>
          <p:nvPr/>
        </p:nvGrpSpPr>
        <p:grpSpPr>
          <a:xfrm>
            <a:off x="1173480" y="4180205"/>
            <a:ext cx="920750" cy="488950"/>
            <a:chOff x="0" y="-41"/>
            <a:chExt cx="509" cy="411"/>
          </a:xfrm>
        </p:grpSpPr>
        <p:sp>
          <p:nvSpPr>
            <p:cNvPr id="46164" name="Line 125"/>
            <p:cNvSpPr/>
            <p:nvPr/>
          </p:nvSpPr>
          <p:spPr>
            <a:xfrm>
              <a:off x="0" y="59"/>
              <a:ext cx="390" cy="311"/>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65" name="Text Box 126"/>
            <p:cNvSpPr txBox="1"/>
            <p:nvPr/>
          </p:nvSpPr>
          <p:spPr>
            <a:xfrm>
              <a:off x="125" y="-41"/>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grpSp>
        <p:nvGrpSpPr>
          <p:cNvPr id="46104" name="Group 127"/>
          <p:cNvGrpSpPr/>
          <p:nvPr/>
        </p:nvGrpSpPr>
        <p:grpSpPr>
          <a:xfrm>
            <a:off x="2160588" y="4165600"/>
            <a:ext cx="712787" cy="488950"/>
            <a:chOff x="-8" y="-52"/>
            <a:chExt cx="398" cy="411"/>
          </a:xfrm>
        </p:grpSpPr>
        <p:sp>
          <p:nvSpPr>
            <p:cNvPr id="46162" name="Line 128"/>
            <p:cNvSpPr/>
            <p:nvPr/>
          </p:nvSpPr>
          <p:spPr>
            <a:xfrm flipH="1">
              <a:off x="0" y="48"/>
              <a:ext cx="390" cy="311"/>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63" name="Text Box 129"/>
            <p:cNvSpPr txBox="1"/>
            <p:nvPr/>
          </p:nvSpPr>
          <p:spPr>
            <a:xfrm>
              <a:off x="-8" y="-5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grpSp>
        <p:nvGrpSpPr>
          <p:cNvPr id="46105" name="Group 130"/>
          <p:cNvGrpSpPr/>
          <p:nvPr/>
        </p:nvGrpSpPr>
        <p:grpSpPr>
          <a:xfrm>
            <a:off x="4419600" y="2932113"/>
            <a:ext cx="757238" cy="400050"/>
            <a:chOff x="0" y="-30"/>
            <a:chExt cx="467" cy="336"/>
          </a:xfrm>
        </p:grpSpPr>
        <p:sp>
          <p:nvSpPr>
            <p:cNvPr id="46160" name="Text Box 131"/>
            <p:cNvSpPr txBox="1"/>
            <p:nvPr/>
          </p:nvSpPr>
          <p:spPr>
            <a:xfrm>
              <a:off x="83" y="-3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sp>
          <p:nvSpPr>
            <p:cNvPr id="46161" name="Line 132"/>
            <p:cNvSpPr/>
            <p:nvPr/>
          </p:nvSpPr>
          <p:spPr>
            <a:xfrm flipH="1">
              <a:off x="0" y="229"/>
              <a:ext cx="453"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6106" name="Group 133"/>
          <p:cNvGrpSpPr/>
          <p:nvPr/>
        </p:nvGrpSpPr>
        <p:grpSpPr>
          <a:xfrm>
            <a:off x="4446588" y="3255963"/>
            <a:ext cx="736600" cy="400050"/>
            <a:chOff x="-42" y="-59"/>
            <a:chExt cx="454" cy="336"/>
          </a:xfrm>
        </p:grpSpPr>
        <p:sp>
          <p:nvSpPr>
            <p:cNvPr id="46158" name="Line 134"/>
            <p:cNvSpPr/>
            <p:nvPr/>
          </p:nvSpPr>
          <p:spPr>
            <a:xfrm>
              <a:off x="-42" y="9"/>
              <a:ext cx="453"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59" name="Text Box 135"/>
            <p:cNvSpPr txBox="1"/>
            <p:nvPr/>
          </p:nvSpPr>
          <p:spPr>
            <a:xfrm>
              <a:off x="28" y="-59"/>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6107" name="Group 136"/>
          <p:cNvGrpSpPr/>
          <p:nvPr/>
        </p:nvGrpSpPr>
        <p:grpSpPr>
          <a:xfrm>
            <a:off x="3924300" y="3482975"/>
            <a:ext cx="647700" cy="498475"/>
            <a:chOff x="0" y="0"/>
            <a:chExt cx="414" cy="419"/>
          </a:xfrm>
        </p:grpSpPr>
        <p:sp>
          <p:nvSpPr>
            <p:cNvPr id="46156" name="Line 137"/>
            <p:cNvSpPr/>
            <p:nvPr/>
          </p:nvSpPr>
          <p:spPr>
            <a:xfrm>
              <a:off x="144" y="0"/>
              <a:ext cx="270" cy="41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57" name="Text Box 138"/>
            <p:cNvSpPr txBox="1"/>
            <p:nvPr/>
          </p:nvSpPr>
          <p:spPr>
            <a:xfrm>
              <a:off x="0" y="83"/>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108" name="Group 139"/>
          <p:cNvGrpSpPr/>
          <p:nvPr/>
        </p:nvGrpSpPr>
        <p:grpSpPr>
          <a:xfrm>
            <a:off x="4924425" y="3454400"/>
            <a:ext cx="819150" cy="495300"/>
            <a:chOff x="0" y="0"/>
            <a:chExt cx="480" cy="416"/>
          </a:xfrm>
        </p:grpSpPr>
        <p:sp>
          <p:nvSpPr>
            <p:cNvPr id="46154" name="Line 140"/>
            <p:cNvSpPr>
              <a:spLocks noChangeAspect="1"/>
            </p:cNvSpPr>
            <p:nvPr/>
          </p:nvSpPr>
          <p:spPr>
            <a:xfrm flipH="1">
              <a:off x="0" y="0"/>
              <a:ext cx="263" cy="40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55" name="Text Box 141"/>
            <p:cNvSpPr txBox="1"/>
            <p:nvPr/>
          </p:nvSpPr>
          <p:spPr>
            <a:xfrm>
              <a:off x="96" y="8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109" name="Group 142"/>
          <p:cNvGrpSpPr/>
          <p:nvPr/>
        </p:nvGrpSpPr>
        <p:grpSpPr>
          <a:xfrm>
            <a:off x="4819650" y="4275138"/>
            <a:ext cx="688975" cy="400050"/>
            <a:chOff x="0" y="0"/>
            <a:chExt cx="384" cy="336"/>
          </a:xfrm>
        </p:grpSpPr>
        <p:sp>
          <p:nvSpPr>
            <p:cNvPr id="46152" name="Line 143"/>
            <p:cNvSpPr/>
            <p:nvPr/>
          </p:nvSpPr>
          <p:spPr>
            <a:xfrm>
              <a:off x="24" y="23"/>
              <a:ext cx="0" cy="227"/>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53" name="Text Box 144"/>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grpSp>
        <p:nvGrpSpPr>
          <p:cNvPr id="46110" name="Group 145"/>
          <p:cNvGrpSpPr/>
          <p:nvPr/>
        </p:nvGrpSpPr>
        <p:grpSpPr>
          <a:xfrm>
            <a:off x="6548438" y="3086100"/>
            <a:ext cx="976312" cy="400050"/>
            <a:chOff x="0" y="0"/>
            <a:chExt cx="596" cy="336"/>
          </a:xfrm>
        </p:grpSpPr>
        <p:grpSp>
          <p:nvGrpSpPr>
            <p:cNvPr id="46146" name="Group 146"/>
            <p:cNvGrpSpPr/>
            <p:nvPr/>
          </p:nvGrpSpPr>
          <p:grpSpPr>
            <a:xfrm flipV="1">
              <a:off x="0" y="66"/>
              <a:ext cx="240" cy="192"/>
              <a:chOff x="0" y="0"/>
              <a:chExt cx="288" cy="192"/>
            </a:xfrm>
          </p:grpSpPr>
          <p:sp>
            <p:nvSpPr>
              <p:cNvPr id="46148" name="Line 147"/>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49" name="Arc 148"/>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50" name="Arc 149"/>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51" name="Line 150"/>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47" name="Text Box 151"/>
            <p:cNvSpPr txBox="1"/>
            <p:nvPr/>
          </p:nvSpPr>
          <p:spPr>
            <a:xfrm>
              <a:off x="212"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6111" name="Group 152"/>
          <p:cNvGrpSpPr/>
          <p:nvPr/>
        </p:nvGrpSpPr>
        <p:grpSpPr>
          <a:xfrm>
            <a:off x="6464300" y="3502025"/>
            <a:ext cx="628650" cy="404813"/>
            <a:chOff x="0" y="0"/>
            <a:chExt cx="384" cy="340"/>
          </a:xfrm>
        </p:grpSpPr>
        <p:sp>
          <p:nvSpPr>
            <p:cNvPr id="46144" name="Line 153"/>
            <p:cNvSpPr/>
            <p:nvPr/>
          </p:nvSpPr>
          <p:spPr>
            <a:xfrm>
              <a:off x="24" y="0"/>
              <a:ext cx="0" cy="29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45" name="Text Box 154"/>
            <p:cNvSpPr txBox="1"/>
            <p:nvPr/>
          </p:nvSpPr>
          <p:spPr>
            <a:xfrm>
              <a:off x="0" y="4"/>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6112" name="Group 155"/>
          <p:cNvGrpSpPr/>
          <p:nvPr/>
        </p:nvGrpSpPr>
        <p:grpSpPr>
          <a:xfrm>
            <a:off x="6569075" y="3795713"/>
            <a:ext cx="1044575" cy="400050"/>
            <a:chOff x="0" y="0"/>
            <a:chExt cx="584" cy="336"/>
          </a:xfrm>
        </p:grpSpPr>
        <p:sp>
          <p:nvSpPr>
            <p:cNvPr id="46138" name="Text Box 156"/>
            <p:cNvSpPr txBox="1"/>
            <p:nvPr/>
          </p:nvSpPr>
          <p:spPr>
            <a:xfrm>
              <a:off x="20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nvGrpSpPr>
            <p:cNvPr id="46139" name="Group 157"/>
            <p:cNvGrpSpPr/>
            <p:nvPr/>
          </p:nvGrpSpPr>
          <p:grpSpPr>
            <a:xfrm flipV="1">
              <a:off x="0" y="66"/>
              <a:ext cx="240" cy="192"/>
              <a:chOff x="0" y="0"/>
              <a:chExt cx="288" cy="192"/>
            </a:xfrm>
          </p:grpSpPr>
          <p:sp>
            <p:nvSpPr>
              <p:cNvPr id="46140" name="Line 158"/>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41" name="Arc 159"/>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42" name="Arc 160"/>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43" name="Line 161"/>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grpSp>
        <p:nvGrpSpPr>
          <p:cNvPr id="46113" name="Group 162"/>
          <p:cNvGrpSpPr/>
          <p:nvPr/>
        </p:nvGrpSpPr>
        <p:grpSpPr>
          <a:xfrm>
            <a:off x="6462713" y="4238625"/>
            <a:ext cx="701675" cy="400050"/>
            <a:chOff x="0" y="0"/>
            <a:chExt cx="384" cy="336"/>
          </a:xfrm>
        </p:grpSpPr>
        <p:sp>
          <p:nvSpPr>
            <p:cNvPr id="46136" name="Line 163"/>
            <p:cNvSpPr/>
            <p:nvPr/>
          </p:nvSpPr>
          <p:spPr>
            <a:xfrm>
              <a:off x="24" y="3"/>
              <a:ext cx="0" cy="27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6137" name="Text Box 164"/>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sp>
        <p:nvSpPr>
          <p:cNvPr id="46114" name="Text Box 165"/>
          <p:cNvSpPr txBox="1"/>
          <p:nvPr/>
        </p:nvSpPr>
        <p:spPr>
          <a:xfrm>
            <a:off x="685800" y="2686050"/>
            <a:ext cx="2590800" cy="339725"/>
          </a:xfrm>
          <a:prstGeom prst="rect">
            <a:avLst/>
          </a:prstGeom>
          <a:noFill/>
          <a:ln w="9525">
            <a:noFill/>
          </a:ln>
        </p:spPr>
        <p:txBody>
          <a:bodyPr>
            <a:spAutoFit/>
          </a:bodyPr>
          <a:lstStyle/>
          <a:p>
            <a:pPr eaLnBrk="1" hangingPunct="1">
              <a:lnSpc>
                <a:spcPct val="90000"/>
              </a:lnSpc>
              <a:spcBef>
                <a:spcPct val="2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④ </a:t>
            </a:r>
            <a:r>
              <a:rPr lang="zh-CN" altLang="en-US" b="1" dirty="0">
                <a:latin typeface="华文新魏" panose="02010800040101010101" pitchFamily="2" charset="-122"/>
                <a:ea typeface="华文新魏" panose="02010800040101010101" pitchFamily="2" charset="-122"/>
              </a:rPr>
              <a:t>后继状态等效</a:t>
            </a:r>
          </a:p>
        </p:txBody>
      </p:sp>
      <p:sp>
        <p:nvSpPr>
          <p:cNvPr id="46115" name="Oval 166"/>
          <p:cNvSpPr/>
          <p:nvPr/>
        </p:nvSpPr>
        <p:spPr>
          <a:xfrm>
            <a:off x="1143000" y="3082925"/>
            <a:ext cx="425450"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a:t>
            </a:r>
          </a:p>
        </p:txBody>
      </p:sp>
      <p:sp>
        <p:nvSpPr>
          <p:cNvPr id="46116" name="Oval 167"/>
          <p:cNvSpPr/>
          <p:nvPr/>
        </p:nvSpPr>
        <p:spPr>
          <a:xfrm>
            <a:off x="2432050" y="3086100"/>
            <a:ext cx="4254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2</a:t>
            </a:r>
          </a:p>
        </p:txBody>
      </p:sp>
      <p:sp>
        <p:nvSpPr>
          <p:cNvPr id="46117" name="Oval 168"/>
          <p:cNvSpPr/>
          <p:nvPr/>
        </p:nvSpPr>
        <p:spPr>
          <a:xfrm>
            <a:off x="838200" y="3940175"/>
            <a:ext cx="425450"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3</a:t>
            </a:r>
          </a:p>
        </p:txBody>
      </p:sp>
      <p:sp>
        <p:nvSpPr>
          <p:cNvPr id="46118" name="Oval 169"/>
          <p:cNvSpPr/>
          <p:nvPr/>
        </p:nvSpPr>
        <p:spPr>
          <a:xfrm>
            <a:off x="2743200" y="3943350"/>
            <a:ext cx="4254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4</a:t>
            </a:r>
          </a:p>
        </p:txBody>
      </p:sp>
      <p:sp>
        <p:nvSpPr>
          <p:cNvPr id="46119" name="Oval 170"/>
          <p:cNvSpPr/>
          <p:nvPr/>
        </p:nvSpPr>
        <p:spPr>
          <a:xfrm>
            <a:off x="1828800" y="4568825"/>
            <a:ext cx="425450"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5</a:t>
            </a:r>
          </a:p>
        </p:txBody>
      </p:sp>
      <p:sp>
        <p:nvSpPr>
          <p:cNvPr id="46120" name="Line 171"/>
          <p:cNvSpPr/>
          <p:nvPr/>
        </p:nvSpPr>
        <p:spPr>
          <a:xfrm>
            <a:off x="3294063" y="3714750"/>
            <a:ext cx="533400" cy="0"/>
          </a:xfrm>
          <a:prstGeom prst="line">
            <a:avLst/>
          </a:prstGeom>
          <a:ln w="57150" cap="flat" cmpd="sng">
            <a:solidFill>
              <a:schemeClr val="accent2"/>
            </a:solidFill>
            <a:prstDash val="solid"/>
            <a:miter/>
            <a:headEnd type="none" w="med" len="med"/>
            <a:tailEnd type="triangle" w="med" len="med"/>
          </a:ln>
        </p:spPr>
        <p:txBody>
          <a:bodyPr/>
          <a:lstStyle/>
          <a:p>
            <a:endParaRPr lang="zh-CN" altLang="en-US"/>
          </a:p>
        </p:txBody>
      </p:sp>
      <p:sp>
        <p:nvSpPr>
          <p:cNvPr id="46121" name="Oval 172"/>
          <p:cNvSpPr/>
          <p:nvPr/>
        </p:nvSpPr>
        <p:spPr>
          <a:xfrm>
            <a:off x="3973513" y="3086100"/>
            <a:ext cx="449262"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a:t>
            </a:r>
          </a:p>
        </p:txBody>
      </p:sp>
      <p:sp>
        <p:nvSpPr>
          <p:cNvPr id="46122" name="Oval 173"/>
          <p:cNvSpPr/>
          <p:nvPr/>
        </p:nvSpPr>
        <p:spPr>
          <a:xfrm>
            <a:off x="5199063" y="3086100"/>
            <a:ext cx="449262"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2</a:t>
            </a:r>
          </a:p>
        </p:txBody>
      </p:sp>
      <p:sp>
        <p:nvSpPr>
          <p:cNvPr id="46123" name="Oval 174"/>
          <p:cNvSpPr/>
          <p:nvPr/>
        </p:nvSpPr>
        <p:spPr>
          <a:xfrm>
            <a:off x="4589463" y="4568825"/>
            <a:ext cx="449262"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5</a:t>
            </a:r>
          </a:p>
        </p:txBody>
      </p:sp>
      <p:grpSp>
        <p:nvGrpSpPr>
          <p:cNvPr id="46124" name="Group 175"/>
          <p:cNvGrpSpPr/>
          <p:nvPr/>
        </p:nvGrpSpPr>
        <p:grpSpPr>
          <a:xfrm>
            <a:off x="4940300" y="3946525"/>
            <a:ext cx="1009650" cy="400050"/>
            <a:chOff x="0" y="0"/>
            <a:chExt cx="624" cy="336"/>
          </a:xfrm>
        </p:grpSpPr>
        <p:grpSp>
          <p:nvGrpSpPr>
            <p:cNvPr id="46130" name="Group 176"/>
            <p:cNvGrpSpPr/>
            <p:nvPr/>
          </p:nvGrpSpPr>
          <p:grpSpPr>
            <a:xfrm flipV="1">
              <a:off x="0" y="0"/>
              <a:ext cx="240" cy="192"/>
              <a:chOff x="0" y="0"/>
              <a:chExt cx="288" cy="192"/>
            </a:xfrm>
          </p:grpSpPr>
          <p:sp>
            <p:nvSpPr>
              <p:cNvPr id="46132" name="Line 177"/>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6133" name="Arc 178"/>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34" name="Arc 179"/>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6135" name="Line 180"/>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6131" name="Text Box 181"/>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sp>
        <p:nvSpPr>
          <p:cNvPr id="46125" name="Oval 182"/>
          <p:cNvSpPr/>
          <p:nvPr/>
        </p:nvSpPr>
        <p:spPr>
          <a:xfrm>
            <a:off x="4589463" y="3883025"/>
            <a:ext cx="449262"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3</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4</a:t>
            </a:r>
          </a:p>
        </p:txBody>
      </p:sp>
      <p:sp>
        <p:nvSpPr>
          <p:cNvPr id="46126" name="Line 183"/>
          <p:cNvSpPr/>
          <p:nvPr/>
        </p:nvSpPr>
        <p:spPr>
          <a:xfrm>
            <a:off x="5607050" y="3714750"/>
            <a:ext cx="533400" cy="0"/>
          </a:xfrm>
          <a:prstGeom prst="line">
            <a:avLst/>
          </a:prstGeom>
          <a:ln w="57150" cap="flat" cmpd="sng">
            <a:solidFill>
              <a:schemeClr val="accent2"/>
            </a:solidFill>
            <a:prstDash val="solid"/>
            <a:miter/>
            <a:headEnd type="none" w="med" len="med"/>
            <a:tailEnd type="triangle" w="med" len="med"/>
          </a:ln>
        </p:spPr>
        <p:txBody>
          <a:bodyPr/>
          <a:lstStyle/>
          <a:p>
            <a:endParaRPr lang="zh-CN" altLang="en-US"/>
          </a:p>
        </p:txBody>
      </p:sp>
      <p:sp>
        <p:nvSpPr>
          <p:cNvPr id="46127" name="Oval 184"/>
          <p:cNvSpPr/>
          <p:nvPr/>
        </p:nvSpPr>
        <p:spPr>
          <a:xfrm>
            <a:off x="6229350" y="3105150"/>
            <a:ext cx="441325"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1</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2</a:t>
            </a:r>
          </a:p>
        </p:txBody>
      </p:sp>
      <p:sp>
        <p:nvSpPr>
          <p:cNvPr id="46128" name="Oval 185"/>
          <p:cNvSpPr/>
          <p:nvPr/>
        </p:nvSpPr>
        <p:spPr>
          <a:xfrm>
            <a:off x="6235700" y="3848100"/>
            <a:ext cx="441325"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3</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4</a:t>
            </a:r>
          </a:p>
        </p:txBody>
      </p:sp>
      <p:sp>
        <p:nvSpPr>
          <p:cNvPr id="46129" name="Oval 186"/>
          <p:cNvSpPr/>
          <p:nvPr/>
        </p:nvSpPr>
        <p:spPr>
          <a:xfrm>
            <a:off x="6235700" y="4552950"/>
            <a:ext cx="441325"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title"/>
          </p:nvPr>
        </p:nvSpPr>
        <p:spPr>
          <a:xfrm>
            <a:off x="685800" y="530225"/>
            <a:ext cx="5257800" cy="34290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等效关系判断条件的说明</a:t>
            </a:r>
          </a:p>
        </p:txBody>
      </p:sp>
      <p:grpSp>
        <p:nvGrpSpPr>
          <p:cNvPr id="47107" name="Group 131"/>
          <p:cNvGrpSpPr/>
          <p:nvPr/>
        </p:nvGrpSpPr>
        <p:grpSpPr>
          <a:xfrm>
            <a:off x="6127750" y="1911350"/>
            <a:ext cx="903288" cy="468313"/>
            <a:chOff x="0" y="-29"/>
            <a:chExt cx="544" cy="393"/>
          </a:xfrm>
        </p:grpSpPr>
        <p:sp>
          <p:nvSpPr>
            <p:cNvPr id="47193" name="Line 132"/>
            <p:cNvSpPr/>
            <p:nvPr/>
          </p:nvSpPr>
          <p:spPr>
            <a:xfrm flipH="1" flipV="1">
              <a:off x="0" y="124"/>
              <a:ext cx="528" cy="24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94" name="Text Box 133"/>
            <p:cNvSpPr txBox="1"/>
            <p:nvPr/>
          </p:nvSpPr>
          <p:spPr>
            <a:xfrm>
              <a:off x="160" y="-29"/>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7108" name="Group 212"/>
          <p:cNvGrpSpPr/>
          <p:nvPr/>
        </p:nvGrpSpPr>
        <p:grpSpPr>
          <a:xfrm>
            <a:off x="6127750" y="2620963"/>
            <a:ext cx="1038225" cy="527050"/>
            <a:chOff x="0" y="0"/>
            <a:chExt cx="624" cy="442"/>
          </a:xfrm>
        </p:grpSpPr>
        <p:sp>
          <p:nvSpPr>
            <p:cNvPr id="47191" name="Line 135"/>
            <p:cNvSpPr/>
            <p:nvPr/>
          </p:nvSpPr>
          <p:spPr>
            <a:xfrm flipH="1">
              <a:off x="0" y="0"/>
              <a:ext cx="548" cy="328"/>
            </a:xfrm>
            <a:prstGeom prst="line">
              <a:avLst/>
            </a:prstGeom>
            <a:ln w="19050" cap="flat" cmpd="sng">
              <a:solidFill>
                <a:schemeClr val="accent2"/>
              </a:solidFill>
              <a:prstDash val="solid"/>
              <a:miter/>
              <a:headEnd type="none" w="med" len="med"/>
              <a:tailEnd type="triangle" w="med" len="med"/>
            </a:ln>
          </p:spPr>
          <p:txBody>
            <a:bodyPr/>
            <a:lstStyle/>
            <a:p>
              <a:endParaRPr lang="zh-CN" altLang="en-US"/>
            </a:p>
          </p:txBody>
        </p:sp>
        <p:sp>
          <p:nvSpPr>
            <p:cNvPr id="47192" name="Text Box 136"/>
            <p:cNvSpPr txBox="1"/>
            <p:nvPr/>
          </p:nvSpPr>
          <p:spPr>
            <a:xfrm>
              <a:off x="240" y="10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1/1</a:t>
              </a:r>
            </a:p>
          </p:txBody>
        </p:sp>
      </p:grpSp>
      <p:grpSp>
        <p:nvGrpSpPr>
          <p:cNvPr id="47109" name="Group 137"/>
          <p:cNvGrpSpPr/>
          <p:nvPr/>
        </p:nvGrpSpPr>
        <p:grpSpPr>
          <a:xfrm>
            <a:off x="6127750" y="2363788"/>
            <a:ext cx="750888" cy="511175"/>
            <a:chOff x="0" y="-82"/>
            <a:chExt cx="480" cy="430"/>
          </a:xfrm>
        </p:grpSpPr>
        <p:sp>
          <p:nvSpPr>
            <p:cNvPr id="47189" name="Line 138"/>
            <p:cNvSpPr/>
            <p:nvPr/>
          </p:nvSpPr>
          <p:spPr>
            <a:xfrm flipV="1">
              <a:off x="0" y="60"/>
              <a:ext cx="480" cy="28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90" name="Text Box 139"/>
            <p:cNvSpPr txBox="1"/>
            <p:nvPr/>
          </p:nvSpPr>
          <p:spPr>
            <a:xfrm>
              <a:off x="48" y="-8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grpSp>
        <p:nvGrpSpPr>
          <p:cNvPr id="47110" name="Group 140"/>
          <p:cNvGrpSpPr/>
          <p:nvPr/>
        </p:nvGrpSpPr>
        <p:grpSpPr>
          <a:xfrm>
            <a:off x="5299075" y="2173288"/>
            <a:ext cx="715963" cy="628650"/>
            <a:chOff x="0" y="0"/>
            <a:chExt cx="384" cy="528"/>
          </a:xfrm>
        </p:grpSpPr>
        <p:sp>
          <p:nvSpPr>
            <p:cNvPr id="47187" name="Line 141"/>
            <p:cNvSpPr/>
            <p:nvPr/>
          </p:nvSpPr>
          <p:spPr>
            <a:xfrm>
              <a:off x="259" y="0"/>
              <a:ext cx="0" cy="52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88" name="Text Box 142"/>
            <p:cNvSpPr txBox="1"/>
            <p:nvPr/>
          </p:nvSpPr>
          <p:spPr>
            <a:xfrm>
              <a:off x="0" y="10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7111" name="Group 143"/>
          <p:cNvGrpSpPr/>
          <p:nvPr/>
        </p:nvGrpSpPr>
        <p:grpSpPr>
          <a:xfrm>
            <a:off x="4832350" y="1830388"/>
            <a:ext cx="822325" cy="400050"/>
            <a:chOff x="0" y="0"/>
            <a:chExt cx="528" cy="336"/>
          </a:xfrm>
        </p:grpSpPr>
        <p:sp>
          <p:nvSpPr>
            <p:cNvPr id="47181" name="Text Box 144"/>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nvGrpSpPr>
            <p:cNvPr id="47182" name="Group 145"/>
            <p:cNvGrpSpPr/>
            <p:nvPr/>
          </p:nvGrpSpPr>
          <p:grpSpPr>
            <a:xfrm flipH="1">
              <a:off x="288" y="28"/>
              <a:ext cx="240" cy="192"/>
              <a:chOff x="0" y="0"/>
              <a:chExt cx="288" cy="192"/>
            </a:xfrm>
          </p:grpSpPr>
          <p:sp>
            <p:nvSpPr>
              <p:cNvPr id="47183" name="Line 146"/>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7184" name="Arc 147"/>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85" name="Arc 148"/>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86" name="Line 149"/>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grpSp>
        <p:nvGrpSpPr>
          <p:cNvPr id="47112" name="Group 150"/>
          <p:cNvGrpSpPr/>
          <p:nvPr/>
        </p:nvGrpSpPr>
        <p:grpSpPr>
          <a:xfrm>
            <a:off x="4860925" y="2859088"/>
            <a:ext cx="793750" cy="400050"/>
            <a:chOff x="0" y="0"/>
            <a:chExt cx="528" cy="336"/>
          </a:xfrm>
        </p:grpSpPr>
        <p:sp>
          <p:nvSpPr>
            <p:cNvPr id="47175" name="Text Box 151"/>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nvGrpSpPr>
            <p:cNvPr id="47176" name="Group 152"/>
            <p:cNvGrpSpPr/>
            <p:nvPr/>
          </p:nvGrpSpPr>
          <p:grpSpPr>
            <a:xfrm flipH="1">
              <a:off x="288" y="28"/>
              <a:ext cx="240" cy="192"/>
              <a:chOff x="0" y="0"/>
              <a:chExt cx="288" cy="192"/>
            </a:xfrm>
          </p:grpSpPr>
          <p:sp>
            <p:nvSpPr>
              <p:cNvPr id="47177" name="Line 153"/>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7178" name="Arc 154"/>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79" name="Arc 155"/>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80" name="Line 156"/>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grpSp>
        <p:nvGrpSpPr>
          <p:cNvPr id="47113" name="Group 157"/>
          <p:cNvGrpSpPr/>
          <p:nvPr/>
        </p:nvGrpSpPr>
        <p:grpSpPr>
          <a:xfrm>
            <a:off x="1528763" y="1203325"/>
            <a:ext cx="911225" cy="400050"/>
            <a:chOff x="0" y="-61"/>
            <a:chExt cx="499" cy="336"/>
          </a:xfrm>
        </p:grpSpPr>
        <p:sp>
          <p:nvSpPr>
            <p:cNvPr id="47173" name="Text Box 158"/>
            <p:cNvSpPr txBox="1"/>
            <p:nvPr/>
          </p:nvSpPr>
          <p:spPr>
            <a:xfrm>
              <a:off x="81" y="-61"/>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sp>
          <p:nvSpPr>
            <p:cNvPr id="47174" name="Line 159"/>
            <p:cNvSpPr/>
            <p:nvPr/>
          </p:nvSpPr>
          <p:spPr>
            <a:xfrm flipH="1">
              <a:off x="0" y="210"/>
              <a:ext cx="499"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grpSp>
        <p:nvGrpSpPr>
          <p:cNvPr id="47114" name="Group 160"/>
          <p:cNvGrpSpPr/>
          <p:nvPr/>
        </p:nvGrpSpPr>
        <p:grpSpPr>
          <a:xfrm>
            <a:off x="1471613" y="1622425"/>
            <a:ext cx="1008062" cy="400050"/>
            <a:chOff x="0" y="0"/>
            <a:chExt cx="528" cy="336"/>
          </a:xfrm>
        </p:grpSpPr>
        <p:sp>
          <p:nvSpPr>
            <p:cNvPr id="47171" name="Line 161"/>
            <p:cNvSpPr/>
            <p:nvPr/>
          </p:nvSpPr>
          <p:spPr>
            <a:xfrm>
              <a:off x="0" y="28"/>
              <a:ext cx="499"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72" name="Text Box 162"/>
            <p:cNvSpPr txBox="1"/>
            <p:nvPr/>
          </p:nvSpPr>
          <p:spPr>
            <a:xfrm>
              <a:off x="144"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7115" name="Group 163"/>
          <p:cNvGrpSpPr/>
          <p:nvPr/>
        </p:nvGrpSpPr>
        <p:grpSpPr>
          <a:xfrm>
            <a:off x="827088" y="1635125"/>
            <a:ext cx="628650" cy="1470025"/>
            <a:chOff x="-45" y="0"/>
            <a:chExt cx="384" cy="1152"/>
          </a:xfrm>
        </p:grpSpPr>
        <p:sp>
          <p:nvSpPr>
            <p:cNvPr id="47169" name="Line 164"/>
            <p:cNvSpPr/>
            <p:nvPr/>
          </p:nvSpPr>
          <p:spPr>
            <a:xfrm>
              <a:off x="240" y="0"/>
              <a:ext cx="0" cy="1152"/>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70" name="Text Box 165"/>
            <p:cNvSpPr txBox="1"/>
            <p:nvPr/>
          </p:nvSpPr>
          <p:spPr>
            <a:xfrm>
              <a:off x="-45" y="108"/>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7116" name="Group 166"/>
          <p:cNvGrpSpPr/>
          <p:nvPr/>
        </p:nvGrpSpPr>
        <p:grpSpPr>
          <a:xfrm>
            <a:off x="2667000" y="1778000"/>
            <a:ext cx="681038" cy="1400175"/>
            <a:chOff x="0" y="0"/>
            <a:chExt cx="384" cy="1176"/>
          </a:xfrm>
        </p:grpSpPr>
        <p:sp>
          <p:nvSpPr>
            <p:cNvPr id="47167" name="Line 167"/>
            <p:cNvSpPr/>
            <p:nvPr/>
          </p:nvSpPr>
          <p:spPr>
            <a:xfrm>
              <a:off x="24" y="0"/>
              <a:ext cx="0" cy="1176"/>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68" name="Text Box 168"/>
            <p:cNvSpPr txBox="1"/>
            <p:nvPr/>
          </p:nvSpPr>
          <p:spPr>
            <a:xfrm>
              <a:off x="0" y="11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1/1</a:t>
              </a:r>
            </a:p>
          </p:txBody>
        </p:sp>
      </p:grpSp>
      <p:grpSp>
        <p:nvGrpSpPr>
          <p:cNvPr id="47117" name="Group 169"/>
          <p:cNvGrpSpPr/>
          <p:nvPr/>
        </p:nvGrpSpPr>
        <p:grpSpPr>
          <a:xfrm>
            <a:off x="458788" y="3405188"/>
            <a:ext cx="946150" cy="400050"/>
            <a:chOff x="0" y="0"/>
            <a:chExt cx="528" cy="336"/>
          </a:xfrm>
        </p:grpSpPr>
        <p:grpSp>
          <p:nvGrpSpPr>
            <p:cNvPr id="47161" name="Group 170"/>
            <p:cNvGrpSpPr/>
            <p:nvPr/>
          </p:nvGrpSpPr>
          <p:grpSpPr>
            <a:xfrm rot="-2700000" flipH="1" flipV="1">
              <a:off x="240" y="0"/>
              <a:ext cx="288" cy="192"/>
              <a:chOff x="0" y="0"/>
              <a:chExt cx="288" cy="192"/>
            </a:xfrm>
          </p:grpSpPr>
          <p:sp>
            <p:nvSpPr>
              <p:cNvPr id="47163" name="Line 171"/>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7164" name="Arc 172"/>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65" name="Arc 173"/>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66" name="Line 174"/>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7162" name="Text Box 175"/>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grpSp>
        <p:nvGrpSpPr>
          <p:cNvPr id="47118" name="Group 176"/>
          <p:cNvGrpSpPr/>
          <p:nvPr/>
        </p:nvGrpSpPr>
        <p:grpSpPr>
          <a:xfrm>
            <a:off x="1570038" y="2209800"/>
            <a:ext cx="2111375" cy="1050925"/>
            <a:chOff x="-89" y="23"/>
            <a:chExt cx="1296" cy="816"/>
          </a:xfrm>
        </p:grpSpPr>
        <p:sp>
          <p:nvSpPr>
            <p:cNvPr id="47159" name="Line 177"/>
            <p:cNvSpPr/>
            <p:nvPr/>
          </p:nvSpPr>
          <p:spPr>
            <a:xfrm flipV="1">
              <a:off x="-89" y="23"/>
              <a:ext cx="1296" cy="816"/>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60" name="Text Box 178"/>
            <p:cNvSpPr txBox="1"/>
            <p:nvPr/>
          </p:nvSpPr>
          <p:spPr>
            <a:xfrm>
              <a:off x="-33" y="409"/>
              <a:ext cx="464"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grpSp>
        <p:nvGrpSpPr>
          <p:cNvPr id="47119" name="Group 179"/>
          <p:cNvGrpSpPr/>
          <p:nvPr/>
        </p:nvGrpSpPr>
        <p:grpSpPr>
          <a:xfrm>
            <a:off x="2859088" y="2840038"/>
            <a:ext cx="925512" cy="461962"/>
            <a:chOff x="48" y="-227"/>
            <a:chExt cx="481" cy="525"/>
          </a:xfrm>
        </p:grpSpPr>
        <p:sp>
          <p:nvSpPr>
            <p:cNvPr id="47157" name="Line 180"/>
            <p:cNvSpPr/>
            <p:nvPr/>
          </p:nvSpPr>
          <p:spPr>
            <a:xfrm flipH="1">
              <a:off x="48" y="10"/>
              <a:ext cx="480" cy="288"/>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47158" name="Text Box 181"/>
            <p:cNvSpPr txBox="1"/>
            <p:nvPr/>
          </p:nvSpPr>
          <p:spPr>
            <a:xfrm>
              <a:off x="145" y="-227"/>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0/1</a:t>
              </a:r>
            </a:p>
          </p:txBody>
        </p:sp>
      </p:grpSp>
      <p:sp>
        <p:nvSpPr>
          <p:cNvPr id="47120" name="Text Box 182"/>
          <p:cNvSpPr txBox="1"/>
          <p:nvPr/>
        </p:nvSpPr>
        <p:spPr>
          <a:xfrm>
            <a:off x="685800" y="901700"/>
            <a:ext cx="2590800" cy="339725"/>
          </a:xfrm>
          <a:prstGeom prst="rect">
            <a:avLst/>
          </a:prstGeom>
          <a:noFill/>
          <a:ln w="9525">
            <a:noFill/>
          </a:ln>
        </p:spPr>
        <p:txBody>
          <a:bodyPr>
            <a:spAutoFit/>
          </a:bodyPr>
          <a:lstStyle/>
          <a:p>
            <a:pPr eaLnBrk="1" hangingPunct="1">
              <a:lnSpc>
                <a:spcPct val="90000"/>
              </a:lnSpc>
              <a:spcBef>
                <a:spcPct val="20000"/>
              </a:spcBef>
              <a:buFont typeface="Arial" panose="020B0604020202020204" pitchFamily="34" charset="0"/>
            </a:pPr>
            <a:r>
              <a:rPr lang="en-US" altLang="zh-CN" b="1" dirty="0">
                <a:solidFill>
                  <a:srgbClr val="FF0000"/>
                </a:solidFill>
                <a:latin typeface="华文新魏" panose="02010800040101010101" pitchFamily="2" charset="-122"/>
                <a:ea typeface="华文新魏" panose="02010800040101010101" pitchFamily="2" charset="-122"/>
              </a:rPr>
              <a:t>⑤ </a:t>
            </a:r>
            <a:r>
              <a:rPr lang="zh-CN" altLang="en-US" b="1" dirty="0">
                <a:solidFill>
                  <a:srgbClr val="FF0000"/>
                </a:solidFill>
                <a:latin typeface="华文新魏" panose="02010800040101010101" pitchFamily="2" charset="-122"/>
                <a:ea typeface="华文新魏" panose="02010800040101010101" pitchFamily="2" charset="-122"/>
              </a:rPr>
              <a:t>次态循环</a:t>
            </a:r>
          </a:p>
        </p:txBody>
      </p:sp>
      <p:sp>
        <p:nvSpPr>
          <p:cNvPr id="47121" name="Oval 183"/>
          <p:cNvSpPr/>
          <p:nvPr/>
        </p:nvSpPr>
        <p:spPr>
          <a:xfrm>
            <a:off x="1144588" y="1398588"/>
            <a:ext cx="411162"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1</a:t>
            </a:r>
          </a:p>
        </p:txBody>
      </p:sp>
      <p:sp>
        <p:nvSpPr>
          <p:cNvPr id="47122" name="Oval 184"/>
          <p:cNvSpPr/>
          <p:nvPr/>
        </p:nvSpPr>
        <p:spPr>
          <a:xfrm>
            <a:off x="2433638" y="1406525"/>
            <a:ext cx="411162"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2</a:t>
            </a:r>
          </a:p>
        </p:txBody>
      </p:sp>
      <p:sp>
        <p:nvSpPr>
          <p:cNvPr id="47123" name="Oval 185"/>
          <p:cNvSpPr/>
          <p:nvPr/>
        </p:nvSpPr>
        <p:spPr>
          <a:xfrm>
            <a:off x="1138238" y="3170238"/>
            <a:ext cx="411162"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3</a:t>
            </a:r>
          </a:p>
        </p:txBody>
      </p:sp>
      <p:sp>
        <p:nvSpPr>
          <p:cNvPr id="47124" name="Oval 186"/>
          <p:cNvSpPr/>
          <p:nvPr/>
        </p:nvSpPr>
        <p:spPr>
          <a:xfrm>
            <a:off x="2439988" y="3170238"/>
            <a:ext cx="411162"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4</a:t>
            </a:r>
          </a:p>
        </p:txBody>
      </p:sp>
      <p:sp>
        <p:nvSpPr>
          <p:cNvPr id="47125" name="Oval 187"/>
          <p:cNvSpPr/>
          <p:nvPr/>
        </p:nvSpPr>
        <p:spPr>
          <a:xfrm>
            <a:off x="3729038" y="2035175"/>
            <a:ext cx="411162" cy="40322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5</a:t>
            </a:r>
          </a:p>
        </p:txBody>
      </p:sp>
      <p:sp>
        <p:nvSpPr>
          <p:cNvPr id="47126" name="Line 188"/>
          <p:cNvSpPr/>
          <p:nvPr/>
        </p:nvSpPr>
        <p:spPr>
          <a:xfrm>
            <a:off x="4298950" y="2376488"/>
            <a:ext cx="533400" cy="0"/>
          </a:xfrm>
          <a:prstGeom prst="line">
            <a:avLst/>
          </a:prstGeom>
          <a:ln w="57150" cap="flat" cmpd="sng">
            <a:solidFill>
              <a:schemeClr val="accent2"/>
            </a:solidFill>
            <a:prstDash val="solid"/>
            <a:miter/>
            <a:headEnd type="none" w="med" len="med"/>
            <a:tailEnd type="triangle" w="med" len="med"/>
          </a:ln>
        </p:spPr>
        <p:txBody>
          <a:bodyPr/>
          <a:lstStyle/>
          <a:p>
            <a:endParaRPr lang="zh-CN" altLang="en-US"/>
          </a:p>
        </p:txBody>
      </p:sp>
      <p:sp>
        <p:nvSpPr>
          <p:cNvPr id="47127" name="Oval 189"/>
          <p:cNvSpPr/>
          <p:nvPr/>
        </p:nvSpPr>
        <p:spPr>
          <a:xfrm>
            <a:off x="6813550" y="2225675"/>
            <a:ext cx="4254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5</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6</a:t>
            </a:r>
          </a:p>
        </p:txBody>
      </p:sp>
      <p:sp>
        <p:nvSpPr>
          <p:cNvPr id="47128" name="Oval 190"/>
          <p:cNvSpPr/>
          <p:nvPr/>
        </p:nvSpPr>
        <p:spPr>
          <a:xfrm>
            <a:off x="5594350" y="2797175"/>
            <a:ext cx="425450" cy="404813"/>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3</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4</a:t>
            </a:r>
          </a:p>
        </p:txBody>
      </p:sp>
      <p:sp>
        <p:nvSpPr>
          <p:cNvPr id="47129" name="Oval 191"/>
          <p:cNvSpPr/>
          <p:nvPr/>
        </p:nvSpPr>
        <p:spPr>
          <a:xfrm>
            <a:off x="3783013" y="2840038"/>
            <a:ext cx="411162" cy="4064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b="1" dirty="0">
                <a:latin typeface="黑体" panose="02010609060101010101" pitchFamily="49" charset="-122"/>
              </a:rPr>
              <a:t>S</a:t>
            </a:r>
            <a:r>
              <a:rPr lang="en-US" altLang="zh-CN" b="1" baseline="-25000" dirty="0">
                <a:latin typeface="黑体" panose="02010609060101010101" pitchFamily="49" charset="-122"/>
              </a:rPr>
              <a:t>6</a:t>
            </a:r>
          </a:p>
        </p:txBody>
      </p:sp>
      <p:grpSp>
        <p:nvGrpSpPr>
          <p:cNvPr id="47130" name="Group 192"/>
          <p:cNvGrpSpPr/>
          <p:nvPr/>
        </p:nvGrpSpPr>
        <p:grpSpPr>
          <a:xfrm>
            <a:off x="2897188" y="1651000"/>
            <a:ext cx="949325" cy="496888"/>
            <a:chOff x="0" y="-81"/>
            <a:chExt cx="584" cy="417"/>
          </a:xfrm>
        </p:grpSpPr>
        <p:sp>
          <p:nvSpPr>
            <p:cNvPr id="47155" name="Line 193"/>
            <p:cNvSpPr/>
            <p:nvPr/>
          </p:nvSpPr>
          <p:spPr>
            <a:xfrm>
              <a:off x="0" y="0"/>
              <a:ext cx="528" cy="336"/>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47156" name="Text Box 194"/>
            <p:cNvSpPr txBox="1"/>
            <p:nvPr/>
          </p:nvSpPr>
          <p:spPr>
            <a:xfrm>
              <a:off x="200" y="-81"/>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7131" name="Group 195"/>
          <p:cNvGrpSpPr/>
          <p:nvPr/>
        </p:nvGrpSpPr>
        <p:grpSpPr>
          <a:xfrm>
            <a:off x="1524000" y="1752600"/>
            <a:ext cx="2608263" cy="1317625"/>
            <a:chOff x="0" y="0"/>
            <a:chExt cx="1556" cy="893"/>
          </a:xfrm>
        </p:grpSpPr>
        <p:sp>
          <p:nvSpPr>
            <p:cNvPr id="47153" name="Line 196"/>
            <p:cNvSpPr/>
            <p:nvPr/>
          </p:nvSpPr>
          <p:spPr>
            <a:xfrm>
              <a:off x="0" y="0"/>
              <a:ext cx="1344" cy="816"/>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47154" name="Text Box 197"/>
            <p:cNvSpPr txBox="1"/>
            <p:nvPr/>
          </p:nvSpPr>
          <p:spPr>
            <a:xfrm>
              <a:off x="1172" y="557"/>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0/0</a:t>
              </a:r>
            </a:p>
          </p:txBody>
        </p:sp>
      </p:grpSp>
      <p:grpSp>
        <p:nvGrpSpPr>
          <p:cNvPr id="47132" name="Group 198"/>
          <p:cNvGrpSpPr/>
          <p:nvPr/>
        </p:nvGrpSpPr>
        <p:grpSpPr>
          <a:xfrm>
            <a:off x="2771775" y="2324100"/>
            <a:ext cx="1130300" cy="831850"/>
            <a:chOff x="0" y="-138"/>
            <a:chExt cx="639" cy="810"/>
          </a:xfrm>
        </p:grpSpPr>
        <p:sp>
          <p:nvSpPr>
            <p:cNvPr id="47151" name="Line 199"/>
            <p:cNvSpPr/>
            <p:nvPr/>
          </p:nvSpPr>
          <p:spPr>
            <a:xfrm flipH="1">
              <a:off x="0" y="0"/>
              <a:ext cx="576" cy="672"/>
            </a:xfrm>
            <a:prstGeom prst="line">
              <a:avLst/>
            </a:prstGeom>
            <a:ln w="19050" cap="flat" cmpd="sng">
              <a:solidFill>
                <a:schemeClr val="accent2"/>
              </a:solidFill>
              <a:prstDash val="solid"/>
              <a:miter/>
              <a:headEnd type="none" w="med" len="med"/>
              <a:tailEnd type="triangle" w="med" len="med"/>
            </a:ln>
          </p:spPr>
          <p:txBody>
            <a:bodyPr/>
            <a:lstStyle/>
            <a:p>
              <a:endParaRPr lang="zh-CN" altLang="en-US"/>
            </a:p>
          </p:txBody>
        </p:sp>
        <p:sp>
          <p:nvSpPr>
            <p:cNvPr id="47152" name="Text Box 200"/>
            <p:cNvSpPr txBox="1"/>
            <p:nvPr/>
          </p:nvSpPr>
          <p:spPr>
            <a:xfrm>
              <a:off x="255" y="-138"/>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1/1</a:t>
              </a:r>
            </a:p>
          </p:txBody>
        </p:sp>
      </p:grpSp>
      <p:grpSp>
        <p:nvGrpSpPr>
          <p:cNvPr id="47133" name="Group 201"/>
          <p:cNvGrpSpPr/>
          <p:nvPr/>
        </p:nvGrpSpPr>
        <p:grpSpPr>
          <a:xfrm>
            <a:off x="2868613" y="3219450"/>
            <a:ext cx="985837" cy="319088"/>
            <a:chOff x="0" y="0"/>
            <a:chExt cx="576" cy="417"/>
          </a:xfrm>
        </p:grpSpPr>
        <p:sp>
          <p:nvSpPr>
            <p:cNvPr id="47149" name="Line 202"/>
            <p:cNvSpPr/>
            <p:nvPr/>
          </p:nvSpPr>
          <p:spPr>
            <a:xfrm flipH="1">
              <a:off x="0" y="0"/>
              <a:ext cx="576" cy="336"/>
            </a:xfrm>
            <a:prstGeom prst="line">
              <a:avLst/>
            </a:prstGeom>
            <a:ln w="19050" cap="flat" cmpd="sng">
              <a:solidFill>
                <a:schemeClr val="accent2"/>
              </a:solidFill>
              <a:prstDash val="solid"/>
              <a:miter/>
              <a:headEnd type="none" w="med" len="med"/>
              <a:tailEnd type="triangle" w="med" len="med"/>
            </a:ln>
          </p:spPr>
          <p:txBody>
            <a:bodyPr/>
            <a:lstStyle/>
            <a:p>
              <a:endParaRPr lang="zh-CN" altLang="en-US"/>
            </a:p>
          </p:txBody>
        </p:sp>
        <p:sp>
          <p:nvSpPr>
            <p:cNvPr id="47150" name="Text Box 203"/>
            <p:cNvSpPr txBox="1"/>
            <p:nvPr/>
          </p:nvSpPr>
          <p:spPr>
            <a:xfrm>
              <a:off x="160" y="81"/>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1/1</a:t>
              </a:r>
            </a:p>
          </p:txBody>
        </p:sp>
      </p:grpSp>
      <p:grpSp>
        <p:nvGrpSpPr>
          <p:cNvPr id="47134" name="Group 204"/>
          <p:cNvGrpSpPr/>
          <p:nvPr/>
        </p:nvGrpSpPr>
        <p:grpSpPr>
          <a:xfrm>
            <a:off x="1652588" y="3459163"/>
            <a:ext cx="946150" cy="400050"/>
            <a:chOff x="0" y="0"/>
            <a:chExt cx="528" cy="336"/>
          </a:xfrm>
        </p:grpSpPr>
        <p:grpSp>
          <p:nvGrpSpPr>
            <p:cNvPr id="47143" name="Group 205"/>
            <p:cNvGrpSpPr/>
            <p:nvPr/>
          </p:nvGrpSpPr>
          <p:grpSpPr>
            <a:xfrm rot="-2700000" flipH="1" flipV="1">
              <a:off x="240" y="0"/>
              <a:ext cx="288" cy="192"/>
              <a:chOff x="0" y="0"/>
              <a:chExt cx="288" cy="192"/>
            </a:xfrm>
          </p:grpSpPr>
          <p:sp>
            <p:nvSpPr>
              <p:cNvPr id="47145" name="Line 206"/>
              <p:cNvSpPr/>
              <p:nvPr/>
            </p:nvSpPr>
            <p:spPr>
              <a:xfrm>
                <a:off x="0" y="19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47146" name="Arc 207"/>
              <p:cNvSpPr/>
              <p:nvPr/>
            </p:nvSpPr>
            <p:spPr>
              <a:xfrm flipV="1">
                <a:off x="192" y="96"/>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47" name="Arc 208"/>
              <p:cNvSpPr/>
              <p:nvPr/>
            </p:nvSpPr>
            <p:spPr>
              <a:xfrm rot="-5400000" flipV="1">
                <a:off x="192" y="0"/>
                <a:ext cx="96" cy="96"/>
              </a:xfrm>
              <a:custGeom>
                <a:avLst/>
                <a:gdLst/>
                <a:ahLst/>
                <a:cxnLst>
                  <a:cxn ang="0">
                    <a:pos x="0" y="0"/>
                  </a:cxn>
                  <a:cxn ang="0">
                    <a:pos x="0" y="0"/>
                  </a:cxn>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47148" name="Line 209"/>
              <p:cNvSpPr/>
              <p:nvPr/>
            </p:nvSpPr>
            <p:spPr>
              <a:xfrm flipH="1">
                <a:off x="48" y="0"/>
                <a:ext cx="144" cy="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grpSp>
        <p:sp>
          <p:nvSpPr>
            <p:cNvPr id="47144" name="Text Box 210"/>
            <p:cNvSpPr txBox="1"/>
            <p:nvPr/>
          </p:nvSpPr>
          <p:spPr>
            <a:xfrm>
              <a:off x="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dirty="0">
                  <a:latin typeface="黑体" panose="02010609060101010101" pitchFamily="49" charset="-122"/>
                </a:rPr>
                <a:t>1/0</a:t>
              </a:r>
            </a:p>
          </p:txBody>
        </p:sp>
      </p:grpSp>
      <p:sp>
        <p:nvSpPr>
          <p:cNvPr id="47135" name="Oval 211"/>
          <p:cNvSpPr/>
          <p:nvPr/>
        </p:nvSpPr>
        <p:spPr>
          <a:xfrm>
            <a:off x="5588000" y="1773238"/>
            <a:ext cx="425450" cy="404812"/>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600" b="1" dirty="0">
                <a:latin typeface="黑体" panose="02010609060101010101" pitchFamily="49" charset="-122"/>
              </a:rPr>
              <a:t>S</a:t>
            </a:r>
            <a:r>
              <a:rPr lang="en-US" altLang="zh-CN" sz="1600" b="1" baseline="-25000" dirty="0">
                <a:latin typeface="黑体" panose="02010609060101010101" pitchFamily="49" charset="-122"/>
              </a:rPr>
              <a:t>1</a:t>
            </a:r>
            <a:r>
              <a:rPr lang="en-US" altLang="zh-CN" sz="1600" b="1" dirty="0">
                <a:latin typeface="黑体" panose="02010609060101010101" pitchFamily="49" charset="-122"/>
              </a:rPr>
              <a:t>S</a:t>
            </a:r>
            <a:r>
              <a:rPr lang="en-US" altLang="zh-CN" sz="1600" b="1" baseline="-25000" dirty="0">
                <a:latin typeface="黑体" panose="02010609060101010101" pitchFamily="49" charset="-122"/>
              </a:rPr>
              <a:t>2</a:t>
            </a:r>
          </a:p>
        </p:txBody>
      </p:sp>
      <p:sp>
        <p:nvSpPr>
          <p:cNvPr id="47136" name="Text Box 213"/>
          <p:cNvSpPr txBox="1"/>
          <p:nvPr/>
        </p:nvSpPr>
        <p:spPr>
          <a:xfrm>
            <a:off x="882650" y="3986213"/>
            <a:ext cx="42672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图中次态的等效依赖关系</a:t>
            </a:r>
          </a:p>
        </p:txBody>
      </p:sp>
      <p:sp>
        <p:nvSpPr>
          <p:cNvPr id="47137" name="Text Box 217"/>
          <p:cNvSpPr txBox="1"/>
          <p:nvPr/>
        </p:nvSpPr>
        <p:spPr>
          <a:xfrm>
            <a:off x="4311650" y="3614738"/>
            <a:ext cx="11430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(S1,S2)</a:t>
            </a:r>
          </a:p>
        </p:txBody>
      </p:sp>
      <p:sp>
        <p:nvSpPr>
          <p:cNvPr id="47138" name="Text Box 218"/>
          <p:cNvSpPr txBox="1"/>
          <p:nvPr/>
        </p:nvSpPr>
        <p:spPr>
          <a:xfrm>
            <a:off x="5988050" y="4071938"/>
            <a:ext cx="11430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(S5,S6)</a:t>
            </a:r>
          </a:p>
        </p:txBody>
      </p:sp>
      <p:sp>
        <p:nvSpPr>
          <p:cNvPr id="47139" name="Text Box 219"/>
          <p:cNvSpPr txBox="1"/>
          <p:nvPr/>
        </p:nvSpPr>
        <p:spPr>
          <a:xfrm>
            <a:off x="4311650" y="4529138"/>
            <a:ext cx="11430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(S3,S4)</a:t>
            </a:r>
          </a:p>
        </p:txBody>
      </p:sp>
      <p:sp>
        <p:nvSpPr>
          <p:cNvPr id="47140" name="Line 220"/>
          <p:cNvSpPr/>
          <p:nvPr/>
        </p:nvSpPr>
        <p:spPr>
          <a:xfrm flipV="1">
            <a:off x="4768850" y="4014788"/>
            <a:ext cx="0" cy="51435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47141" name="Line 221"/>
          <p:cNvSpPr>
            <a:spLocks noChangeAspect="1"/>
          </p:cNvSpPr>
          <p:nvPr/>
        </p:nvSpPr>
        <p:spPr>
          <a:xfrm>
            <a:off x="5291138" y="3870325"/>
            <a:ext cx="773112" cy="315913"/>
          </a:xfrm>
          <a:prstGeom prst="line">
            <a:avLst/>
          </a:prstGeom>
          <a:ln w="19050" cap="flat" cmpd="sng">
            <a:solidFill>
              <a:schemeClr val="tx1"/>
            </a:solidFill>
            <a:prstDash val="solid"/>
            <a:miter/>
            <a:headEnd type="none" w="med" len="med"/>
            <a:tailEnd type="triangle" w="lg" len="med"/>
          </a:ln>
        </p:spPr>
        <p:txBody>
          <a:bodyPr/>
          <a:lstStyle/>
          <a:p>
            <a:endParaRPr lang="zh-CN" altLang="en-US"/>
          </a:p>
        </p:txBody>
      </p:sp>
      <p:sp>
        <p:nvSpPr>
          <p:cNvPr id="47142" name="Line 222"/>
          <p:cNvSpPr/>
          <p:nvPr/>
        </p:nvSpPr>
        <p:spPr>
          <a:xfrm flipH="1">
            <a:off x="5226050" y="4414838"/>
            <a:ext cx="838200" cy="285750"/>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a:xfrm>
            <a:off x="685800" y="515938"/>
            <a:ext cx="6248400" cy="342900"/>
          </a:xfrm>
          <a:prstGeom prst="rect">
            <a:avLst/>
          </a:prstGeom>
          <a:noFill/>
          <a:ln w="9525">
            <a:noFill/>
          </a:ln>
        </p:spPr>
        <p:txBody>
          <a:bodyPr/>
          <a:lstStyle/>
          <a:p>
            <a:pPr>
              <a:buFont typeface="Wingdings" panose="05000000000000000000" pitchFamily="2" charset="2"/>
              <a:buChar char="Ø"/>
            </a:pPr>
            <a:r>
              <a:rPr lang="zh-CN" altLang="en-US" sz="1800" b="1" dirty="0">
                <a:latin typeface="华文新魏" panose="02010800040101010101" pitchFamily="2" charset="-122"/>
                <a:ea typeface="华文新魏" panose="02010800040101010101" pitchFamily="2" charset="-122"/>
              </a:rPr>
              <a:t> 利用</a:t>
            </a:r>
            <a:r>
              <a:rPr lang="zh-CN" altLang="en-US" sz="1800" b="1" dirty="0">
                <a:solidFill>
                  <a:srgbClr val="FF0000"/>
                </a:solidFill>
                <a:latin typeface="华文新魏" panose="02010800040101010101" pitchFamily="2" charset="-122"/>
                <a:ea typeface="华文新魏" panose="02010800040101010101" pitchFamily="2" charset="-122"/>
              </a:rPr>
              <a:t>隐含表</a:t>
            </a:r>
            <a:r>
              <a:rPr lang="zh-CN" altLang="en-US" sz="1800" b="1" dirty="0">
                <a:latin typeface="华文新魏" panose="02010800040101010101" pitchFamily="2" charset="-122"/>
                <a:ea typeface="华文新魏" panose="02010800040101010101" pitchFamily="2" charset="-122"/>
              </a:rPr>
              <a:t>进行状态化简</a:t>
            </a:r>
          </a:p>
        </p:txBody>
      </p:sp>
      <p:sp>
        <p:nvSpPr>
          <p:cNvPr id="48131" name="Rectangle 5"/>
          <p:cNvSpPr/>
          <p:nvPr/>
        </p:nvSpPr>
        <p:spPr>
          <a:xfrm>
            <a:off x="685800" y="885825"/>
            <a:ext cx="6096000" cy="514350"/>
          </a:xfrm>
          <a:prstGeom prst="rect">
            <a:avLst/>
          </a:prstGeom>
          <a:noFill/>
          <a:ln w="9525">
            <a:noFill/>
          </a:ln>
        </p:spPr>
        <p:txBody>
          <a:bodyPr/>
          <a:lstStyle/>
          <a:p>
            <a:pPr marL="342900" indent="-342900" eaLnBrk="1" hangingPunct="1">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例   化简下图所示的原始状态表</a:t>
            </a:r>
          </a:p>
        </p:txBody>
      </p:sp>
      <p:graphicFrame>
        <p:nvGraphicFramePr>
          <p:cNvPr id="36868" name="Group 4"/>
          <p:cNvGraphicFramePr>
            <a:graphicFrameLocks noGrp="1"/>
          </p:cNvGraphicFramePr>
          <p:nvPr/>
        </p:nvGraphicFramePr>
        <p:xfrm>
          <a:off x="990600" y="1281113"/>
          <a:ext cx="6096000" cy="3732215"/>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617537">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905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905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G</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8893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H</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
        <p:nvSpPr>
          <p:cNvPr id="48195" name="Text Box 74"/>
          <p:cNvSpPr txBox="1"/>
          <p:nvPr/>
        </p:nvSpPr>
        <p:spPr>
          <a:xfrm>
            <a:off x="7239000" y="4354513"/>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
        <p:nvSpPr>
          <p:cNvPr id="48196" name="Rectangle 69"/>
          <p:cNvSpPr/>
          <p:nvPr/>
        </p:nvSpPr>
        <p:spPr>
          <a:xfrm>
            <a:off x="1763713" y="1276350"/>
            <a:ext cx="301625" cy="396875"/>
          </a:xfrm>
          <a:prstGeom prst="rect">
            <a:avLst/>
          </a:prstGeom>
          <a:noFill/>
          <a:ln w="9525">
            <a:noFill/>
          </a:ln>
        </p:spPr>
        <p:txBody>
          <a:bodyPr wrap="none">
            <a:spAutoFit/>
          </a:bodyPr>
          <a:lstStyle/>
          <a:p>
            <a:r>
              <a:rPr lang="en-US" altLang="zh-CN" sz="2000" b="1" dirty="0">
                <a:solidFill>
                  <a:schemeClr val="accent2"/>
                </a:solidFill>
                <a:latin typeface="Calibri" panose="020F0502020204030204" pitchFamily="34" charset="0"/>
                <a:ea typeface="宋体" panose="02010600030101010101" pitchFamily="2" charset="-122"/>
              </a:rPr>
              <a:t>x</a:t>
            </a:r>
            <a:endParaRPr lang="zh-CN" altLang="en-US" sz="2000" b="1" dirty="0">
              <a:solidFill>
                <a:schemeClr val="accent2"/>
              </a:solidFill>
              <a:latin typeface="Calibri" panose="020F0502020204030204" pitchFamily="34" charset="0"/>
              <a:ea typeface="宋体" panose="02010600030101010101" pitchFamily="2" charset="-122"/>
            </a:endParaRPr>
          </a:p>
        </p:txBody>
      </p:sp>
      <p:sp>
        <p:nvSpPr>
          <p:cNvPr id="48197" name="Rectangle 70"/>
          <p:cNvSpPr/>
          <p:nvPr/>
        </p:nvSpPr>
        <p:spPr>
          <a:xfrm>
            <a:off x="1458913" y="1527175"/>
            <a:ext cx="304800" cy="396875"/>
          </a:xfrm>
          <a:prstGeom prst="rect">
            <a:avLst/>
          </a:prstGeom>
          <a:noFill/>
          <a:ln w="9525">
            <a:noFill/>
          </a:ln>
        </p:spPr>
        <p:txBody>
          <a:bodyPr wrap="none">
            <a:spAutoFit/>
          </a:bodyPr>
          <a:lstStyle/>
          <a:p>
            <a:r>
              <a:rPr lang="en-US" altLang="zh-CN" sz="2000" b="1" dirty="0">
                <a:solidFill>
                  <a:schemeClr val="accent2"/>
                </a:solidFill>
                <a:latin typeface="Calibri" panose="020F0502020204030204" pitchFamily="34" charset="0"/>
                <a:ea typeface="宋体" panose="02010600030101010101" pitchFamily="2" charset="-122"/>
              </a:rPr>
              <a:t>y</a:t>
            </a:r>
            <a:endParaRPr lang="zh-CN" altLang="en-US" sz="2000" b="1" dirty="0">
              <a:solidFill>
                <a:schemeClr val="accent2"/>
              </a:solidFill>
              <a:latin typeface="Calibri" panose="020F0502020204030204" pitchFamily="34" charset="0"/>
              <a:ea typeface="宋体" panose="02010600030101010101" pitchFamily="2" charset="-122"/>
            </a:endParaRPr>
          </a:p>
        </p:txBody>
      </p:sp>
      <p:sp>
        <p:nvSpPr>
          <p:cNvPr id="8" name="Rectangle 2">
            <a:extLst>
              <a:ext uri="{FF2B5EF4-FFF2-40B4-BE49-F238E27FC236}">
                <a16:creationId xmlns:a16="http://schemas.microsoft.com/office/drawing/2014/main" id="{45D87EDB-4532-4EA1-84CF-C7B3EFCB2C71}"/>
              </a:ext>
            </a:extLst>
          </p:cNvPr>
          <p:cNvSpPr txBox="1">
            <a:spLocks/>
          </p:cNvSpPr>
          <p:nvPr/>
        </p:nvSpPr>
        <p:spPr>
          <a:xfrm>
            <a:off x="5073228" y="652462"/>
            <a:ext cx="4104456" cy="601663"/>
          </a:xfrm>
          <a:prstGeom prst="rect">
            <a:avLst/>
          </a:prstGeom>
          <a:noFill/>
          <a:ln w="9525">
            <a:noFill/>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r>
              <a:rPr lang="zh-CN" altLang="en-US" sz="1800" b="1" dirty="0">
                <a:latin typeface="华文新魏" panose="02010800040101010101" pitchFamily="2" charset="-122"/>
                <a:ea typeface="华文新魏" panose="02010800040101010101" pitchFamily="2" charset="-122"/>
              </a:rPr>
              <a:t> </a:t>
            </a:r>
            <a:r>
              <a:rPr lang="zh-CN" altLang="en-US" sz="1800" b="1" dirty="0">
                <a:solidFill>
                  <a:srgbClr val="FF0000"/>
                </a:solidFill>
                <a:latin typeface="华文新魏" panose="02010800040101010101" pitchFamily="2" charset="-122"/>
                <a:ea typeface="华文新魏" panose="02010800040101010101" pitchFamily="2" charset="-122"/>
              </a:rPr>
              <a:t>隐含表：</a:t>
            </a:r>
            <a:r>
              <a:rPr lang="zh-CN" altLang="en-US" sz="1800" b="1" dirty="0">
                <a:latin typeface="华文新魏" panose="02010800040101010101" pitchFamily="2" charset="-122"/>
                <a:ea typeface="华文新魏" panose="02010800040101010101" pitchFamily="2" charset="-122"/>
              </a:rPr>
              <a:t>标注原始状态表中所有状态之间，按照等效条件进行两两比较</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714375" y="571500"/>
            <a:ext cx="6324600" cy="414338"/>
          </a:xfrm>
          <a:prstGeom prst="rect">
            <a:avLst/>
          </a:prstGeom>
          <a:noFill/>
          <a:ln w="9525">
            <a:noFill/>
          </a:ln>
        </p:spPr>
        <p:txBody>
          <a:bodyPr/>
          <a:lstStyle/>
          <a:p>
            <a:pPr eaLnBrk="1" hangingPunct="1"/>
            <a:r>
              <a:rPr lang="en-US" altLang="zh-CN" sz="2400" b="1" dirty="0">
                <a:solidFill>
                  <a:srgbClr val="FF0000"/>
                </a:solidFill>
                <a:latin typeface="华文新魏" panose="02010800040101010101" pitchFamily="2" charset="-122"/>
                <a:ea typeface="华文新魏" panose="02010800040101010101" pitchFamily="2" charset="-122"/>
              </a:rPr>
              <a:t>3.2  </a:t>
            </a:r>
            <a:r>
              <a:rPr lang="zh-CN" altLang="en-US" sz="2400" b="1" dirty="0">
                <a:solidFill>
                  <a:srgbClr val="FF0000"/>
                </a:solidFill>
                <a:latin typeface="华文新魏" panose="02010800040101010101" pitchFamily="2" charset="-122"/>
                <a:ea typeface="华文新魏" panose="02010800040101010101" pitchFamily="2" charset="-122"/>
              </a:rPr>
              <a:t>同步时序电路的分析与设计</a:t>
            </a:r>
          </a:p>
        </p:txBody>
      </p:sp>
      <p:sp>
        <p:nvSpPr>
          <p:cNvPr id="13315" name="Rectangle 3"/>
          <p:cNvSpPr>
            <a:spLocks noGrp="1"/>
          </p:cNvSpPr>
          <p:nvPr>
            <p:ph sz="half"/>
          </p:nvPr>
        </p:nvSpPr>
        <p:spPr>
          <a:xfrm>
            <a:off x="747713" y="1160780"/>
            <a:ext cx="8001000" cy="3536950"/>
          </a:xfrm>
          <a:prstGeom prst="rect">
            <a:avLst/>
          </a:prstGeom>
          <a:solidFill>
            <a:srgbClr val="FFFFFF"/>
          </a:solidFill>
          <a:ln w="9525">
            <a:noFill/>
          </a:ln>
        </p:spPr>
        <p:txBody>
          <a:bodyPr/>
          <a:lstStyle>
            <a:lvl1pPr lvl="0">
              <a:buClrTx/>
              <a:buSzTx/>
              <a:buFont typeface="Arial" panose="020B0604020202020204" pitchFamily="34" charset="0"/>
              <a:defRPr sz="1900"/>
            </a:lvl1pPr>
            <a:lvl2pPr lvl="1">
              <a:buClrTx/>
              <a:buSzTx/>
              <a:buFont typeface="Arial" panose="020B0604020202020204" pitchFamily="34" charset="0"/>
              <a:defRPr sz="2400"/>
            </a:lvl2pPr>
            <a:lvl3pPr lvl="2">
              <a:buClrTx/>
              <a:buSzTx/>
              <a:buFont typeface="Arial" panose="020B0604020202020204" pitchFamily="34" charset="0"/>
              <a:defRPr sz="1300"/>
            </a:lvl3pPr>
            <a:lvl4pPr lvl="3">
              <a:buClrTx/>
              <a:buSzTx/>
              <a:buFont typeface="Arial" panose="020B0604020202020204" pitchFamily="34" charset="0"/>
              <a:defRPr sz="1100"/>
            </a:lvl4pPr>
            <a:lvl5pPr lvl="4">
              <a:buClrTx/>
              <a:buSzTx/>
              <a:buFont typeface="Arial" panose="020B0604020202020204" pitchFamily="34" charset="0"/>
              <a:defRPr sz="1100"/>
            </a:lvl5pPr>
          </a:lstStyle>
          <a:p>
            <a:pPr lvl="0" eaLnBrk="1" hangingPunct="1">
              <a:buNone/>
            </a:pPr>
            <a:r>
              <a:rPr lang="en-US" altLang="zh-CN" sz="2000" b="1" dirty="0">
                <a:solidFill>
                  <a:srgbClr val="FF0000"/>
                </a:solidFill>
                <a:latin typeface="华文新魏" panose="02010800040101010101" pitchFamily="2" charset="-122"/>
                <a:ea typeface="华文新魏" panose="02010800040101010101" pitchFamily="2" charset="-122"/>
                <a:sym typeface="+mn-ea"/>
              </a:rPr>
              <a:t>3.2.</a:t>
            </a:r>
            <a:r>
              <a:rPr lang="en-US" altLang="zh-CN" sz="2000" b="1"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同步时序电路的分析</a:t>
            </a: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 同步时序电路分析的一般步骤</a:t>
            </a:r>
            <a:endParaRPr lang="en-US" altLang="zh-CN" sz="2000" b="1" dirty="0">
              <a:latin typeface="华文新魏" panose="02010800040101010101" pitchFamily="2" charset="-122"/>
              <a:ea typeface="华文新魏" panose="02010800040101010101" pitchFamily="2" charset="-122"/>
            </a:endParaRPr>
          </a:p>
          <a:p>
            <a:pPr lvl="1" eaLnBrk="1" hangingPunct="1">
              <a:buFont typeface="Wingdings" panose="05000000000000000000" pitchFamily="2" charset="2"/>
              <a:buChar char="Ø"/>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同步时序电路分析举例</a:t>
            </a:r>
            <a:endParaRPr lang="en-US" altLang="zh-CN" sz="2000" b="1" dirty="0">
              <a:latin typeface="华文新魏" panose="02010800040101010101" pitchFamily="2" charset="-122"/>
              <a:ea typeface="华文新魏" panose="02010800040101010101" pitchFamily="2" charset="-122"/>
            </a:endParaRPr>
          </a:p>
          <a:p>
            <a:pPr lvl="0" eaLnBrk="1" latinLnBrk="0" hangingPunct="1">
              <a:spcBef>
                <a:spcPts val="1300"/>
              </a:spcBef>
              <a:buNone/>
            </a:pPr>
            <a:r>
              <a:rPr lang="en-US" altLang="zh-CN" sz="2000" b="1" dirty="0">
                <a:solidFill>
                  <a:srgbClr val="FF0000"/>
                </a:solidFill>
                <a:latin typeface="华文新魏" panose="02010800040101010101" pitchFamily="2" charset="-122"/>
                <a:ea typeface="华文新魏" panose="02010800040101010101" pitchFamily="2" charset="-122"/>
                <a:sym typeface="+mn-ea"/>
              </a:rPr>
              <a:t>3.2.</a:t>
            </a:r>
            <a:r>
              <a:rPr lang="en-US" altLang="zh-CN" sz="2000" b="1" dirty="0">
                <a:solidFill>
                  <a:srgbClr val="FF0000"/>
                </a:solidFill>
                <a:latin typeface="华文新魏" panose="02010800040101010101" pitchFamily="2" charset="-122"/>
                <a:ea typeface="华文新魏" panose="02010800040101010101" pitchFamily="2" charset="-122"/>
              </a:rPr>
              <a:t>2 </a:t>
            </a:r>
            <a:r>
              <a:rPr lang="zh-CN" altLang="en-US" sz="2000" b="1" dirty="0">
                <a:solidFill>
                  <a:srgbClr val="FF0000"/>
                </a:solidFill>
                <a:latin typeface="华文新魏" panose="02010800040101010101" pitchFamily="2" charset="-122"/>
                <a:ea typeface="华文新魏" panose="02010800040101010101" pitchFamily="2" charset="-122"/>
              </a:rPr>
              <a:t>同步时序电路的设计</a:t>
            </a: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同步时序电路设计步骤</a:t>
            </a:r>
            <a:endParaRPr lang="en-US" altLang="zh-CN" sz="2000" b="1" dirty="0">
              <a:latin typeface="华文新魏" panose="02010800040101010101" pitchFamily="2" charset="-122"/>
              <a:ea typeface="华文新魏" panose="02010800040101010101" pitchFamily="2" charset="-122"/>
            </a:endParaRP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建立原始状态图和原始状态表</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构图法</a:t>
            </a:r>
            <a:endParaRPr lang="en-US" altLang="zh-CN" sz="2000" b="1" dirty="0">
              <a:latin typeface="华文新魏" panose="02010800040101010101" pitchFamily="2" charset="-122"/>
              <a:ea typeface="华文新魏" panose="02010800040101010101" pitchFamily="2" charset="-122"/>
            </a:endParaRP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状态化简：完全给定与不完全给定同步时序电路状态表的化简</a:t>
            </a:r>
            <a:endParaRPr lang="en-US" altLang="zh-CN" sz="2000" b="1" dirty="0">
              <a:latin typeface="华文新魏" panose="02010800040101010101" pitchFamily="2" charset="-122"/>
              <a:ea typeface="华文新魏" panose="02010800040101010101" pitchFamily="2" charset="-122"/>
            </a:endParaRPr>
          </a:p>
          <a:p>
            <a:pPr lvl="1" eaLnBrk="1" hangingPunct="1">
              <a:lnSpc>
                <a:spcPct val="100000"/>
              </a:lnSpc>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状态分配：相邻状态分配法</a:t>
            </a:r>
            <a:endParaRPr lang="en-US" altLang="zh-CN" sz="2000" b="1" dirty="0">
              <a:latin typeface="华文新魏" panose="02010800040101010101" pitchFamily="2" charset="-122"/>
              <a:ea typeface="华文新魏" panose="02010800040101010101" pitchFamily="2" charset="-122"/>
            </a:endParaRP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激励函数和输出函数的确定</a:t>
            </a:r>
            <a:endParaRPr lang="en-US" altLang="zh-CN" sz="2000" b="1" dirty="0">
              <a:latin typeface="华文新魏" panose="02010800040101010101" pitchFamily="2" charset="-122"/>
              <a:ea typeface="华文新魏" panose="02010800040101010101" pitchFamily="2" charset="-122"/>
            </a:endParaRPr>
          </a:p>
          <a:p>
            <a:pPr lvl="1" eaLnBrk="1" hangingPunct="1">
              <a:buFont typeface="Wingdings" panose="05000000000000000000" pitchFamily="2" charset="2"/>
              <a:buChar char="Ø"/>
            </a:pPr>
            <a:r>
              <a:rPr lang="zh-CN" altLang="en-US" sz="2000" b="1" dirty="0">
                <a:latin typeface="华文新魏" panose="02010800040101010101" pitchFamily="2" charset="-122"/>
                <a:ea typeface="华文新魏" panose="02010800040101010101" pitchFamily="2" charset="-122"/>
              </a:rPr>
              <a:t>电路分析与说明、设计举例</a:t>
            </a:r>
            <a:endParaRPr lang="en-US" altLang="zh-CN" sz="2000" b="1" dirty="0">
              <a:latin typeface="华文新魏" panose="02010800040101010101" pitchFamily="2" charset="-122"/>
              <a:ea typeface="华文新魏" panose="020108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p:cNvSpPr>
          <p:nvPr>
            <p:ph type="title"/>
          </p:nvPr>
        </p:nvSpPr>
        <p:spPr>
          <a:xfrm>
            <a:off x="539750" y="627063"/>
            <a:ext cx="6048474" cy="400050"/>
          </a:xfrm>
          <a:prstGeom prst="rect">
            <a:avLst/>
          </a:prstGeom>
          <a:noFill/>
          <a:ln w="9525">
            <a:noFill/>
          </a:ln>
        </p:spPr>
        <p:txBody>
          <a:bodyPr/>
          <a:lstStyle/>
          <a:p>
            <a:pPr marL="514350" indent="-514350"/>
            <a:r>
              <a:rPr lang="zh-CN" altLang="en-US" sz="2000" b="1" dirty="0">
                <a:latin typeface="华文新魏" panose="02010800040101010101" pitchFamily="2" charset="-122"/>
                <a:ea typeface="华文新魏" panose="02010800040101010101" pitchFamily="2" charset="-122"/>
              </a:rPr>
              <a:t>①直角梯形表，进行顺序比较，行数、列数、小方格</a:t>
            </a:r>
          </a:p>
        </p:txBody>
      </p:sp>
      <p:graphicFrame>
        <p:nvGraphicFramePr>
          <p:cNvPr id="38024" name="Group 136"/>
          <p:cNvGraphicFramePr>
            <a:graphicFrameLocks noGrp="1"/>
          </p:cNvGraphicFramePr>
          <p:nvPr>
            <p:custDataLst>
              <p:tags r:id="rId1"/>
            </p:custDataLst>
          </p:nvPr>
        </p:nvGraphicFramePr>
        <p:xfrm>
          <a:off x="182563" y="1135063"/>
          <a:ext cx="4567237" cy="3867150"/>
        </p:xfrm>
        <a:graphic>
          <a:graphicData uri="http://schemas.openxmlformats.org/drawingml/2006/table">
            <a:tbl>
              <a:tblPr/>
              <a:tblGrid>
                <a:gridCol w="392112">
                  <a:extLst>
                    <a:ext uri="{9D8B030D-6E8A-4147-A177-3AD203B41FA5}">
                      <a16:colId xmlns:a16="http://schemas.microsoft.com/office/drawing/2014/main" val="20000"/>
                    </a:ext>
                  </a:extLst>
                </a:gridCol>
                <a:gridCol w="596900">
                  <a:extLst>
                    <a:ext uri="{9D8B030D-6E8A-4147-A177-3AD203B41FA5}">
                      <a16:colId xmlns:a16="http://schemas.microsoft.com/office/drawing/2014/main" val="20001"/>
                    </a:ext>
                  </a:extLst>
                </a:gridCol>
                <a:gridCol w="595313">
                  <a:extLst>
                    <a:ext uri="{9D8B030D-6E8A-4147-A177-3AD203B41FA5}">
                      <a16:colId xmlns:a16="http://schemas.microsoft.com/office/drawing/2014/main" val="20002"/>
                    </a:ext>
                  </a:extLst>
                </a:gridCol>
                <a:gridCol w="598487">
                  <a:extLst>
                    <a:ext uri="{9D8B030D-6E8A-4147-A177-3AD203B41FA5}">
                      <a16:colId xmlns:a16="http://schemas.microsoft.com/office/drawing/2014/main" val="20003"/>
                    </a:ext>
                  </a:extLst>
                </a:gridCol>
                <a:gridCol w="595313">
                  <a:extLst>
                    <a:ext uri="{9D8B030D-6E8A-4147-A177-3AD203B41FA5}">
                      <a16:colId xmlns:a16="http://schemas.microsoft.com/office/drawing/2014/main" val="20004"/>
                    </a:ext>
                  </a:extLst>
                </a:gridCol>
                <a:gridCol w="596900">
                  <a:extLst>
                    <a:ext uri="{9D8B030D-6E8A-4147-A177-3AD203B41FA5}">
                      <a16:colId xmlns:a16="http://schemas.microsoft.com/office/drawing/2014/main" val="20005"/>
                    </a:ext>
                  </a:extLst>
                </a:gridCol>
                <a:gridCol w="595312">
                  <a:extLst>
                    <a:ext uri="{9D8B030D-6E8A-4147-A177-3AD203B41FA5}">
                      <a16:colId xmlns:a16="http://schemas.microsoft.com/office/drawing/2014/main" val="20006"/>
                    </a:ext>
                  </a:extLst>
                </a:gridCol>
                <a:gridCol w="596900">
                  <a:extLst>
                    <a:ext uri="{9D8B030D-6E8A-4147-A177-3AD203B41FA5}">
                      <a16:colId xmlns:a16="http://schemas.microsoft.com/office/drawing/2014/main" val="20007"/>
                    </a:ext>
                  </a:extLst>
                </a:gridCol>
              </a:tblGrid>
              <a:tr h="4286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6">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032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5">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15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4">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15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4064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4"/>
                  </a:ext>
                </a:extLst>
              </a:tr>
              <a:tr h="5715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a:noFill/>
                    </a:lnR>
                    <a:ln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15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a:t>
                      </a:r>
                    </a:p>
                  </a:txBody>
                  <a:tcPr marT="34290" marB="34290" anchor="ctr" anchorCtr="1" horzOverflow="overflow">
                    <a:lnL>
                      <a:noFill/>
                    </a:lnL>
                    <a:lnR w="12700" cap="flat" cmpd="sng" algn="ctr">
                      <a:solidFill>
                        <a:srgbClr val="000000"/>
                      </a:solidFill>
                      <a:prstDash val="solid"/>
                      <a:miter lim="800000"/>
                      <a:headEnd type="none" w="med" len="med"/>
                      <a:tailEnd type="none" w="med" len="med"/>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T="34290" marB="34290" anchor="ctr" anchorCtr="1" horzOverflow="overflow">
                    <a:lnL>
                      <a:noFill/>
                    </a:lnL>
                    <a:lnR>
                      <a:noFill/>
                    </a:lnR>
                    <a:lnT w="12700" cap="flat" cmpd="sng" algn="ctr">
                      <a:solidFill>
                        <a:srgbClr val="000000"/>
                      </a:solidFill>
                      <a:prstDash val="solid"/>
                      <a:miter lim="800000"/>
                      <a:headEnd type="none" w="med" len="med"/>
                      <a:tailEnd type="none" w="med" len="med"/>
                    </a:lnT>
                    <a:lnB>
                      <a:noFill/>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7957" name="Group 94"/>
          <p:cNvGraphicFramePr>
            <a:graphicFrameLocks noGrp="1"/>
          </p:cNvGraphicFramePr>
          <p:nvPr/>
        </p:nvGraphicFramePr>
        <p:xfrm>
          <a:off x="5148263" y="1563688"/>
          <a:ext cx="3600450" cy="2692403"/>
        </p:xfrm>
        <a:graphic>
          <a:graphicData uri="http://schemas.openxmlformats.org/drawingml/2006/table">
            <a:tbl>
              <a:tblPr/>
              <a:tblGrid>
                <a:gridCol w="720725">
                  <a:extLst>
                    <a:ext uri="{9D8B030D-6E8A-4147-A177-3AD203B41FA5}">
                      <a16:colId xmlns:a16="http://schemas.microsoft.com/office/drawing/2014/main" val="20000"/>
                    </a:ext>
                  </a:extLst>
                </a:gridCol>
                <a:gridCol w="719137">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19138">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tblGrid>
              <a:tr h="35718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368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51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21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051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921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921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F</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9368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G</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9051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H</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pSp>
        <p:nvGrpSpPr>
          <p:cNvPr id="50308" name="Group 163"/>
          <p:cNvGrpSpPr/>
          <p:nvPr/>
        </p:nvGrpSpPr>
        <p:grpSpPr>
          <a:xfrm>
            <a:off x="5219700" y="1492250"/>
            <a:ext cx="622300" cy="531813"/>
            <a:chOff x="0" y="0"/>
            <a:chExt cx="392" cy="447"/>
          </a:xfrm>
        </p:grpSpPr>
        <p:sp>
          <p:nvSpPr>
            <p:cNvPr id="50309" name="Text Box 158"/>
            <p:cNvSpPr txBox="1"/>
            <p:nvPr/>
          </p:nvSpPr>
          <p:spPr>
            <a:xfrm>
              <a:off x="200" y="0"/>
              <a:ext cx="192" cy="33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x</a:t>
              </a:r>
            </a:p>
          </p:txBody>
        </p:sp>
        <p:sp>
          <p:nvSpPr>
            <p:cNvPr id="50310" name="Text Box 159"/>
            <p:cNvSpPr txBox="1"/>
            <p:nvPr/>
          </p:nvSpPr>
          <p:spPr>
            <a:xfrm>
              <a:off x="0" y="114"/>
              <a:ext cx="260" cy="333"/>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y</a:t>
              </a:r>
            </a:p>
          </p:txBody>
        </p:sp>
      </p:grpSp>
      <p:sp>
        <p:nvSpPr>
          <p:cNvPr id="8" name="Rectangle 3">
            <a:extLst>
              <a:ext uri="{FF2B5EF4-FFF2-40B4-BE49-F238E27FC236}">
                <a16:creationId xmlns:a16="http://schemas.microsoft.com/office/drawing/2014/main" id="{713FBD25-32D6-4618-8A41-C81DB8D7CED0}"/>
              </a:ext>
            </a:extLst>
          </p:cNvPr>
          <p:cNvSpPr txBox="1">
            <a:spLocks/>
          </p:cNvSpPr>
          <p:nvPr/>
        </p:nvSpPr>
        <p:spPr>
          <a:xfrm>
            <a:off x="4355976" y="995709"/>
            <a:ext cx="2232248" cy="400050"/>
          </a:xfrm>
          <a:prstGeom prst="rect">
            <a:avLst/>
          </a:prstGeom>
          <a:noFill/>
          <a:ln w="9525">
            <a:noFill/>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marL="514350" indent="-514350"/>
            <a:r>
              <a:rPr lang="zh-CN" altLang="en-US" sz="2000" b="1" dirty="0">
                <a:latin typeface="华文新魏" panose="02010800040101010101" pitchFamily="2" charset="-122"/>
                <a:ea typeface="华文新魏" panose="02010800040101010101" pitchFamily="2" charset="-122"/>
              </a:rPr>
              <a:t>等效判断两个条件</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p:cNvSpPr>
          <p:nvPr>
            <p:ph type="title"/>
          </p:nvPr>
        </p:nvSpPr>
        <p:spPr>
          <a:xfrm>
            <a:off x="900113" y="555625"/>
            <a:ext cx="2141537" cy="400050"/>
          </a:xfrm>
          <a:prstGeom prst="rect">
            <a:avLst/>
          </a:prstGeom>
          <a:noFill/>
          <a:ln w="9525">
            <a:noFill/>
          </a:ln>
        </p:spPr>
        <p:txBody>
          <a:bodyPr/>
          <a:lstStyle/>
          <a:p>
            <a:pPr marL="514350" indent="-514350"/>
            <a:r>
              <a:rPr lang="zh-CN" altLang="en-US" sz="2000" b="1" dirty="0">
                <a:latin typeface="华文新魏" panose="02010800040101010101" pitchFamily="2" charset="-122"/>
                <a:ea typeface="华文新魏" panose="02010800040101010101" pitchFamily="2" charset="-122"/>
              </a:rPr>
              <a:t>②关联比较</a:t>
            </a:r>
            <a:endParaRPr lang="zh-CN" altLang="en-US" sz="2000" dirty="0">
              <a:latin typeface="华文新魏" panose="02010800040101010101" pitchFamily="2" charset="-122"/>
              <a:ea typeface="华文新魏" panose="02010800040101010101" pitchFamily="2" charset="-122"/>
            </a:endParaRPr>
          </a:p>
        </p:txBody>
      </p:sp>
      <p:graphicFrame>
        <p:nvGraphicFramePr>
          <p:cNvPr id="38915" name="Group 3"/>
          <p:cNvGraphicFramePr>
            <a:graphicFrameLocks noGrp="1"/>
          </p:cNvGraphicFramePr>
          <p:nvPr>
            <p:custDataLst>
              <p:tags r:id="rId1"/>
            </p:custDataLst>
          </p:nvPr>
        </p:nvGraphicFramePr>
        <p:xfrm>
          <a:off x="762000" y="1129665"/>
          <a:ext cx="6202045" cy="3794760"/>
        </p:xfrm>
        <a:graphic>
          <a:graphicData uri="http://schemas.openxmlformats.org/drawingml/2006/table">
            <a:tbl>
              <a:tblPr/>
              <a:tblGrid>
                <a:gridCol w="532765">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811530">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11530">
                  <a:extLst>
                    <a:ext uri="{9D8B030D-6E8A-4147-A177-3AD203B41FA5}">
                      <a16:colId xmlns:a16="http://schemas.microsoft.com/office/drawing/2014/main" val="20005"/>
                    </a:ext>
                  </a:extLst>
                </a:gridCol>
                <a:gridCol w="810260">
                  <a:extLst>
                    <a:ext uri="{9D8B030D-6E8A-4147-A177-3AD203B41FA5}">
                      <a16:colId xmlns:a16="http://schemas.microsoft.com/office/drawing/2014/main" val="20006"/>
                    </a:ext>
                  </a:extLst>
                </a:gridCol>
                <a:gridCol w="810260">
                  <a:extLst>
                    <a:ext uri="{9D8B030D-6E8A-4147-A177-3AD203B41FA5}">
                      <a16:colId xmlns:a16="http://schemas.microsoft.com/office/drawing/2014/main" val="20007"/>
                    </a:ext>
                  </a:extLst>
                </a:gridCol>
              </a:tblGrid>
              <a:tr h="38862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6">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8862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5">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5715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4">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5715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8862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lang="en-US" altLang="zh-CN" sz="2100" b="1">
                          <a:ln>
                            <a:noFill/>
                          </a:ln>
                          <a:effectLst/>
                          <a:latin typeface="Times New Roman" panose="02020603050405020304" pitchFamily="18" charset="0"/>
                          <a:sym typeface="+mn-ea"/>
                        </a:rPr>
                        <a:t>√</a:t>
                      </a:r>
                      <a:endPar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4"/>
                  </a:ext>
                </a:extLst>
              </a:tr>
              <a:tr h="5715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DG</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15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H</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AF</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DF</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9006" name="Text Box 162"/>
          <p:cNvSpPr txBox="1"/>
          <p:nvPr/>
        </p:nvSpPr>
        <p:spPr>
          <a:xfrm>
            <a:off x="4786313" y="1101725"/>
            <a:ext cx="3505200" cy="166370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由关联比较得到如下</a:t>
            </a:r>
          </a:p>
          <a:p>
            <a:pPr eaLnBrk="1" hangingPunct="1">
              <a:lnSpc>
                <a:spcPct val="9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等效对：</a:t>
            </a:r>
          </a:p>
          <a:p>
            <a:pPr eaLnBrk="1" hangingPunct="1">
              <a:lnSpc>
                <a:spcPct val="9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(A,F) </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(B,C)</a:t>
            </a:r>
          </a:p>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(B,H)</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(C,H)</a:t>
            </a:r>
          </a:p>
        </p:txBody>
      </p:sp>
      <p:sp>
        <p:nvSpPr>
          <p:cNvPr id="2" name="文本框 1"/>
          <p:cNvSpPr txBox="1"/>
          <p:nvPr/>
        </p:nvSpPr>
        <p:spPr>
          <a:xfrm>
            <a:off x="1495425" y="1957070"/>
            <a:ext cx="412750" cy="368300"/>
          </a:xfrm>
          <a:prstGeom prst="rect">
            <a:avLst/>
          </a:prstGeom>
          <a:noFill/>
        </p:spPr>
        <p:txBody>
          <a:bodyPr wrap="non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3" name="文本框 2"/>
          <p:cNvSpPr txBox="1"/>
          <p:nvPr/>
        </p:nvSpPr>
        <p:spPr>
          <a:xfrm>
            <a:off x="3918585" y="3519170"/>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4" name="文本框 3"/>
          <p:cNvSpPr txBox="1"/>
          <p:nvPr/>
        </p:nvSpPr>
        <p:spPr>
          <a:xfrm>
            <a:off x="1462405" y="3546475"/>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5" name="文本框 4"/>
          <p:cNvSpPr txBox="1"/>
          <p:nvPr/>
        </p:nvSpPr>
        <p:spPr>
          <a:xfrm>
            <a:off x="2336800" y="1454785"/>
            <a:ext cx="308610" cy="36830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lang="en-US" altLang="zh-CN" b="1">
                <a:ln>
                  <a:noFill/>
                </a:ln>
                <a:solidFill>
                  <a:srgbClr val="FF0000"/>
                </a:solidFill>
                <a:effectLst/>
                <a:latin typeface="Times New Roman" panose="02020603050405020304" pitchFamily="18" charset="0"/>
                <a:sym typeface="+mn-ea"/>
              </a:rPr>
              <a:t>√</a:t>
            </a:r>
          </a:p>
        </p:txBody>
      </p:sp>
      <p:sp>
        <p:nvSpPr>
          <p:cNvPr id="6" name="文本框 5"/>
          <p:cNvSpPr txBox="1"/>
          <p:nvPr/>
        </p:nvSpPr>
        <p:spPr>
          <a:xfrm>
            <a:off x="3918585" y="3075940"/>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7" name="文本框 6"/>
          <p:cNvSpPr txBox="1"/>
          <p:nvPr/>
        </p:nvSpPr>
        <p:spPr>
          <a:xfrm>
            <a:off x="2251710" y="2557145"/>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8" name="文本框 7"/>
          <p:cNvSpPr txBox="1"/>
          <p:nvPr/>
        </p:nvSpPr>
        <p:spPr>
          <a:xfrm>
            <a:off x="2320290" y="4093210"/>
            <a:ext cx="308610" cy="36830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lang="en-US" altLang="zh-CN" b="1">
                <a:ln>
                  <a:noFill/>
                </a:ln>
                <a:solidFill>
                  <a:srgbClr val="FF0000"/>
                </a:solidFill>
                <a:effectLst/>
                <a:latin typeface="Times New Roman" panose="02020603050405020304" pitchFamily="18" charset="0"/>
                <a:sym typeface="+mn-ea"/>
              </a:rPr>
              <a:t>√</a:t>
            </a:r>
          </a:p>
        </p:txBody>
      </p:sp>
      <p:sp>
        <p:nvSpPr>
          <p:cNvPr id="9" name="文本框 8"/>
          <p:cNvSpPr txBox="1"/>
          <p:nvPr/>
        </p:nvSpPr>
        <p:spPr>
          <a:xfrm>
            <a:off x="3096260" y="2612390"/>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10" name="文本框 9"/>
          <p:cNvSpPr txBox="1"/>
          <p:nvPr/>
        </p:nvSpPr>
        <p:spPr>
          <a:xfrm>
            <a:off x="3164840" y="4148455"/>
            <a:ext cx="308610" cy="368300"/>
          </a:xfrm>
          <a:prstGeom prst="rect">
            <a:avLst/>
          </a:prstGeom>
          <a:noFill/>
        </p:spPr>
        <p:txBody>
          <a:bodyPr wrap="none" rtlCol="0" anchor="t">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lang="en-US" altLang="zh-CN" b="1">
                <a:ln>
                  <a:noFill/>
                </a:ln>
                <a:solidFill>
                  <a:srgbClr val="FF0000"/>
                </a:solidFill>
                <a:effectLst/>
                <a:latin typeface="Times New Roman" panose="02020603050405020304" pitchFamily="18" charset="0"/>
                <a:sym typeface="+mn-ea"/>
              </a:rPr>
              <a:t>√</a:t>
            </a:r>
          </a:p>
        </p:txBody>
      </p:sp>
      <p:sp>
        <p:nvSpPr>
          <p:cNvPr id="11" name="文本框 10"/>
          <p:cNvSpPr txBox="1"/>
          <p:nvPr/>
        </p:nvSpPr>
        <p:spPr>
          <a:xfrm>
            <a:off x="4691380" y="4076700"/>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
        <p:nvSpPr>
          <p:cNvPr id="12" name="文本框 11"/>
          <p:cNvSpPr txBox="1"/>
          <p:nvPr/>
        </p:nvSpPr>
        <p:spPr>
          <a:xfrm>
            <a:off x="5535930" y="3557905"/>
            <a:ext cx="426720" cy="368300"/>
          </a:xfrm>
          <a:prstGeom prst="rect">
            <a:avLst/>
          </a:prstGeom>
          <a:noFill/>
        </p:spPr>
        <p:txBody>
          <a:bodyPr wrap="square" rtlCol="0" anchor="t">
            <a:spAutoFit/>
          </a:bodyPr>
          <a:lstStyle/>
          <a:p>
            <a:r>
              <a:rPr lang="en-US" altLang="zh-CN" b="1">
                <a:ln>
                  <a:noFill/>
                </a:ln>
                <a:solidFill>
                  <a:srgbClr val="FF0000"/>
                </a:solidFill>
                <a:effectLst/>
                <a:latin typeface="Times New Roman" panose="02020603050405020304" pitchFamily="18" charset="0"/>
                <a:ea typeface="宋体" panose="02010600030101010101" pitchFamily="2" charset="-122"/>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0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6" grpId="0"/>
      <p:bldP spid="2" grpId="0"/>
      <p:bldP spid="2" grpId="1"/>
      <p:bldP spid="3" grpId="0"/>
      <p:bldP spid="3" grpId="1"/>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a:xfrm>
            <a:off x="1428750" y="587375"/>
            <a:ext cx="7239000" cy="457200"/>
          </a:xfrm>
          <a:prstGeom prst="rect">
            <a:avLst/>
          </a:prstGeom>
          <a:noFill/>
          <a:ln w="9525">
            <a:noFill/>
          </a:ln>
        </p:spPr>
        <p:txBody>
          <a:bodyPr/>
          <a:lstStyle/>
          <a:p>
            <a:pPr marL="514350" indent="-514350"/>
            <a:r>
              <a:rPr lang="zh-CN" altLang="en-US" sz="2000" b="1" dirty="0">
                <a:latin typeface="华文新魏" panose="02010800040101010101" pitchFamily="2" charset="-122"/>
                <a:ea typeface="华文新魏" panose="02010800040101010101" pitchFamily="2" charset="-122"/>
              </a:rPr>
              <a:t>③列出最大等效类</a:t>
            </a:r>
            <a:endParaRPr lang="zh-CN" altLang="en-US" sz="2000" dirty="0">
              <a:latin typeface="华文新魏" panose="02010800040101010101" pitchFamily="2" charset="-122"/>
              <a:ea typeface="华文新魏" panose="02010800040101010101" pitchFamily="2" charset="-122"/>
            </a:endParaRPr>
          </a:p>
        </p:txBody>
      </p:sp>
      <p:sp>
        <p:nvSpPr>
          <p:cNvPr id="52227" name="Text Box 54"/>
          <p:cNvSpPr txBox="1"/>
          <p:nvPr/>
        </p:nvSpPr>
        <p:spPr>
          <a:xfrm>
            <a:off x="1352550" y="2414588"/>
            <a:ext cx="4286250" cy="368300"/>
          </a:xfrm>
          <a:prstGeom prst="rect">
            <a:avLst/>
          </a:prstGeom>
          <a:noFill/>
          <a:ln w="9525">
            <a:noFill/>
          </a:ln>
        </p:spPr>
        <p:txBody>
          <a:bodyPr wrap="none">
            <a:spAutoFit/>
          </a:bodyPr>
          <a:lstStyle/>
          <a:p>
            <a:pPr eaLnBrk="1" hangingPunct="1">
              <a:lnSpc>
                <a:spcPct val="9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有</a:t>
            </a:r>
            <a:r>
              <a:rPr lang="zh-CN" altLang="en-US" sz="2000"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(B,C) </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(B,H) </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(C,H) → (B,C,H)</a:t>
            </a:r>
          </a:p>
        </p:txBody>
      </p:sp>
      <p:sp>
        <p:nvSpPr>
          <p:cNvPr id="52228" name="Text Box 59"/>
          <p:cNvSpPr txBox="1"/>
          <p:nvPr/>
        </p:nvSpPr>
        <p:spPr>
          <a:xfrm>
            <a:off x="1352550" y="1030288"/>
            <a:ext cx="3505200" cy="1291590"/>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由关联比较得到如下</a:t>
            </a:r>
          </a:p>
          <a:p>
            <a:pPr eaLnBrk="1" hangingPunct="1">
              <a:lnSpc>
                <a:spcPct val="6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等效对：</a:t>
            </a:r>
          </a:p>
          <a:p>
            <a:pPr eaLnBrk="1" hangingPunct="1">
              <a:lnSpc>
                <a:spcPct val="60000"/>
              </a:lnSpc>
              <a:spcBef>
                <a:spcPct val="50000"/>
              </a:spcBef>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(A,F) </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(B,C)</a:t>
            </a:r>
          </a:p>
          <a:p>
            <a:pPr eaLnBrk="1" hangingPunct="1">
              <a:lnSpc>
                <a:spcPct val="6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(B,H)</a:t>
            </a:r>
            <a:r>
              <a:rPr lang="zh-CN" altLang="en-US" sz="2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(C,H)</a:t>
            </a:r>
          </a:p>
        </p:txBody>
      </p:sp>
      <p:sp>
        <p:nvSpPr>
          <p:cNvPr id="52229" name="Text Box 60"/>
          <p:cNvSpPr txBox="1"/>
          <p:nvPr/>
        </p:nvSpPr>
        <p:spPr>
          <a:xfrm>
            <a:off x="1352550" y="2782888"/>
            <a:ext cx="62484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因而得到两个最大等效类</a:t>
            </a:r>
            <a:r>
              <a:rPr lang="zh-CN" altLang="en-US" sz="2000"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(A,F) </a:t>
            </a:r>
            <a:r>
              <a:rPr lang="zh-CN" altLang="en-US" sz="2000" dirty="0">
                <a:latin typeface="华文新魏" panose="02010800040101010101" pitchFamily="2" charset="-122"/>
                <a:ea typeface="华文新魏" panose="02010800040101010101" pitchFamily="2" charset="-122"/>
              </a:rPr>
              <a:t>和 </a:t>
            </a:r>
            <a:r>
              <a:rPr lang="en-US" altLang="zh-CN" sz="2000" b="1" dirty="0">
                <a:latin typeface="华文新魏" panose="02010800040101010101" pitchFamily="2" charset="-122"/>
                <a:ea typeface="华文新魏" panose="02010800040101010101" pitchFamily="2" charset="-122"/>
              </a:rPr>
              <a:t>(B,C,H)</a:t>
            </a:r>
          </a:p>
        </p:txBody>
      </p:sp>
      <p:sp>
        <p:nvSpPr>
          <p:cNvPr id="52230" name="Text Box 61"/>
          <p:cNvSpPr txBox="1"/>
          <p:nvPr/>
        </p:nvSpPr>
        <p:spPr>
          <a:xfrm>
            <a:off x="1352550" y="3182938"/>
            <a:ext cx="62484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重新命名状态名</a:t>
            </a:r>
          </a:p>
        </p:txBody>
      </p:sp>
      <p:pic>
        <p:nvPicPr>
          <p:cNvPr id="52231" name="Picture 8"/>
          <p:cNvPicPr>
            <a:picLocks noChangeAspect="1"/>
          </p:cNvPicPr>
          <p:nvPr/>
        </p:nvPicPr>
        <p:blipFill>
          <a:blip r:embed="rId2"/>
          <a:stretch>
            <a:fillRect/>
          </a:stretch>
        </p:blipFill>
        <p:spPr>
          <a:xfrm>
            <a:off x="1352550" y="3548063"/>
            <a:ext cx="5051425" cy="136683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type="title"/>
          </p:nvPr>
        </p:nvSpPr>
        <p:spPr>
          <a:xfrm>
            <a:off x="539750" y="549275"/>
            <a:ext cx="3271838" cy="415925"/>
          </a:xfrm>
          <a:prstGeom prst="rect">
            <a:avLst/>
          </a:prstGeom>
          <a:noFill/>
          <a:ln w="9525">
            <a:noFill/>
          </a:ln>
        </p:spPr>
        <p:txBody>
          <a:bodyPr/>
          <a:lstStyle/>
          <a:p>
            <a:pPr marL="514350" indent="-514350"/>
            <a:r>
              <a:rPr lang="zh-CN" altLang="en-US" sz="2000" b="1" dirty="0">
                <a:latin typeface="华文新魏" panose="02010800040101010101" pitchFamily="2" charset="-122"/>
                <a:ea typeface="华文新魏" panose="02010800040101010101" pitchFamily="2" charset="-122"/>
              </a:rPr>
              <a:t>④最小化状态表</a:t>
            </a:r>
          </a:p>
        </p:txBody>
      </p:sp>
      <p:graphicFrame>
        <p:nvGraphicFramePr>
          <p:cNvPr id="40963" name="Group 3"/>
          <p:cNvGraphicFramePr>
            <a:graphicFrameLocks noGrp="1"/>
          </p:cNvGraphicFramePr>
          <p:nvPr/>
        </p:nvGraphicFramePr>
        <p:xfrm>
          <a:off x="4745038" y="1107758"/>
          <a:ext cx="3513136" cy="2616202"/>
        </p:xfrm>
        <a:graphic>
          <a:graphicData uri="http://schemas.openxmlformats.org/drawingml/2006/table">
            <a:tbl>
              <a:tblPr/>
              <a:tblGrid>
                <a:gridCol w="554960">
                  <a:extLst>
                    <a:ext uri="{9D8B030D-6E8A-4147-A177-3AD203B41FA5}">
                      <a16:colId xmlns:a16="http://schemas.microsoft.com/office/drawing/2014/main" val="20000"/>
                    </a:ext>
                  </a:extLst>
                </a:gridCol>
                <a:gridCol w="738338">
                  <a:extLst>
                    <a:ext uri="{9D8B030D-6E8A-4147-A177-3AD203B41FA5}">
                      <a16:colId xmlns:a16="http://schemas.microsoft.com/office/drawing/2014/main" val="20001"/>
                    </a:ext>
                  </a:extLst>
                </a:gridCol>
                <a:gridCol w="739946">
                  <a:extLst>
                    <a:ext uri="{9D8B030D-6E8A-4147-A177-3AD203B41FA5}">
                      <a16:colId xmlns:a16="http://schemas.microsoft.com/office/drawing/2014/main" val="20002"/>
                    </a:ext>
                  </a:extLst>
                </a:gridCol>
                <a:gridCol w="739946">
                  <a:extLst>
                    <a:ext uri="{9D8B030D-6E8A-4147-A177-3AD203B41FA5}">
                      <a16:colId xmlns:a16="http://schemas.microsoft.com/office/drawing/2014/main" val="20003"/>
                    </a:ext>
                  </a:extLst>
                </a:gridCol>
                <a:gridCol w="739946">
                  <a:extLst>
                    <a:ext uri="{9D8B030D-6E8A-4147-A177-3AD203B41FA5}">
                      <a16:colId xmlns:a16="http://schemas.microsoft.com/office/drawing/2014/main" val="20004"/>
                    </a:ext>
                  </a:extLst>
                </a:gridCol>
              </a:tblGrid>
              <a:tr h="4238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238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2545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238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238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953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L="91473" marR="91473"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L="91473" marR="91473"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53295" name="Group 121"/>
          <p:cNvGrpSpPr/>
          <p:nvPr/>
        </p:nvGrpSpPr>
        <p:grpSpPr>
          <a:xfrm>
            <a:off x="4745038" y="1029970"/>
            <a:ext cx="630237" cy="536575"/>
            <a:chOff x="0" y="0"/>
            <a:chExt cx="392" cy="450"/>
          </a:xfrm>
        </p:grpSpPr>
        <p:sp>
          <p:nvSpPr>
            <p:cNvPr id="53366" name="Text Box 122"/>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53367" name="Text Box 123"/>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53296" name="Text Box 141"/>
          <p:cNvSpPr txBox="1"/>
          <p:nvPr/>
        </p:nvSpPr>
        <p:spPr>
          <a:xfrm>
            <a:off x="4610100" y="4117975"/>
            <a:ext cx="4210050" cy="976313"/>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(A,F)       (B,C,H)      (D)      (E)       (G)</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           ↓       ↓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A'              B'            C'        D'        E'</a:t>
            </a:r>
          </a:p>
        </p:txBody>
      </p:sp>
      <p:sp>
        <p:nvSpPr>
          <p:cNvPr id="53297" name="Line 119"/>
          <p:cNvSpPr/>
          <p:nvPr/>
        </p:nvSpPr>
        <p:spPr>
          <a:xfrm>
            <a:off x="4754563" y="3723958"/>
            <a:ext cx="3500437"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graphicFrame>
        <p:nvGraphicFramePr>
          <p:cNvPr id="14" name="Group 48"/>
          <p:cNvGraphicFramePr>
            <a:graphicFrameLocks noGrp="1"/>
          </p:cNvGraphicFramePr>
          <p:nvPr/>
        </p:nvGraphicFramePr>
        <p:xfrm>
          <a:off x="611188" y="1138238"/>
          <a:ext cx="3354387" cy="3124202"/>
        </p:xfrm>
        <a:graphic>
          <a:graphicData uri="http://schemas.openxmlformats.org/drawingml/2006/table">
            <a:tbl>
              <a:tblPr/>
              <a:tblGrid>
                <a:gridCol w="669925">
                  <a:extLst>
                    <a:ext uri="{9D8B030D-6E8A-4147-A177-3AD203B41FA5}">
                      <a16:colId xmlns:a16="http://schemas.microsoft.com/office/drawing/2014/main" val="20000"/>
                    </a:ext>
                  </a:extLst>
                </a:gridCol>
                <a:gridCol w="671512">
                  <a:extLst>
                    <a:ext uri="{9D8B030D-6E8A-4147-A177-3AD203B41FA5}">
                      <a16:colId xmlns:a16="http://schemas.microsoft.com/office/drawing/2014/main" val="20001"/>
                    </a:ext>
                  </a:extLst>
                </a:gridCol>
                <a:gridCol w="671513">
                  <a:extLst>
                    <a:ext uri="{9D8B030D-6E8A-4147-A177-3AD203B41FA5}">
                      <a16:colId xmlns:a16="http://schemas.microsoft.com/office/drawing/2014/main" val="20002"/>
                    </a:ext>
                  </a:extLst>
                </a:gridCol>
                <a:gridCol w="669925">
                  <a:extLst>
                    <a:ext uri="{9D8B030D-6E8A-4147-A177-3AD203B41FA5}">
                      <a16:colId xmlns:a16="http://schemas.microsoft.com/office/drawing/2014/main" val="20003"/>
                    </a:ext>
                  </a:extLst>
                </a:gridCol>
                <a:gridCol w="671512">
                  <a:extLst>
                    <a:ext uri="{9D8B030D-6E8A-4147-A177-3AD203B41FA5}">
                      <a16:colId xmlns:a16="http://schemas.microsoft.com/office/drawing/2014/main" val="20004"/>
                    </a:ext>
                  </a:extLst>
                </a:gridCol>
              </a:tblGrid>
              <a:tr h="4143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397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381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397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365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397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381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F</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397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G</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381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H</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pSp>
        <p:nvGrpSpPr>
          <p:cNvPr id="53361" name="Group 116"/>
          <p:cNvGrpSpPr/>
          <p:nvPr/>
        </p:nvGrpSpPr>
        <p:grpSpPr>
          <a:xfrm>
            <a:off x="687388" y="1069975"/>
            <a:ext cx="622300" cy="536575"/>
            <a:chOff x="0" y="0"/>
            <a:chExt cx="392" cy="450"/>
          </a:xfrm>
        </p:grpSpPr>
        <p:sp>
          <p:nvSpPr>
            <p:cNvPr id="53364" name="Text Box 117"/>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53365" name="Text Box 118"/>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53362" name="Text Box 174"/>
          <p:cNvSpPr txBox="1"/>
          <p:nvPr/>
        </p:nvSpPr>
        <p:spPr>
          <a:xfrm>
            <a:off x="1979613" y="4262438"/>
            <a:ext cx="1074737"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
        <p:nvSpPr>
          <p:cNvPr id="2" name="箭头: 右 1"/>
          <p:cNvSpPr/>
          <p:nvPr/>
        </p:nvSpPr>
        <p:spPr>
          <a:xfrm>
            <a:off x="4140200" y="2571750"/>
            <a:ext cx="327025" cy="215900"/>
          </a:xfrm>
          <a:prstGeom prst="rightArrow">
            <a:avLst>
              <a:gd name="adj1" fmla="val 50000"/>
              <a:gd name="adj2" fmla="val 50076"/>
            </a:avLst>
          </a:prstGeom>
          <a:solidFill>
            <a:schemeClr val="accent1"/>
          </a:solidFill>
          <a:ln w="9525" cap="flat" cmpd="sng">
            <a:solidFill>
              <a:schemeClr val="tx1"/>
            </a:solidFill>
            <a:prstDash val="solid"/>
            <a:round/>
            <a:headEnd type="none" w="med" len="med"/>
            <a:tailEnd type="none" w="med" len="med"/>
          </a:ln>
        </p:spPr>
        <p:txBody>
          <a:bodyP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sp>
        <p:nvSpPr>
          <p:cNvPr id="3" name="箭头: 右 1"/>
          <p:cNvSpPr/>
          <p:nvPr/>
        </p:nvSpPr>
        <p:spPr>
          <a:xfrm>
            <a:off x="3980180" y="1694180"/>
            <a:ext cx="756285" cy="104140"/>
          </a:xfrm>
          <a:prstGeom prst="rightArrow">
            <a:avLst>
              <a:gd name="adj1" fmla="val 36526"/>
              <a:gd name="adj2" fmla="val 66176"/>
            </a:avLst>
          </a:prstGeom>
          <a:solidFill>
            <a:schemeClr val="accent2"/>
          </a:solidFill>
          <a:ln w="9525" cap="flat" cmpd="sng">
            <a:solidFill>
              <a:schemeClr val="tx1"/>
            </a:solidFill>
            <a:prstDash val="solid"/>
            <a:round/>
            <a:headEnd type="none" w="med" len="med"/>
            <a:tailEnd type="none" w="med" len="med"/>
          </a:ln>
        </p:spPr>
        <p:txBody>
          <a:bodyP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6"/>
          <p:cNvSpPr txBox="1"/>
          <p:nvPr/>
        </p:nvSpPr>
        <p:spPr>
          <a:xfrm>
            <a:off x="381000" y="1657350"/>
            <a:ext cx="8439150" cy="3286734"/>
          </a:xfrm>
          <a:prstGeom prst="rect">
            <a:avLst/>
          </a:prstGeom>
          <a:noFill/>
          <a:ln w="9525">
            <a:noFill/>
          </a:ln>
        </p:spPr>
        <p:txBody>
          <a:bodyPr>
            <a:spAutoFit/>
          </a:bodyPr>
          <a:lstStyle/>
          <a:p>
            <a:pPr marL="514350" indent="-514350" eaLnBrk="1" hangingPunct="1">
              <a:lnSpc>
                <a:spcPct val="90000"/>
              </a:lnSpc>
              <a:spcBef>
                <a:spcPct val="20000"/>
              </a:spcBef>
              <a:buFont typeface="Wingdings" panose="05000000000000000000" pitchFamily="2" charset="2"/>
              <a:buChar char="Ø"/>
            </a:pPr>
            <a:r>
              <a:rPr lang="en-US" altLang="zh-CN" b="1"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相容的概念</a:t>
            </a:r>
          </a:p>
          <a:p>
            <a:pPr marL="514350" indent="-514350" eaLnBrk="1" hangingPunct="1">
              <a:lnSpc>
                <a:spcPct val="90000"/>
              </a:lnSpc>
              <a:spcBef>
                <a:spcPct val="20000"/>
              </a:spcBef>
              <a:buFont typeface="Calibri" panose="020F0502020204030204" pitchFamily="34" charset="0"/>
              <a:buAutoNum type="circleNumDbPlain"/>
            </a:pPr>
            <a:r>
              <a:rPr lang="zh-CN" altLang="en-US" b="1" dirty="0">
                <a:solidFill>
                  <a:srgbClr val="FF0000"/>
                </a:solidFill>
                <a:latin typeface="华文新魏" panose="02010800040101010101" pitchFamily="2" charset="-122"/>
                <a:ea typeface="华文新魏" panose="02010800040101010101" pitchFamily="2" charset="-122"/>
              </a:rPr>
              <a:t>状态相容的定义</a:t>
            </a:r>
            <a:endParaRPr lang="zh-CN" altLang="en-US" b="1" i="1" dirty="0">
              <a:solidFill>
                <a:srgbClr val="FF0000"/>
              </a:solidFill>
              <a:latin typeface="华文新魏" panose="02010800040101010101" pitchFamily="2" charset="-122"/>
              <a:ea typeface="华文新魏" panose="02010800040101010101" pitchFamily="2" charset="-122"/>
            </a:endParaRPr>
          </a:p>
          <a:p>
            <a:pPr marL="514350" indent="-514350"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设：</a:t>
            </a:r>
            <a:r>
              <a:rPr lang="zh-CN" altLang="en-US" b="1" dirty="0">
                <a:solidFill>
                  <a:srgbClr val="FF0000"/>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a:t>
            </a:r>
            <a:r>
              <a:rPr lang="en-US" altLang="zh-CN" b="1" baseline="-25000" dirty="0">
                <a:solidFill>
                  <a:srgbClr val="FF0000"/>
                </a:solidFill>
                <a:latin typeface="华文新魏" panose="02010800040101010101" pitchFamily="2" charset="-122"/>
                <a:ea typeface="华文新魏" panose="02010800040101010101" pitchFamily="2" charset="-122"/>
              </a:rPr>
              <a:t>1 </a:t>
            </a:r>
            <a:r>
              <a:rPr lang="zh-CN" altLang="en-US" b="1" dirty="0">
                <a:latin typeface="华文新魏" panose="02010800040101010101" pitchFamily="2" charset="-122"/>
                <a:ea typeface="华文新魏" panose="02010800040101010101" pitchFamily="2" charset="-122"/>
              </a:rPr>
              <a:t>和 </a:t>
            </a:r>
            <a:r>
              <a:rPr lang="en-US" altLang="zh-CN" b="1" dirty="0">
                <a:solidFill>
                  <a:srgbClr val="FF0000"/>
                </a:solidFill>
                <a:latin typeface="华文新魏" panose="02010800040101010101" pitchFamily="2" charset="-122"/>
                <a:ea typeface="华文新魏" panose="02010800040101010101" pitchFamily="2" charset="-122"/>
              </a:rPr>
              <a:t>S</a:t>
            </a:r>
            <a:r>
              <a:rPr lang="en-US" altLang="zh-CN" b="1" baseline="-25000" dirty="0">
                <a:solidFill>
                  <a:srgbClr val="FF0000"/>
                </a:solidFill>
                <a:latin typeface="华文新魏" panose="02010800040101010101" pitchFamily="2" charset="-122"/>
                <a:ea typeface="华文新魏" panose="02010800040101010101" pitchFamily="2" charset="-122"/>
              </a:rPr>
              <a:t>2</a:t>
            </a:r>
            <a:r>
              <a:rPr lang="en-US" altLang="zh-CN" b="1" baseline="-25000"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是不完全给定时序电路</a:t>
            </a:r>
            <a:r>
              <a:rPr lang="en-US" altLang="zh-CN" b="1" dirty="0">
                <a:latin typeface="华文新魏" panose="02010800040101010101" pitchFamily="2" charset="-122"/>
                <a:ea typeface="华文新魏" panose="02010800040101010101" pitchFamily="2" charset="-122"/>
              </a:rPr>
              <a:t>M</a:t>
            </a:r>
            <a:r>
              <a:rPr lang="en-US" altLang="zh-CN" b="1" baseline="-25000"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和  </a:t>
            </a:r>
            <a:r>
              <a:rPr lang="en-US" altLang="zh-CN" b="1" dirty="0">
                <a:solidFill>
                  <a:srgbClr val="FF0000"/>
                </a:solidFill>
                <a:latin typeface="华文新魏" panose="02010800040101010101" pitchFamily="2" charset="-122"/>
                <a:ea typeface="华文新魏" panose="02010800040101010101" pitchFamily="2" charset="-122"/>
              </a:rPr>
              <a:t>M</a:t>
            </a:r>
            <a:r>
              <a:rPr lang="en-US" altLang="zh-CN" b="1" baseline="-25000" dirty="0">
                <a:solidFill>
                  <a:srgbClr val="FF0000"/>
                </a:solidFill>
                <a:latin typeface="华文新魏" panose="02010800040101010101" pitchFamily="2" charset="-122"/>
                <a:ea typeface="华文新魏" panose="02010800040101010101" pitchFamily="2" charset="-122"/>
              </a:rPr>
              <a:t>2</a:t>
            </a:r>
            <a:r>
              <a:rPr lang="en-US" altLang="zh-CN" b="1" dirty="0">
                <a:solidFill>
                  <a:srgbClr val="FF0000"/>
                </a:solidFill>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(M</a:t>
            </a:r>
            <a:r>
              <a:rPr lang="en-US" altLang="zh-CN" b="1" baseline="-25000"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和 </a:t>
            </a:r>
            <a:r>
              <a:rPr lang="en-US" altLang="zh-CN" b="1" dirty="0">
                <a:latin typeface="华文新魏" panose="02010800040101010101" pitchFamily="2" charset="-122"/>
                <a:ea typeface="华文新魏" panose="02010800040101010101" pitchFamily="2" charset="-122"/>
              </a:rPr>
              <a:t>M</a:t>
            </a:r>
            <a:r>
              <a:rPr lang="en-US" altLang="zh-CN" b="1" baseline="-25000"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可以是同一个电路</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的两个状态，以其作为初态同时加入</a:t>
            </a:r>
            <a:r>
              <a:rPr lang="zh-CN" altLang="en-US" b="1" dirty="0">
                <a:solidFill>
                  <a:srgbClr val="FF0000"/>
                </a:solidFill>
                <a:latin typeface="华文新魏" panose="02010800040101010101" pitchFamily="2" charset="-122"/>
                <a:ea typeface="华文新魏" panose="02010800040101010101" pitchFamily="2" charset="-122"/>
              </a:rPr>
              <a:t>预定的允许输入序列</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除最后一个次态外，其他次态都是确定的</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，所产生的</a:t>
            </a:r>
            <a:r>
              <a:rPr lang="zh-CN" altLang="en-US" b="1" dirty="0">
                <a:solidFill>
                  <a:srgbClr val="FF0000"/>
                </a:solidFill>
                <a:latin typeface="华文新魏" panose="02010800040101010101" pitchFamily="2" charset="-122"/>
                <a:ea typeface="华文新魏" panose="02010800040101010101" pitchFamily="2" charset="-122"/>
              </a:rPr>
              <a:t>输出序列一致</a:t>
            </a:r>
            <a:endParaRPr lang="en-US" altLang="zh-CN" b="1" dirty="0">
              <a:latin typeface="华文新魏" panose="02010800040101010101" pitchFamily="2" charset="-122"/>
              <a:ea typeface="华文新魏" panose="02010800040101010101" pitchFamily="2" charset="-122"/>
            </a:endParaRPr>
          </a:p>
          <a:p>
            <a:pPr marL="514350" indent="-514350" eaLnBrk="1" hangingPunct="1">
              <a:lnSpc>
                <a:spcPct val="120000"/>
              </a:lnSpc>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 </a:t>
            </a:r>
            <a:r>
              <a:rPr lang="zh-CN" altLang="en-US" b="1" dirty="0">
                <a:latin typeface="华文新魏" panose="02010800040101010101" pitchFamily="2" charset="-122"/>
                <a:ea typeface="华文新魏" panose="02010800040101010101" pitchFamily="2" charset="-122"/>
              </a:rPr>
              <a:t>认为</a:t>
            </a:r>
            <a:r>
              <a:rPr lang="zh-CN" altLang="en-US" b="1" dirty="0">
                <a:latin typeface="华文新魏" panose="02010800040101010101" pitchFamily="2" charset="-122"/>
                <a:ea typeface="华文新魏" panose="02010800040101010101" pitchFamily="2" charset="-122"/>
                <a:sym typeface="+mn-ea"/>
              </a:rPr>
              <a:t>与其对应的不确定输出和</a:t>
            </a:r>
            <a:r>
              <a:rPr lang="zh-CN" altLang="en-US" b="1" dirty="0">
                <a:latin typeface="华文新魏" panose="02010800040101010101" pitchFamily="2" charset="-122"/>
                <a:ea typeface="华文新魏" panose="02010800040101010101" pitchFamily="2" charset="-122"/>
              </a:rPr>
              <a:t>确定的输出相同</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a:t>
            </a:r>
            <a:endParaRPr lang="en-US" altLang="zh-CN" b="1" dirty="0">
              <a:latin typeface="华文新魏" panose="02010800040101010101" pitchFamily="2" charset="-122"/>
              <a:ea typeface="华文新魏" panose="02010800040101010101" pitchFamily="2" charset="-122"/>
            </a:endParaRPr>
          </a:p>
          <a:p>
            <a:pPr marL="514350" indent="-514350"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则状态 </a:t>
            </a:r>
            <a:r>
              <a:rPr lang="en-US" altLang="zh-CN" b="1" dirty="0">
                <a:latin typeface="华文新魏" panose="02010800040101010101" pitchFamily="2" charset="-122"/>
                <a:ea typeface="华文新魏" panose="02010800040101010101" pitchFamily="2" charset="-122"/>
              </a:rPr>
              <a:t>S</a:t>
            </a:r>
            <a:r>
              <a:rPr lang="en-US" altLang="zh-CN" b="1" baseline="-25000" dirty="0">
                <a:latin typeface="华文新魏" panose="02010800040101010101" pitchFamily="2" charset="-122"/>
                <a:ea typeface="华文新魏" panose="02010800040101010101" pitchFamily="2" charset="-122"/>
              </a:rPr>
              <a:t>1 </a:t>
            </a:r>
            <a:r>
              <a:rPr lang="zh-CN" altLang="en-US" b="1" dirty="0">
                <a:latin typeface="华文新魏" panose="02010800040101010101" pitchFamily="2" charset="-122"/>
                <a:ea typeface="华文新魏" panose="02010800040101010101" pitchFamily="2" charset="-122"/>
              </a:rPr>
              <a:t>和 </a:t>
            </a:r>
            <a:r>
              <a:rPr lang="en-US" altLang="zh-CN" b="1" dirty="0">
                <a:latin typeface="华文新魏" panose="02010800040101010101" pitchFamily="2" charset="-122"/>
                <a:ea typeface="华文新魏" panose="02010800040101010101" pitchFamily="2" charset="-122"/>
              </a:rPr>
              <a:t>S</a:t>
            </a:r>
            <a:r>
              <a:rPr lang="en-US" altLang="zh-CN" b="1" baseline="-25000" dirty="0">
                <a:latin typeface="华文新魏" panose="02010800040101010101" pitchFamily="2" charset="-122"/>
                <a:ea typeface="华文新魏" panose="02010800040101010101" pitchFamily="2" charset="-122"/>
              </a:rPr>
              <a:t>2 </a:t>
            </a:r>
            <a:r>
              <a:rPr lang="zh-CN" altLang="en-US" b="1" dirty="0">
                <a:latin typeface="华文新魏" panose="02010800040101010101" pitchFamily="2" charset="-122"/>
                <a:ea typeface="华文新魏" panose="02010800040101010101" pitchFamily="2" charset="-122"/>
              </a:rPr>
              <a:t>是相容的。</a:t>
            </a:r>
          </a:p>
          <a:p>
            <a:pPr marL="514350" indent="-514350" eaLnBrk="1" hangingPunct="1">
              <a:lnSpc>
                <a:spcPct val="120000"/>
              </a:lnSpc>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a:t>
            </a:r>
            <a:r>
              <a:rPr lang="zh-CN" altLang="en-US" sz="1800" b="1" dirty="0">
                <a:latin typeface="华文新魏" panose="02010800040101010101" pitchFamily="2" charset="-122"/>
                <a:ea typeface="华文新魏" panose="02010800040101010101" pitchFamily="2" charset="-122"/>
              </a:rPr>
              <a:t>     我们称 S1和 S2 </a:t>
            </a:r>
            <a:r>
              <a:rPr lang="zh-CN" altLang="en-US" b="1" dirty="0">
                <a:solidFill>
                  <a:srgbClr val="FF0000"/>
                </a:solidFill>
                <a:latin typeface="华文新魏" panose="02010800040101010101" pitchFamily="2" charset="-122"/>
                <a:ea typeface="华文新魏" panose="02010800040101010101" pitchFamily="2" charset="-122"/>
              </a:rPr>
              <a:t>是相容对。</a:t>
            </a:r>
            <a:r>
              <a:rPr lang="zh-CN" altLang="en-US" b="1" dirty="0">
                <a:latin typeface="华文新魏" panose="02010800040101010101" pitchFamily="2" charset="-122"/>
                <a:ea typeface="华文新魏" panose="02010800040101010101" pitchFamily="2" charset="-122"/>
              </a:rPr>
              <a:t>  记为： </a:t>
            </a:r>
            <a:r>
              <a:rPr lang="en-US" altLang="zh-CN" b="1" dirty="0">
                <a:solidFill>
                  <a:srgbClr val="FF0000"/>
                </a:solidFill>
                <a:latin typeface="华文新魏" panose="02010800040101010101" pitchFamily="2" charset="-122"/>
                <a:ea typeface="华文新魏" panose="02010800040101010101" pitchFamily="2" charset="-122"/>
              </a:rPr>
              <a:t>(S</a:t>
            </a:r>
            <a:r>
              <a:rPr lang="en-US" altLang="zh-CN" b="1" baseline="-25000" dirty="0">
                <a:solidFill>
                  <a:srgbClr val="FF0000"/>
                </a:solidFill>
                <a:latin typeface="华文新魏" panose="02010800040101010101" pitchFamily="2" charset="-122"/>
                <a:ea typeface="华文新魏" panose="02010800040101010101" pitchFamily="2" charset="-122"/>
              </a:rPr>
              <a:t>1</a:t>
            </a:r>
            <a:r>
              <a:rPr lang="zh-CN" altLang="en-US"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FF0000"/>
                </a:solidFill>
                <a:latin typeface="华文新魏" panose="02010800040101010101" pitchFamily="2" charset="-122"/>
                <a:ea typeface="华文新魏" panose="02010800040101010101" pitchFamily="2" charset="-122"/>
              </a:rPr>
              <a:t>S</a:t>
            </a:r>
            <a:r>
              <a:rPr lang="en-US" altLang="zh-CN" b="1" baseline="-25000" dirty="0">
                <a:solidFill>
                  <a:srgbClr val="FF0000"/>
                </a:solidFill>
                <a:latin typeface="华文新魏" panose="02010800040101010101" pitchFamily="2" charset="-122"/>
                <a:ea typeface="华文新魏" panose="02010800040101010101" pitchFamily="2" charset="-122"/>
              </a:rPr>
              <a:t>2</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a:t>
            </a:r>
            <a:endParaRPr lang="en-US" altLang="zh-CN" b="1" dirty="0">
              <a:solidFill>
                <a:srgbClr val="FF0000"/>
              </a:solidFill>
              <a:latin typeface="华文新魏" panose="02010800040101010101" pitchFamily="2" charset="-122"/>
              <a:ea typeface="华文新魏" panose="02010800040101010101" pitchFamily="2" charset="-122"/>
            </a:endParaRPr>
          </a:p>
          <a:p>
            <a:pPr marL="514350" indent="-514350" eaLnBrk="1" hangingPunct="1">
              <a:lnSpc>
                <a:spcPct val="120000"/>
              </a:lnSpc>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反映在状态表：</a:t>
            </a:r>
            <a:r>
              <a:rPr lang="zh-CN" altLang="en-US" b="1" dirty="0">
                <a:latin typeface="华文新魏" panose="02010800040101010101" pitchFamily="2" charset="-122"/>
                <a:ea typeface="华文新魏" panose="02010800040101010101" pitchFamily="2" charset="-122"/>
              </a:rPr>
              <a:t>两个状态确定部分相同，无关项按照</a:t>
            </a:r>
            <a:endParaRPr lang="en-US" altLang="zh-CN" b="1" dirty="0">
              <a:latin typeface="华文新魏" panose="02010800040101010101" pitchFamily="2" charset="-122"/>
              <a:ea typeface="华文新魏" panose="02010800040101010101" pitchFamily="2" charset="-122"/>
            </a:endParaRPr>
          </a:p>
          <a:p>
            <a:pPr marL="514350" indent="-514350"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确定部分取同一值，这两状态将变为等效状态。</a:t>
            </a:r>
          </a:p>
        </p:txBody>
      </p:sp>
      <p:graphicFrame>
        <p:nvGraphicFramePr>
          <p:cNvPr id="41987" name="Group 3"/>
          <p:cNvGraphicFramePr>
            <a:graphicFrameLocks noGrp="1"/>
          </p:cNvGraphicFramePr>
          <p:nvPr>
            <p:custDataLst>
              <p:tags r:id="rId1"/>
            </p:custDataLst>
          </p:nvPr>
        </p:nvGraphicFramePr>
        <p:xfrm>
          <a:off x="6011863" y="3206750"/>
          <a:ext cx="2500313" cy="1714500"/>
        </p:xfrm>
        <a:graphic>
          <a:graphicData uri="http://schemas.openxmlformats.org/drawingml/2006/table">
            <a:tbl>
              <a:tblPr/>
              <a:tblGrid>
                <a:gridCol w="706438">
                  <a:extLst>
                    <a:ext uri="{9D8B030D-6E8A-4147-A177-3AD203B41FA5}">
                      <a16:colId xmlns:a16="http://schemas.microsoft.com/office/drawing/2014/main" val="20000"/>
                    </a:ext>
                  </a:extLst>
                </a:gridCol>
                <a:gridCol w="884237">
                  <a:extLst>
                    <a:ext uri="{9D8B030D-6E8A-4147-A177-3AD203B41FA5}">
                      <a16:colId xmlns:a16="http://schemas.microsoft.com/office/drawing/2014/main" val="20001"/>
                    </a:ext>
                  </a:extLst>
                </a:gridCol>
                <a:gridCol w="909638">
                  <a:extLst>
                    <a:ext uri="{9D8B030D-6E8A-4147-A177-3AD203B41FA5}">
                      <a16:colId xmlns:a16="http://schemas.microsoft.com/office/drawing/2014/main" val="20002"/>
                    </a:ext>
                  </a:extLst>
                </a:gridCol>
              </a:tblGrid>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 </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55326" name="Rectangle 2"/>
          <p:cNvSpPr>
            <a:spLocks noGrp="1"/>
          </p:cNvSpPr>
          <p:nvPr>
            <p:ph type="title"/>
          </p:nvPr>
        </p:nvSpPr>
        <p:spPr>
          <a:xfrm>
            <a:off x="236538" y="555625"/>
            <a:ext cx="7431087" cy="534988"/>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u="sng" dirty="0">
                <a:solidFill>
                  <a:srgbClr val="FF0000"/>
                </a:solidFill>
                <a:latin typeface="华文新魏" panose="02010800040101010101" pitchFamily="2" charset="-122"/>
                <a:ea typeface="华文新魏" panose="02010800040101010101" pitchFamily="2" charset="-122"/>
              </a:rPr>
              <a:t>不完全给定</a:t>
            </a:r>
            <a:r>
              <a:rPr lang="zh-CN" altLang="en-US" sz="2000" b="1" dirty="0">
                <a:solidFill>
                  <a:srgbClr val="FF0000"/>
                </a:solidFill>
                <a:latin typeface="华文新魏" panose="02010800040101010101" pitchFamily="2" charset="-122"/>
                <a:ea typeface="华文新魏" panose="02010800040101010101" pitchFamily="2" charset="-122"/>
              </a:rPr>
              <a:t>同步时序电路状态表的化简</a:t>
            </a:r>
            <a:endParaRPr lang="en-US" altLang="zh-CN" sz="2000" b="1" i="1" dirty="0">
              <a:solidFill>
                <a:srgbClr val="FF0000"/>
              </a:solidFill>
              <a:latin typeface="华文新魏" panose="02010800040101010101" pitchFamily="2" charset="-122"/>
              <a:ea typeface="华文新魏" panose="02010800040101010101" pitchFamily="2" charset="-122"/>
            </a:endParaRPr>
          </a:p>
        </p:txBody>
      </p:sp>
      <p:sp>
        <p:nvSpPr>
          <p:cNvPr id="55327" name="Rectangle 3"/>
          <p:cNvSpPr>
            <a:spLocks noGrp="1"/>
          </p:cNvSpPr>
          <p:nvPr>
            <p:ph/>
          </p:nvPr>
        </p:nvSpPr>
        <p:spPr>
          <a:xfrm>
            <a:off x="381000" y="928688"/>
            <a:ext cx="8305800" cy="800100"/>
          </a:xfrm>
          <a:prstGeom prst="rect">
            <a:avLst/>
          </a:prstGeom>
          <a:noFill/>
          <a:ln w="9525">
            <a:noFill/>
          </a:ln>
        </p:spPr>
        <p:txBody>
          <a:bodyPr/>
          <a:lstStyle/>
          <a:p>
            <a:pPr>
              <a:buFont typeface="Wingdings" panose="05000000000000000000" pitchFamily="2" charset="2"/>
              <a:buChar char="Ø"/>
            </a:pPr>
            <a:r>
              <a:rPr lang="zh-CN" altLang="en-US" sz="1800" b="1" dirty="0">
                <a:latin typeface="华文新魏" panose="02010800040101010101" pitchFamily="2" charset="-122"/>
                <a:ea typeface="华文新魏" panose="02010800040101010101" pitchFamily="2" charset="-122"/>
              </a:rPr>
              <a:t>    不完全给定的概念</a:t>
            </a:r>
          </a:p>
          <a:p>
            <a:pPr>
              <a:buNone/>
            </a:pPr>
            <a:r>
              <a:rPr lang="zh-CN" altLang="en-US" sz="1800" b="1" dirty="0">
                <a:latin typeface="华文新魏" panose="02010800040101010101" pitchFamily="2" charset="-122"/>
                <a:ea typeface="华文新魏" panose="02010800040101010101" pitchFamily="2" charset="-122"/>
              </a:rPr>
              <a:t>      如右下图所示，</a:t>
            </a:r>
            <a:r>
              <a:rPr lang="zh-CN" altLang="en-US" sz="1800" b="1" u="sng" dirty="0">
                <a:latin typeface="华文新魏" panose="02010800040101010101" pitchFamily="2" charset="-122"/>
                <a:ea typeface="华文新魏" panose="02010800040101010101" pitchFamily="2" charset="-122"/>
              </a:rPr>
              <a:t>次态或输出中包含有无关项</a:t>
            </a:r>
            <a:r>
              <a:rPr lang="en-US" altLang="zh-CN" sz="1800" b="1" u="sng" dirty="0">
                <a:latin typeface="华文新魏" panose="02010800040101010101" pitchFamily="2" charset="-122"/>
                <a:ea typeface="华文新魏" panose="02010800040101010101" pitchFamily="2" charset="-122"/>
              </a:rPr>
              <a:t>(d)</a:t>
            </a:r>
            <a:r>
              <a:rPr lang="zh-CN" altLang="en-US" sz="1800" b="1" dirty="0">
                <a:latin typeface="华文新魏" panose="02010800040101010101" pitchFamily="2" charset="-122"/>
                <a:ea typeface="华文新魏" panose="02010800040101010101" pitchFamily="2" charset="-122"/>
              </a:rPr>
              <a:t>。</a:t>
            </a:r>
          </a:p>
        </p:txBody>
      </p:sp>
      <p:grpSp>
        <p:nvGrpSpPr>
          <p:cNvPr id="55328" name="Group 36"/>
          <p:cNvGrpSpPr/>
          <p:nvPr/>
        </p:nvGrpSpPr>
        <p:grpSpPr>
          <a:xfrm>
            <a:off x="6084888" y="3076575"/>
            <a:ext cx="622300" cy="501650"/>
            <a:chOff x="0" y="0"/>
            <a:chExt cx="392" cy="422"/>
          </a:xfrm>
        </p:grpSpPr>
        <p:sp>
          <p:nvSpPr>
            <p:cNvPr id="55329" name="Text Box 37"/>
            <p:cNvSpPr txBox="1"/>
            <p:nvPr/>
          </p:nvSpPr>
          <p:spPr>
            <a:xfrm>
              <a:off x="200" y="0"/>
              <a:ext cx="192" cy="30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solidFill>
                    <a:srgbClr val="FF0000"/>
                  </a:solidFill>
                  <a:latin typeface="黑体" panose="02010609060101010101" pitchFamily="49" charset="-122"/>
                </a:rPr>
                <a:t>x</a:t>
              </a:r>
            </a:p>
          </p:txBody>
        </p:sp>
        <p:sp>
          <p:nvSpPr>
            <p:cNvPr id="55330" name="Text Box 38"/>
            <p:cNvSpPr txBox="1"/>
            <p:nvPr/>
          </p:nvSpPr>
          <p:spPr>
            <a:xfrm>
              <a:off x="0" y="114"/>
              <a:ext cx="260" cy="30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solidFill>
                    <a:srgbClr val="FF0000"/>
                  </a:solidFill>
                  <a:latin typeface="黑体" panose="02010609060101010101" pitchFamily="49" charset="-122"/>
                </a:rPr>
                <a:t>y</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p:cNvSpPr>
          <p:nvPr>
            <p:ph type="title"/>
          </p:nvPr>
        </p:nvSpPr>
        <p:spPr>
          <a:xfrm>
            <a:off x="815974" y="654050"/>
            <a:ext cx="6636345" cy="1028700"/>
          </a:xfrm>
          <a:prstGeom prst="rect">
            <a:avLst/>
          </a:prstGeom>
          <a:noFill/>
          <a:ln w="9525">
            <a:noFill/>
          </a:ln>
        </p:spPr>
        <p:txBody>
          <a:bodyPr/>
          <a:lstStyle/>
          <a:p>
            <a:pPr>
              <a:lnSpc>
                <a:spcPct val="120000"/>
              </a:lnSpc>
              <a:buFont typeface="Wingdings" panose="05000000000000000000" pitchFamily="2" charset="2"/>
              <a:buChar char="Ø"/>
            </a:pPr>
            <a:r>
              <a:rPr lang="zh-CN" altLang="en-US" sz="2000" b="1" u="sng" dirty="0">
                <a:solidFill>
                  <a:srgbClr val="FF0000"/>
                </a:solidFill>
                <a:latin typeface="华文新魏" panose="02010800040101010101" pitchFamily="2" charset="-122"/>
                <a:ea typeface="华文新魏" panose="02010800040101010101" pitchFamily="2" charset="-122"/>
              </a:rPr>
              <a:t>根据定义，相容对（两个状态是否相容）</a:t>
            </a:r>
            <a:r>
              <a:rPr lang="zh-CN" altLang="en-US" sz="2000" b="1" dirty="0">
                <a:solidFill>
                  <a:srgbClr val="FF0000"/>
                </a:solidFill>
                <a:latin typeface="华文新魏" panose="02010800040101010101" pitchFamily="2" charset="-122"/>
                <a:ea typeface="华文新魏" panose="02010800040101010101" pitchFamily="2" charset="-122"/>
              </a:rPr>
              <a:t>的判别标准</a:t>
            </a:r>
            <a:r>
              <a:rPr lang="en-US" altLang="zh-CN" sz="2000" b="1" dirty="0">
                <a:solidFill>
                  <a:srgbClr val="FF0000"/>
                </a:solidFill>
                <a:latin typeface="华文新魏" panose="02010800040101010101" pitchFamily="2" charset="-122"/>
                <a:ea typeface="华文新魏" panose="02010800040101010101" pitchFamily="2" charset="-122"/>
              </a:rPr>
              <a:t>:</a:t>
            </a:r>
          </a:p>
        </p:txBody>
      </p:sp>
      <p:sp>
        <p:nvSpPr>
          <p:cNvPr id="57347" name="Rectangle 4"/>
          <p:cNvSpPr>
            <a:spLocks noGrp="1"/>
          </p:cNvSpPr>
          <p:nvPr>
            <p:ph/>
          </p:nvPr>
        </p:nvSpPr>
        <p:spPr>
          <a:xfrm>
            <a:off x="782955" y="1132205"/>
            <a:ext cx="8335645" cy="3188970"/>
          </a:xfrm>
          <a:prstGeom prst="rect">
            <a:avLst/>
          </a:prstGeom>
          <a:noFill/>
          <a:ln w="9525">
            <a:noFill/>
          </a:ln>
        </p:spPr>
        <p:txBody>
          <a:bodyPr/>
          <a:lstStyle/>
          <a:p>
            <a:pPr>
              <a:lnSpc>
                <a:spcPct val="120000"/>
              </a:lnSpc>
              <a:buNone/>
            </a:pPr>
            <a:r>
              <a:rPr lang="zh-CN" altLang="en-US" sz="2000" b="1" dirty="0">
                <a:latin typeface="华文新魏" panose="02010800040101010101" pitchFamily="2" charset="-122"/>
                <a:ea typeface="华文新魏" panose="02010800040101010101" pitchFamily="2" charset="-122"/>
              </a:rPr>
              <a:t>条件一：它们的</a:t>
            </a:r>
            <a:r>
              <a:rPr lang="zh-CN" altLang="en-US" sz="2000" b="1" dirty="0">
                <a:solidFill>
                  <a:srgbClr val="FF0000"/>
                </a:solidFill>
                <a:latin typeface="华文新魏" panose="02010800040101010101" pitchFamily="2" charset="-122"/>
                <a:ea typeface="华文新魏" panose="02010800040101010101" pitchFamily="2" charset="-122"/>
              </a:rPr>
              <a:t>输出相同</a:t>
            </a:r>
            <a:r>
              <a:rPr lang="zh-CN" altLang="en-US" sz="2000" dirty="0">
                <a:solidFill>
                  <a:srgbClr val="FF0000"/>
                </a:solidFill>
                <a:latin typeface="华文新魏" panose="02010800040101010101" pitchFamily="2" charset="-122"/>
                <a:ea typeface="华文新魏" panose="02010800040101010101" pitchFamily="2" charset="-122"/>
              </a:rPr>
              <a:t>；</a:t>
            </a:r>
          </a:p>
          <a:p>
            <a:pPr>
              <a:lnSpc>
                <a:spcPct val="120000"/>
              </a:lnSpc>
              <a:buNone/>
            </a:pPr>
            <a:r>
              <a:rPr lang="zh-CN" altLang="en-US" sz="2000" b="1" dirty="0">
                <a:latin typeface="华文新魏" panose="02010800040101010101" pitchFamily="2" charset="-122"/>
                <a:ea typeface="华文新魏" panose="02010800040101010101" pitchFamily="2" charset="-122"/>
              </a:rPr>
              <a:t>条件二：它们的次态</a:t>
            </a:r>
            <a:r>
              <a:rPr lang="zh-CN" altLang="en-US" sz="2000" b="1" dirty="0">
                <a:solidFill>
                  <a:srgbClr val="FF0000"/>
                </a:solidFill>
                <a:latin typeface="华文新魏" panose="02010800040101010101" pitchFamily="2" charset="-122"/>
                <a:ea typeface="华文新魏" panose="02010800040101010101" pitchFamily="2" charset="-122"/>
              </a:rPr>
              <a:t>必须满足下列情况之一</a:t>
            </a:r>
            <a:r>
              <a:rPr lang="en-US" altLang="zh-CN" sz="2000" b="1" dirty="0">
                <a:solidFill>
                  <a:srgbClr val="FF0000"/>
                </a:solidFill>
                <a:latin typeface="华文新魏" panose="02010800040101010101" pitchFamily="2" charset="-122"/>
                <a:ea typeface="华文新魏" panose="02010800040101010101" pitchFamily="2" charset="-122"/>
              </a:rPr>
              <a:t>:</a:t>
            </a:r>
          </a:p>
          <a:p>
            <a:pPr>
              <a:lnSpc>
                <a:spcPct val="120000"/>
              </a:lnSpc>
              <a:buNone/>
            </a:pPr>
            <a:r>
              <a:rPr lang="en-US" altLang="zh-CN" sz="2000" b="1" dirty="0">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、次态相同</a:t>
            </a:r>
          </a:p>
          <a:p>
            <a:pPr>
              <a:lnSpc>
                <a:spcPct val="120000"/>
              </a:lnSpc>
              <a:buNone/>
            </a:pP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、次态交错</a:t>
            </a:r>
          </a:p>
          <a:p>
            <a:pPr>
              <a:lnSpc>
                <a:spcPct val="120000"/>
              </a:lnSpc>
              <a:buNone/>
            </a:pP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3</a:t>
            </a:r>
            <a:r>
              <a:rPr lang="zh-CN" altLang="en-US" sz="2000" b="1" dirty="0">
                <a:solidFill>
                  <a:srgbClr val="FF0000"/>
                </a:solidFill>
                <a:latin typeface="华文新魏" panose="02010800040101010101" pitchFamily="2" charset="-122"/>
                <a:ea typeface="华文新魏" panose="02010800040101010101" pitchFamily="2" charset="-122"/>
              </a:rPr>
              <a:t>、次态维持</a:t>
            </a:r>
          </a:p>
          <a:p>
            <a:pPr>
              <a:lnSpc>
                <a:spcPct val="120000"/>
              </a:lnSpc>
              <a:buNone/>
            </a:pP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4</a:t>
            </a:r>
            <a:r>
              <a:rPr lang="zh-CN" altLang="en-US" sz="2000" b="1" dirty="0">
                <a:solidFill>
                  <a:srgbClr val="FF0000"/>
                </a:solidFill>
                <a:latin typeface="华文新魏" panose="02010800040101010101" pitchFamily="2" charset="-122"/>
                <a:ea typeface="华文新魏" panose="02010800040101010101" pitchFamily="2" charset="-122"/>
              </a:rPr>
              <a:t>、后继状态相容</a:t>
            </a:r>
          </a:p>
          <a:p>
            <a:pPr>
              <a:lnSpc>
                <a:spcPct val="120000"/>
              </a:lnSpc>
              <a:buNone/>
            </a:pP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5</a:t>
            </a:r>
            <a:r>
              <a:rPr lang="zh-CN" altLang="en-US" sz="2000" b="1" dirty="0">
                <a:solidFill>
                  <a:srgbClr val="FF0000"/>
                </a:solidFill>
                <a:latin typeface="华文新魏" panose="02010800040101010101" pitchFamily="2" charset="-122"/>
                <a:ea typeface="华文新魏" panose="02010800040101010101" pitchFamily="2" charset="-122"/>
              </a:rPr>
              <a:t>、次态循环</a:t>
            </a:r>
          </a:p>
          <a:p>
            <a:pPr>
              <a:lnSpc>
                <a:spcPct val="120000"/>
              </a:lnSpc>
              <a:buNone/>
            </a:pPr>
            <a:r>
              <a:rPr lang="zh-CN" altLang="en-US" sz="2000" b="1" dirty="0">
                <a:solidFill>
                  <a:srgbClr val="000099"/>
                </a:solidFill>
                <a:latin typeface="华文新魏" panose="02010800040101010101" pitchFamily="2" charset="-122"/>
                <a:ea typeface="华文新魏" panose="02010800040101010101" pitchFamily="2" charset="-122"/>
              </a:rPr>
              <a:t>注意：</a:t>
            </a:r>
            <a:r>
              <a:rPr lang="zh-CN" altLang="en-US" sz="2000" b="1" dirty="0">
                <a:latin typeface="华文新魏" panose="02010800040101010101" pitchFamily="2" charset="-122"/>
                <a:ea typeface="华文新魏" panose="02010800040101010101" pitchFamily="2" charset="-122"/>
              </a:rPr>
              <a:t>一方给定</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一方不给定（即为无关项</a:t>
            </a:r>
            <a:r>
              <a:rPr lang="en-US" altLang="zh-CN" sz="2000" b="1" dirty="0">
                <a:latin typeface="华文新魏" panose="02010800040101010101" pitchFamily="2" charset="-122"/>
                <a:ea typeface="华文新魏" panose="02010800040101010101" pitchFamily="2" charset="-122"/>
              </a:rPr>
              <a:t>d</a:t>
            </a:r>
            <a:r>
              <a:rPr lang="zh-CN" altLang="en-US" sz="2000" b="1" dirty="0">
                <a:latin typeface="华文新魏" panose="02010800040101010101" pitchFamily="2" charset="-122"/>
                <a:ea typeface="华文新魏" panose="02010800040101010101" pitchFamily="2" charset="-122"/>
              </a:rPr>
              <a:t>）的输出和次态均当作相同。</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type="title"/>
          </p:nvPr>
        </p:nvSpPr>
        <p:spPr>
          <a:xfrm>
            <a:off x="540632" y="492126"/>
            <a:ext cx="5638800" cy="1485900"/>
          </a:xfrm>
          <a:prstGeom prst="rect">
            <a:avLst/>
          </a:prstGeom>
          <a:noFill/>
          <a:ln w="9525">
            <a:noFill/>
          </a:ln>
        </p:spPr>
        <p:txBody>
          <a:bodyPr/>
          <a:lstStyle/>
          <a:p>
            <a:pPr marL="514350" indent="-514350">
              <a:lnSpc>
                <a:spcPct val="120000"/>
              </a:lnSpc>
              <a:buFont typeface="宋体" panose="02010600030101010101" pitchFamily="2" charset="-122"/>
              <a:buAutoNum type="circleNumDbPlain" startAt="2"/>
            </a:pPr>
            <a:r>
              <a:rPr lang="zh-CN" altLang="en-US" sz="1800" b="1" dirty="0">
                <a:latin typeface="华文新魏" panose="02010800040101010101" pitchFamily="2" charset="-122"/>
                <a:ea typeface="华文新魏" panose="02010800040101010101" pitchFamily="2" charset="-122"/>
              </a:rPr>
              <a:t>状态相容无传递性</a:t>
            </a:r>
            <a:br>
              <a:rPr lang="en-US" altLang="zh-CN" sz="1800" b="1" dirty="0">
                <a:latin typeface="华文新魏" panose="02010800040101010101" pitchFamily="2" charset="-122"/>
                <a:ea typeface="华文新魏" panose="02010800040101010101" pitchFamily="2" charset="-122"/>
              </a:rPr>
            </a:br>
            <a:r>
              <a:rPr lang="zh-CN" altLang="en-US" sz="1800" dirty="0">
                <a:latin typeface="华文新魏" panose="02010800040101010101" pitchFamily="2" charset="-122"/>
                <a:ea typeface="华文新魏" panose="02010800040101010101" pitchFamily="2" charset="-122"/>
              </a:rPr>
              <a:t>如左图中，</a:t>
            </a:r>
            <a:r>
              <a:rPr lang="en-US" altLang="zh-CN" sz="1800" b="1" dirty="0">
                <a:latin typeface="华文新魏" panose="02010800040101010101" pitchFamily="2" charset="-122"/>
                <a:ea typeface="华文新魏" panose="02010800040101010101" pitchFamily="2" charset="-122"/>
              </a:rPr>
              <a:t>(A</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B)</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(A</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C)</a:t>
            </a:r>
            <a:r>
              <a:rPr lang="zh-CN" altLang="en-US" sz="1800" dirty="0">
                <a:latin typeface="华文新魏" panose="02010800040101010101" pitchFamily="2" charset="-122"/>
                <a:ea typeface="华文新魏" panose="02010800040101010101" pitchFamily="2" charset="-122"/>
              </a:rPr>
              <a:t>相</a:t>
            </a:r>
            <a:br>
              <a:rPr lang="zh-CN" altLang="en-US" sz="1800" dirty="0">
                <a:latin typeface="华文新魏" panose="02010800040101010101" pitchFamily="2" charset="-122"/>
                <a:ea typeface="华文新魏" panose="02010800040101010101" pitchFamily="2" charset="-122"/>
              </a:rPr>
            </a:br>
            <a:r>
              <a:rPr lang="zh-CN" altLang="en-US" sz="1800" dirty="0">
                <a:latin typeface="华文新魏" panose="02010800040101010101" pitchFamily="2" charset="-122"/>
                <a:ea typeface="华文新魏" panose="02010800040101010101" pitchFamily="2" charset="-122"/>
              </a:rPr>
              <a:t>容，</a:t>
            </a:r>
            <a:r>
              <a:rPr lang="zh-CN" altLang="en-US" sz="1800" dirty="0">
                <a:solidFill>
                  <a:srgbClr val="FF0000"/>
                </a:solidFill>
                <a:latin typeface="华文新魏" panose="02010800040101010101" pitchFamily="2" charset="-122"/>
                <a:ea typeface="华文新魏" panose="02010800040101010101" pitchFamily="2" charset="-122"/>
              </a:rPr>
              <a:t>但</a:t>
            </a:r>
            <a:r>
              <a:rPr lang="en-US" altLang="zh-CN" sz="1800" b="1" dirty="0">
                <a:solidFill>
                  <a:srgbClr val="FF0000"/>
                </a:solidFill>
                <a:latin typeface="华文新魏" panose="02010800040101010101" pitchFamily="2" charset="-122"/>
                <a:ea typeface="华文新魏" panose="02010800040101010101" pitchFamily="2" charset="-122"/>
              </a:rPr>
              <a:t>(B ,C)</a:t>
            </a:r>
            <a:r>
              <a:rPr lang="zh-CN" altLang="en-US" sz="1800" dirty="0">
                <a:solidFill>
                  <a:srgbClr val="FF0000"/>
                </a:solidFill>
                <a:latin typeface="华文新魏" panose="02010800040101010101" pitchFamily="2" charset="-122"/>
                <a:ea typeface="华文新魏" panose="02010800040101010101" pitchFamily="2" charset="-122"/>
              </a:rPr>
              <a:t>不相容</a:t>
            </a:r>
          </a:p>
        </p:txBody>
      </p:sp>
      <p:sp>
        <p:nvSpPr>
          <p:cNvPr id="56323" name="Rectangle 4"/>
          <p:cNvSpPr>
            <a:spLocks noGrp="1"/>
          </p:cNvSpPr>
          <p:nvPr>
            <p:ph/>
          </p:nvPr>
        </p:nvSpPr>
        <p:spPr>
          <a:xfrm>
            <a:off x="538215" y="1535023"/>
            <a:ext cx="8153400" cy="857250"/>
          </a:xfrm>
          <a:prstGeom prst="rect">
            <a:avLst/>
          </a:prstGeom>
          <a:noFill/>
          <a:ln w="9525">
            <a:noFill/>
          </a:ln>
        </p:spPr>
        <p:txBody>
          <a:bodyPr/>
          <a:lstStyle/>
          <a:p>
            <a:pPr marL="514350" indent="-514350">
              <a:buFont typeface="Calibri" panose="020F0502020204030204" pitchFamily="34" charset="0"/>
              <a:buAutoNum type="circleNumDbPlain" startAt="3"/>
            </a:pPr>
            <a:r>
              <a:rPr lang="zh-CN" altLang="en-US" sz="1800" b="1" u="sng" dirty="0">
                <a:solidFill>
                  <a:srgbClr val="FF0000"/>
                </a:solidFill>
                <a:latin typeface="华文新魏" panose="02010800040101010101" pitchFamily="2" charset="-122"/>
                <a:ea typeface="华文新魏" panose="02010800040101010101" pitchFamily="2" charset="-122"/>
              </a:rPr>
              <a:t>相容类</a:t>
            </a:r>
          </a:p>
          <a:p>
            <a:pPr marL="514350" indent="-514350">
              <a:buNone/>
            </a:pPr>
            <a:r>
              <a:rPr lang="zh-CN" altLang="en-US" sz="1800" dirty="0">
                <a:latin typeface="华文新魏" panose="02010800040101010101" pitchFamily="2" charset="-122"/>
                <a:ea typeface="华文新魏" panose="02010800040101010101" pitchFamily="2" charset="-122"/>
              </a:rPr>
              <a:t>         两两</a:t>
            </a:r>
            <a:r>
              <a:rPr lang="zh-CN" altLang="en-US" sz="1800" b="1" dirty="0">
                <a:latin typeface="华文新魏" panose="02010800040101010101" pitchFamily="2" charset="-122"/>
                <a:ea typeface="华文新魏" panose="02010800040101010101" pitchFamily="2" charset="-122"/>
              </a:rPr>
              <a:t>相容的状态的集合</a:t>
            </a:r>
            <a:r>
              <a:rPr lang="zh-CN" altLang="en-US" sz="1800" dirty="0">
                <a:latin typeface="华文新魏" panose="02010800040101010101" pitchFamily="2" charset="-122"/>
                <a:ea typeface="华文新魏" panose="02010800040101010101" pitchFamily="2" charset="-122"/>
              </a:rPr>
              <a:t>称为相容类。</a:t>
            </a:r>
          </a:p>
        </p:txBody>
      </p:sp>
      <p:graphicFrame>
        <p:nvGraphicFramePr>
          <p:cNvPr id="43012" name="Group 4"/>
          <p:cNvGraphicFramePr>
            <a:graphicFrameLocks noGrp="1"/>
          </p:cNvGraphicFramePr>
          <p:nvPr>
            <p:extLst>
              <p:ext uri="{D42A27DB-BD31-4B8C-83A1-F6EECF244321}">
                <p14:modId xmlns:p14="http://schemas.microsoft.com/office/powerpoint/2010/main" val="754217146"/>
              </p:ext>
            </p:extLst>
          </p:nvPr>
        </p:nvGraphicFramePr>
        <p:xfrm>
          <a:off x="6307403" y="501250"/>
          <a:ext cx="2514600" cy="1714500"/>
        </p:xfrm>
        <a:graphic>
          <a:graphicData uri="http://schemas.openxmlformats.org/drawingml/2006/table">
            <a:tbl>
              <a:tblPr/>
              <a:tblGrid>
                <a:gridCol w="7112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 </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56351" name="Group 59"/>
          <p:cNvGrpSpPr/>
          <p:nvPr/>
        </p:nvGrpSpPr>
        <p:grpSpPr>
          <a:xfrm>
            <a:off x="6370903" y="401237"/>
            <a:ext cx="622300" cy="536575"/>
            <a:chOff x="0" y="0"/>
            <a:chExt cx="392" cy="450"/>
          </a:xfrm>
        </p:grpSpPr>
        <p:sp>
          <p:nvSpPr>
            <p:cNvPr id="56400" name="Text Box 60"/>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56401" name="Text Box 61"/>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p>
          </p:txBody>
        </p:sp>
      </p:grpSp>
      <p:grpSp>
        <p:nvGrpSpPr>
          <p:cNvPr id="56352" name="Group 95"/>
          <p:cNvGrpSpPr/>
          <p:nvPr/>
        </p:nvGrpSpPr>
        <p:grpSpPr>
          <a:xfrm>
            <a:off x="1184275" y="3258666"/>
            <a:ext cx="1438275" cy="1257300"/>
            <a:chOff x="0" y="0"/>
            <a:chExt cx="1104" cy="1056"/>
          </a:xfrm>
        </p:grpSpPr>
        <p:sp>
          <p:nvSpPr>
            <p:cNvPr id="56395" name="Oval 63"/>
            <p:cNvSpPr>
              <a:spLocks noChangeAspect="1"/>
            </p:cNvSpPr>
            <p:nvPr/>
          </p:nvSpPr>
          <p:spPr>
            <a:xfrm>
              <a:off x="200" y="296"/>
              <a:ext cx="712" cy="712"/>
            </a:xfrm>
            <a:prstGeom prst="ellipse">
              <a:avLst/>
            </a:prstGeom>
            <a:noFill/>
            <a:ln w="28575" cap="flat" cmpd="sng">
              <a:solidFill>
                <a:schemeClr val="bg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96" name="Text Box 64"/>
            <p:cNvSpPr txBox="1"/>
            <p:nvPr/>
          </p:nvSpPr>
          <p:spPr>
            <a:xfrm>
              <a:off x="432" y="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A</a:t>
              </a:r>
            </a:p>
          </p:txBody>
        </p:sp>
        <p:sp>
          <p:nvSpPr>
            <p:cNvPr id="56397" name="Text Box 65"/>
            <p:cNvSpPr txBox="1"/>
            <p:nvPr/>
          </p:nvSpPr>
          <p:spPr>
            <a:xfrm>
              <a:off x="864" y="72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B</a:t>
              </a:r>
            </a:p>
          </p:txBody>
        </p:sp>
        <p:sp>
          <p:nvSpPr>
            <p:cNvPr id="56398" name="Text Box 66"/>
            <p:cNvSpPr txBox="1"/>
            <p:nvPr/>
          </p:nvSpPr>
          <p:spPr>
            <a:xfrm>
              <a:off x="0" y="72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a:t>
              </a:r>
            </a:p>
          </p:txBody>
        </p:sp>
        <p:sp>
          <p:nvSpPr>
            <p:cNvPr id="56399" name="AutoShape 67"/>
            <p:cNvSpPr/>
            <p:nvPr/>
          </p:nvSpPr>
          <p:spPr>
            <a:xfrm>
              <a:off x="273" y="300"/>
              <a:ext cx="567" cy="544"/>
            </a:xfrm>
            <a:prstGeom prst="triangle">
              <a:avLst>
                <a:gd name="adj" fmla="val 50000"/>
              </a:avLst>
            </a:prstGeom>
            <a:noFill/>
            <a:ln w="2857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grpSp>
      <p:grpSp>
        <p:nvGrpSpPr>
          <p:cNvPr id="56353" name="Group 96"/>
          <p:cNvGrpSpPr/>
          <p:nvPr/>
        </p:nvGrpSpPr>
        <p:grpSpPr>
          <a:xfrm>
            <a:off x="2652321" y="3171825"/>
            <a:ext cx="1562100" cy="1600200"/>
            <a:chOff x="0" y="0"/>
            <a:chExt cx="1200" cy="1344"/>
          </a:xfrm>
        </p:grpSpPr>
        <p:sp>
          <p:nvSpPr>
            <p:cNvPr id="56387" name="Oval 70"/>
            <p:cNvSpPr>
              <a:spLocks noChangeAspect="1"/>
            </p:cNvSpPr>
            <p:nvPr/>
          </p:nvSpPr>
          <p:spPr>
            <a:xfrm>
              <a:off x="248" y="296"/>
              <a:ext cx="712" cy="712"/>
            </a:xfrm>
            <a:prstGeom prst="ellipse">
              <a:avLst/>
            </a:prstGeom>
            <a:noFill/>
            <a:ln w="28575" cap="flat" cmpd="sng">
              <a:solidFill>
                <a:schemeClr val="bg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88" name="Text Box 71"/>
            <p:cNvSpPr txBox="1"/>
            <p:nvPr/>
          </p:nvSpPr>
          <p:spPr>
            <a:xfrm>
              <a:off x="480" y="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A</a:t>
              </a:r>
            </a:p>
          </p:txBody>
        </p:sp>
        <p:sp>
          <p:nvSpPr>
            <p:cNvPr id="56389" name="Text Box 72"/>
            <p:cNvSpPr txBox="1"/>
            <p:nvPr/>
          </p:nvSpPr>
          <p:spPr>
            <a:xfrm>
              <a:off x="960" y="492"/>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B</a:t>
              </a:r>
            </a:p>
          </p:txBody>
        </p:sp>
        <p:sp>
          <p:nvSpPr>
            <p:cNvPr id="56390" name="Text Box 73"/>
            <p:cNvSpPr txBox="1"/>
            <p:nvPr/>
          </p:nvSpPr>
          <p:spPr>
            <a:xfrm>
              <a:off x="0" y="504"/>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p>
          </p:txBody>
        </p:sp>
        <p:sp>
          <p:nvSpPr>
            <p:cNvPr id="56391" name="Text Box 75"/>
            <p:cNvSpPr txBox="1"/>
            <p:nvPr/>
          </p:nvSpPr>
          <p:spPr>
            <a:xfrm>
              <a:off x="480" y="1008"/>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a:t>
              </a:r>
            </a:p>
          </p:txBody>
        </p:sp>
        <p:sp>
          <p:nvSpPr>
            <p:cNvPr id="56392" name="Rectangle 77"/>
            <p:cNvSpPr/>
            <p:nvPr/>
          </p:nvSpPr>
          <p:spPr>
            <a:xfrm rot="2700000">
              <a:off x="371" y="402"/>
              <a:ext cx="476" cy="476"/>
            </a:xfrm>
            <a:prstGeom prst="rect">
              <a:avLst/>
            </a:prstGeom>
            <a:noFill/>
            <a:ln w="2857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93" name="Line 78"/>
            <p:cNvSpPr/>
            <p:nvPr/>
          </p:nvSpPr>
          <p:spPr>
            <a:xfrm>
              <a:off x="612" y="300"/>
              <a:ext cx="0" cy="68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94" name="Line 79"/>
            <p:cNvSpPr/>
            <p:nvPr/>
          </p:nvSpPr>
          <p:spPr>
            <a:xfrm>
              <a:off x="264" y="636"/>
              <a:ext cx="680"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grpSp>
      <p:grpSp>
        <p:nvGrpSpPr>
          <p:cNvPr id="56354" name="Group 97"/>
          <p:cNvGrpSpPr/>
          <p:nvPr/>
        </p:nvGrpSpPr>
        <p:grpSpPr>
          <a:xfrm>
            <a:off x="4286381" y="3199563"/>
            <a:ext cx="1530350" cy="1428750"/>
            <a:chOff x="0" y="0"/>
            <a:chExt cx="1176" cy="1200"/>
          </a:xfrm>
        </p:grpSpPr>
        <p:sp>
          <p:nvSpPr>
            <p:cNvPr id="56375" name="Oval 82"/>
            <p:cNvSpPr>
              <a:spLocks noChangeAspect="1"/>
            </p:cNvSpPr>
            <p:nvPr/>
          </p:nvSpPr>
          <p:spPr>
            <a:xfrm>
              <a:off x="248" y="296"/>
              <a:ext cx="712" cy="712"/>
            </a:xfrm>
            <a:prstGeom prst="ellipse">
              <a:avLst/>
            </a:prstGeom>
            <a:noFill/>
            <a:ln w="28575" cap="flat" cmpd="sng">
              <a:solidFill>
                <a:schemeClr val="bg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76" name="Text Box 83"/>
            <p:cNvSpPr txBox="1"/>
            <p:nvPr/>
          </p:nvSpPr>
          <p:spPr>
            <a:xfrm>
              <a:off x="480" y="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A</a:t>
              </a:r>
            </a:p>
          </p:txBody>
        </p:sp>
        <p:sp>
          <p:nvSpPr>
            <p:cNvPr id="56377" name="Text Box 84"/>
            <p:cNvSpPr txBox="1"/>
            <p:nvPr/>
          </p:nvSpPr>
          <p:spPr>
            <a:xfrm>
              <a:off x="936" y="384"/>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B</a:t>
              </a:r>
            </a:p>
          </p:txBody>
        </p:sp>
        <p:sp>
          <p:nvSpPr>
            <p:cNvPr id="56378" name="Text Box 85"/>
            <p:cNvSpPr txBox="1"/>
            <p:nvPr/>
          </p:nvSpPr>
          <p:spPr>
            <a:xfrm>
              <a:off x="0" y="384"/>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E</a:t>
              </a:r>
            </a:p>
          </p:txBody>
        </p:sp>
        <p:sp>
          <p:nvSpPr>
            <p:cNvPr id="56379" name="Text Box 86"/>
            <p:cNvSpPr txBox="1"/>
            <p:nvPr/>
          </p:nvSpPr>
          <p:spPr>
            <a:xfrm>
              <a:off x="768" y="864"/>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a:t>
              </a:r>
            </a:p>
          </p:txBody>
        </p:sp>
        <p:sp>
          <p:nvSpPr>
            <p:cNvPr id="56380" name="Line 88"/>
            <p:cNvSpPr/>
            <p:nvPr/>
          </p:nvSpPr>
          <p:spPr>
            <a:xfrm>
              <a:off x="600" y="285"/>
              <a:ext cx="216" cy="672"/>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81" name="Line 89"/>
            <p:cNvSpPr/>
            <p:nvPr/>
          </p:nvSpPr>
          <p:spPr>
            <a:xfrm>
              <a:off x="276" y="540"/>
              <a:ext cx="657" cy="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82" name="AutoShape 90"/>
            <p:cNvSpPr/>
            <p:nvPr/>
          </p:nvSpPr>
          <p:spPr>
            <a:xfrm>
              <a:off x="276" y="300"/>
              <a:ext cx="657" cy="635"/>
            </a:xfrm>
            <a:prstGeom prst="pentagon">
              <a:avLst/>
            </a:prstGeom>
            <a:noFill/>
            <a:ln w="2857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83" name="Text Box 91"/>
            <p:cNvSpPr txBox="1"/>
            <p:nvPr/>
          </p:nvSpPr>
          <p:spPr>
            <a:xfrm>
              <a:off x="192" y="864"/>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p>
          </p:txBody>
        </p:sp>
        <p:sp>
          <p:nvSpPr>
            <p:cNvPr id="56384" name="Line 92"/>
            <p:cNvSpPr/>
            <p:nvPr/>
          </p:nvSpPr>
          <p:spPr>
            <a:xfrm flipH="1">
              <a:off x="384" y="288"/>
              <a:ext cx="216" cy="624"/>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85" name="Line 93"/>
            <p:cNvSpPr>
              <a:spLocks noChangeAspect="1"/>
            </p:cNvSpPr>
            <p:nvPr/>
          </p:nvSpPr>
          <p:spPr>
            <a:xfrm rot="-120000" flipH="1">
              <a:off x="372" y="552"/>
              <a:ext cx="542" cy="361"/>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86" name="Line 94"/>
            <p:cNvSpPr>
              <a:spLocks noChangeAspect="1"/>
            </p:cNvSpPr>
            <p:nvPr/>
          </p:nvSpPr>
          <p:spPr>
            <a:xfrm rot="120000" flipH="1" flipV="1">
              <a:off x="276" y="552"/>
              <a:ext cx="553" cy="368"/>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grpSp>
      <p:grpSp>
        <p:nvGrpSpPr>
          <p:cNvPr id="56355" name="Group 124"/>
          <p:cNvGrpSpPr/>
          <p:nvPr/>
        </p:nvGrpSpPr>
        <p:grpSpPr>
          <a:xfrm>
            <a:off x="6105372" y="3138708"/>
            <a:ext cx="1373187" cy="1600200"/>
            <a:chOff x="0" y="0"/>
            <a:chExt cx="1056" cy="1344"/>
          </a:xfrm>
        </p:grpSpPr>
        <p:sp>
          <p:nvSpPr>
            <p:cNvPr id="56358" name="Oval 99"/>
            <p:cNvSpPr>
              <a:spLocks noChangeAspect="1"/>
            </p:cNvSpPr>
            <p:nvPr/>
          </p:nvSpPr>
          <p:spPr>
            <a:xfrm>
              <a:off x="176" y="296"/>
              <a:ext cx="712" cy="712"/>
            </a:xfrm>
            <a:prstGeom prst="ellipse">
              <a:avLst/>
            </a:prstGeom>
            <a:noFill/>
            <a:ln w="28575" cap="flat" cmpd="sng">
              <a:solidFill>
                <a:schemeClr val="bg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59" name="Text Box 100"/>
            <p:cNvSpPr txBox="1"/>
            <p:nvPr/>
          </p:nvSpPr>
          <p:spPr>
            <a:xfrm>
              <a:off x="408" y="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A</a:t>
              </a:r>
            </a:p>
          </p:txBody>
        </p:sp>
        <p:sp>
          <p:nvSpPr>
            <p:cNvPr id="56360" name="Text Box 101"/>
            <p:cNvSpPr txBox="1"/>
            <p:nvPr/>
          </p:nvSpPr>
          <p:spPr>
            <a:xfrm>
              <a:off x="816" y="288"/>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B</a:t>
              </a:r>
            </a:p>
          </p:txBody>
        </p:sp>
        <p:sp>
          <p:nvSpPr>
            <p:cNvPr id="56361" name="Text Box 102"/>
            <p:cNvSpPr txBox="1"/>
            <p:nvPr/>
          </p:nvSpPr>
          <p:spPr>
            <a:xfrm>
              <a:off x="0" y="288"/>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F</a:t>
              </a:r>
            </a:p>
          </p:txBody>
        </p:sp>
        <p:sp>
          <p:nvSpPr>
            <p:cNvPr id="56362" name="Text Box 103"/>
            <p:cNvSpPr txBox="1"/>
            <p:nvPr/>
          </p:nvSpPr>
          <p:spPr>
            <a:xfrm>
              <a:off x="816" y="72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a:t>
              </a:r>
            </a:p>
          </p:txBody>
        </p:sp>
        <p:sp>
          <p:nvSpPr>
            <p:cNvPr id="56363" name="Text Box 107"/>
            <p:cNvSpPr txBox="1"/>
            <p:nvPr/>
          </p:nvSpPr>
          <p:spPr>
            <a:xfrm>
              <a:off x="432" y="1008"/>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p>
          </p:txBody>
        </p:sp>
        <p:sp>
          <p:nvSpPr>
            <p:cNvPr id="56364" name="Text Box 111"/>
            <p:cNvSpPr txBox="1"/>
            <p:nvPr/>
          </p:nvSpPr>
          <p:spPr>
            <a:xfrm>
              <a:off x="0" y="720"/>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E</a:t>
              </a:r>
            </a:p>
          </p:txBody>
        </p:sp>
        <p:sp>
          <p:nvSpPr>
            <p:cNvPr id="56365" name="AutoShape 112"/>
            <p:cNvSpPr/>
            <p:nvPr/>
          </p:nvSpPr>
          <p:spPr>
            <a:xfrm rot="1800000">
              <a:off x="188" y="344"/>
              <a:ext cx="680" cy="601"/>
            </a:xfrm>
            <a:prstGeom prst="hexagon">
              <a:avLst>
                <a:gd name="adj" fmla="val 28286"/>
                <a:gd name="vf" fmla="val 115470"/>
              </a:avLst>
            </a:prstGeom>
            <a:noFill/>
            <a:ln w="2857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56366" name="Line 114"/>
            <p:cNvSpPr/>
            <p:nvPr/>
          </p:nvSpPr>
          <p:spPr>
            <a:xfrm>
              <a:off x="528" y="312"/>
              <a:ext cx="0" cy="68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67" name="Line 115"/>
            <p:cNvSpPr/>
            <p:nvPr/>
          </p:nvSpPr>
          <p:spPr>
            <a:xfrm rot="3600000">
              <a:off x="532" y="284"/>
              <a:ext cx="0" cy="68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68" name="Line 116"/>
            <p:cNvSpPr/>
            <p:nvPr/>
          </p:nvSpPr>
          <p:spPr>
            <a:xfrm rot="-3600000">
              <a:off x="532" y="320"/>
              <a:ext cx="0" cy="68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69" name="Line 118"/>
            <p:cNvSpPr/>
            <p:nvPr/>
          </p:nvSpPr>
          <p:spPr>
            <a:xfrm rot="-3660000" flipV="1">
              <a:off x="490" y="295"/>
              <a:ext cx="318" cy="497"/>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70" name="Line 119"/>
            <p:cNvSpPr/>
            <p:nvPr/>
          </p:nvSpPr>
          <p:spPr>
            <a:xfrm rot="-7260000">
              <a:off x="243" y="286"/>
              <a:ext cx="258" cy="545"/>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71" name="Line 120"/>
            <p:cNvSpPr>
              <a:spLocks noChangeAspect="1"/>
            </p:cNvSpPr>
            <p:nvPr/>
          </p:nvSpPr>
          <p:spPr>
            <a:xfrm rot="3600000">
              <a:off x="500" y="452"/>
              <a:ext cx="324" cy="564"/>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72" name="Line 121"/>
            <p:cNvSpPr/>
            <p:nvPr/>
          </p:nvSpPr>
          <p:spPr>
            <a:xfrm rot="3600000" flipV="1">
              <a:off x="389" y="202"/>
              <a:ext cx="288" cy="516"/>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73" name="Line 122"/>
            <p:cNvSpPr/>
            <p:nvPr/>
          </p:nvSpPr>
          <p:spPr>
            <a:xfrm rot="-3600000">
              <a:off x="371" y="554"/>
              <a:ext cx="300" cy="540"/>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sp>
          <p:nvSpPr>
            <p:cNvPr id="56374" name="Line 123"/>
            <p:cNvSpPr/>
            <p:nvPr/>
          </p:nvSpPr>
          <p:spPr>
            <a:xfrm rot="3600000">
              <a:off x="43" y="715"/>
              <a:ext cx="669" cy="23"/>
            </a:xfrm>
            <a:prstGeom prst="line">
              <a:avLst/>
            </a:prstGeom>
            <a:ln w="28575" cap="flat" cmpd="sng">
              <a:solidFill>
                <a:srgbClr val="FF9900"/>
              </a:solidFill>
              <a:prstDash val="solid"/>
              <a:miter/>
              <a:headEnd type="none" w="med" len="med"/>
              <a:tailEnd type="none" w="med" len="med"/>
            </a:ln>
          </p:spPr>
          <p:txBody>
            <a:bodyPr/>
            <a:lstStyle/>
            <a:p>
              <a:endParaRPr lang="zh-CN" altLang="en-US"/>
            </a:p>
          </p:txBody>
        </p:sp>
      </p:grpSp>
      <p:sp>
        <p:nvSpPr>
          <p:cNvPr id="56356" name="Text Box 62"/>
          <p:cNvSpPr txBox="1"/>
          <p:nvPr/>
        </p:nvSpPr>
        <p:spPr>
          <a:xfrm>
            <a:off x="540632" y="4551409"/>
            <a:ext cx="7258050" cy="647700"/>
          </a:xfrm>
          <a:prstGeom prst="rect">
            <a:avLst/>
          </a:prstGeom>
          <a:noFill/>
          <a:ln w="9525">
            <a:noFill/>
          </a:ln>
        </p:spPr>
        <p:txBody>
          <a:bodyPr>
            <a:spAutoFit/>
          </a:bodyPr>
          <a:lstStyle/>
          <a:p>
            <a:pPr marL="514350" indent="-514350" eaLnBrk="1" hangingPunct="1">
              <a:lnSpc>
                <a:spcPct val="90000"/>
              </a:lnSpc>
              <a:spcBef>
                <a:spcPct val="20000"/>
              </a:spcBef>
              <a:buFont typeface="Calibri" panose="020F0502020204030204" pitchFamily="34" charset="0"/>
              <a:buAutoNum type="circleNumDbPlain" startAt="4"/>
            </a:pPr>
            <a:r>
              <a:rPr lang="en-US" altLang="zh-CN" b="1"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最大相容类</a:t>
            </a:r>
            <a:endParaRPr lang="en-US" altLang="zh-CN" b="1" dirty="0">
              <a:latin typeface="华文新魏" panose="02010800040101010101" pitchFamily="2" charset="-122"/>
              <a:ea typeface="华文新魏" panose="02010800040101010101" pitchFamily="2" charset="-122"/>
            </a:endParaRPr>
          </a:p>
          <a:p>
            <a:pPr marL="514350" indent="-514350" eaLnBrk="1" hangingPunct="1">
              <a:lnSpc>
                <a:spcPct val="90000"/>
              </a:lnSpc>
              <a:spcBef>
                <a:spcPct val="20000"/>
              </a:spcBef>
              <a:buFont typeface="Arial" panose="020B0604020202020204" pitchFamily="34" charset="0"/>
            </a:pP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不能被其他相容类所包含的相容类。</a:t>
            </a:r>
          </a:p>
        </p:txBody>
      </p:sp>
      <p:sp>
        <p:nvSpPr>
          <p:cNvPr id="2" name="对话气泡: 圆角矩形 1"/>
          <p:cNvSpPr/>
          <p:nvPr/>
        </p:nvSpPr>
        <p:spPr bwMode="auto">
          <a:xfrm>
            <a:off x="7882710" y="4055393"/>
            <a:ext cx="1080120" cy="516607"/>
          </a:xfrm>
          <a:prstGeom prst="wedgeRoundRectCallout">
            <a:avLst>
              <a:gd name="adj1" fmla="val -96198"/>
              <a:gd name="adj2" fmla="val -74357"/>
              <a:gd name="adj3" fmla="val 16667"/>
            </a:avLst>
          </a:prstGeom>
          <a:solidFill>
            <a:schemeClr val="accent2"/>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0" dirty="0">
                <a:ln>
                  <a:solidFill>
                    <a:sysClr val="windowText" lastClr="000000"/>
                  </a:solidFill>
                </a:ln>
                <a:solidFill>
                  <a:srgbClr val="FFFF00"/>
                </a:solidFill>
                <a:effectLst/>
                <a:uLnTx/>
                <a:uFillTx/>
                <a:latin typeface="Calibri" panose="020F0502020204030204" pitchFamily="34" charset="0"/>
                <a:ea typeface="宋体" panose="02010600030101010101" pitchFamily="2" charset="-122"/>
                <a:cs typeface="+mn-cs"/>
              </a:rPr>
              <a:t>合并图</a:t>
            </a:r>
          </a:p>
        </p:txBody>
      </p:sp>
      <p:sp>
        <p:nvSpPr>
          <p:cNvPr id="56" name="Rectangle 4">
            <a:extLst>
              <a:ext uri="{FF2B5EF4-FFF2-40B4-BE49-F238E27FC236}">
                <a16:creationId xmlns:a16="http://schemas.microsoft.com/office/drawing/2014/main" id="{B0F536EE-1004-42C3-BEAC-51E7E9E36D1D}"/>
              </a:ext>
            </a:extLst>
          </p:cNvPr>
          <p:cNvSpPr txBox="1">
            <a:spLocks/>
          </p:cNvSpPr>
          <p:nvPr/>
        </p:nvSpPr>
        <p:spPr>
          <a:xfrm>
            <a:off x="533703" y="2172493"/>
            <a:ext cx="8288300" cy="1162231"/>
          </a:xfrm>
          <a:prstGeom prst="rect">
            <a:avLst/>
          </a:prstGeom>
          <a:noFill/>
          <a:ln w="9525">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ea"/>
              <a:buAutoNum type="circleNumDbPlain" startAt="4"/>
            </a:pPr>
            <a:r>
              <a:rPr lang="zh-CN" altLang="en-US" sz="1800" b="1" u="sng" dirty="0">
                <a:solidFill>
                  <a:srgbClr val="FF0000"/>
                </a:solidFill>
                <a:latin typeface="华文新魏" panose="02010800040101010101" pitchFamily="2" charset="-122"/>
                <a:ea typeface="华文新魏" panose="02010800040101010101" pitchFamily="2" charset="-122"/>
              </a:rPr>
              <a:t>合并图</a:t>
            </a:r>
          </a:p>
          <a:p>
            <a:pPr marL="514350" indent="-514350">
              <a:buFont typeface="Arial" panose="020B0604020202020204" pitchFamily="34" charset="0"/>
              <a:buNone/>
            </a:pPr>
            <a:r>
              <a:rPr lang="zh-CN" altLang="en-US" sz="1800" dirty="0">
                <a:latin typeface="华文新魏" panose="02010800040101010101" pitchFamily="2" charset="-122"/>
                <a:ea typeface="华文新魏" panose="02010800040101010101" pitchFamily="2" charset="-122"/>
              </a:rPr>
              <a:t>         因为相容</a:t>
            </a:r>
            <a:r>
              <a:rPr lang="zh-CN" altLang="en-US" sz="1800" dirty="0">
                <a:solidFill>
                  <a:srgbClr val="FF0000"/>
                </a:solidFill>
                <a:latin typeface="华文新魏" panose="02010800040101010101" pitchFamily="2" charset="-122"/>
                <a:ea typeface="华文新魏" panose="02010800040101010101" pitchFamily="2" charset="-122"/>
              </a:rPr>
              <a:t>没有传递性</a:t>
            </a:r>
            <a:r>
              <a:rPr lang="zh-CN" altLang="en-US" sz="1800" dirty="0">
                <a:latin typeface="华文新魏" panose="02010800040101010101" pitchFamily="2" charset="-122"/>
                <a:ea typeface="华文新魏" panose="02010800040101010101" pitchFamily="2" charset="-122"/>
              </a:rPr>
              <a:t>，为了从“相容对”中找出“相容类”，采用合并图：将状态以点形式均匀标示在一个圆周，所有相容对用直线连接，顶点之间都有连线的多边形就构成了一个相容类。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a:xfrm>
            <a:off x="563563" y="652463"/>
            <a:ext cx="6518275" cy="400050"/>
          </a:xfrm>
          <a:prstGeom prst="rect">
            <a:avLst/>
          </a:prstGeom>
          <a:noFill/>
          <a:ln w="9525">
            <a:noFill/>
          </a:ln>
        </p:spPr>
        <p:txBody>
          <a:bodyPr/>
          <a:lstStyle/>
          <a:p>
            <a:pPr>
              <a:buFont typeface="Wingdings" panose="05000000000000000000" pitchFamily="2" charset="2"/>
              <a:buChar char="Ø"/>
            </a:pP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最小化相容状态集确定</a:t>
            </a:r>
            <a:endParaRPr lang="en-US" altLang="zh-CN" sz="2000" b="1" i="1" dirty="0">
              <a:solidFill>
                <a:srgbClr val="FF0000"/>
              </a:solidFill>
              <a:latin typeface="华文新魏" panose="02010800040101010101" pitchFamily="2" charset="-122"/>
              <a:ea typeface="华文新魏" panose="02010800040101010101" pitchFamily="2" charset="-122"/>
            </a:endParaRPr>
          </a:p>
        </p:txBody>
      </p:sp>
      <p:sp>
        <p:nvSpPr>
          <p:cNvPr id="58371" name="Rectangle 3"/>
          <p:cNvSpPr>
            <a:spLocks noGrp="1"/>
          </p:cNvSpPr>
          <p:nvPr>
            <p:ph/>
          </p:nvPr>
        </p:nvSpPr>
        <p:spPr>
          <a:xfrm>
            <a:off x="563563" y="1780634"/>
            <a:ext cx="8401050" cy="1554162"/>
          </a:xfrm>
          <a:prstGeom prst="rect">
            <a:avLst/>
          </a:prstGeom>
          <a:noFill/>
          <a:ln w="9525">
            <a:noFill/>
          </a:ln>
        </p:spPr>
        <p:txBody>
          <a:bodyPr/>
          <a:lstStyle/>
          <a:p>
            <a:pPr marL="179705" indent="-179705">
              <a:lnSpc>
                <a:spcPct val="120000"/>
              </a:lnSpc>
              <a:spcBef>
                <a:spcPct val="0"/>
              </a:spcBef>
            </a:pPr>
            <a:r>
              <a:rPr lang="zh-CN" altLang="en-US" sz="2000" b="1" dirty="0">
                <a:latin typeface="华文新魏" panose="02010800040101010101" pitchFamily="2" charset="-122"/>
                <a:ea typeface="华文新魏" panose="02010800040101010101" pitchFamily="2" charset="-122"/>
              </a:rPr>
              <a:t>覆盖性</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Coverd</a:t>
            </a:r>
            <a:r>
              <a:rPr lang="zh-CN" altLang="en-US" sz="2000" dirty="0">
                <a:solidFill>
                  <a:srgbClr val="FF0000"/>
                </a:solidFill>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能包含全部的原始状态。</a:t>
            </a:r>
          </a:p>
          <a:p>
            <a:pPr marL="179705" indent="-179705">
              <a:lnSpc>
                <a:spcPct val="120000"/>
              </a:lnSpc>
              <a:spcBef>
                <a:spcPct val="0"/>
              </a:spcBef>
            </a:pPr>
            <a:r>
              <a:rPr lang="zh-CN" altLang="en-US" sz="2000" b="1" dirty="0">
                <a:latin typeface="华文新魏" panose="02010800040101010101" pitchFamily="2" charset="-122"/>
                <a:ea typeface="华文新魏" panose="02010800040101010101" pitchFamily="2" charset="-122"/>
              </a:rPr>
              <a:t>闭合性</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Closure</a:t>
            </a:r>
            <a:r>
              <a:rPr lang="zh-CN" altLang="en-US" sz="2000" dirty="0">
                <a:solidFill>
                  <a:srgbClr val="FF0000"/>
                </a:solidFill>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任一个相容类的次态应属于该集内的</a:t>
            </a:r>
            <a:r>
              <a:rPr lang="zh-CN" altLang="en-US" sz="2000" dirty="0">
                <a:solidFill>
                  <a:srgbClr val="FF0000"/>
                </a:solidFill>
                <a:latin typeface="华文新魏" panose="02010800040101010101" pitchFamily="2" charset="-122"/>
                <a:ea typeface="华文新魏" panose="02010800040101010101" pitchFamily="2" charset="-122"/>
              </a:rPr>
              <a:t>一个</a:t>
            </a:r>
            <a:r>
              <a:rPr lang="zh-CN" altLang="en-US" sz="2000" dirty="0">
                <a:latin typeface="华文新魏" panose="02010800040101010101" pitchFamily="2" charset="-122"/>
                <a:ea typeface="华文新魏" panose="02010800040101010101" pitchFamily="2" charset="-122"/>
              </a:rPr>
              <a:t>相容类。</a:t>
            </a:r>
          </a:p>
          <a:p>
            <a:pPr marL="179705" indent="-179705">
              <a:lnSpc>
                <a:spcPct val="120000"/>
              </a:lnSpc>
              <a:spcBef>
                <a:spcPct val="0"/>
              </a:spcBef>
            </a:pPr>
            <a:r>
              <a:rPr lang="zh-CN" altLang="en-US" sz="2000" b="1" dirty="0">
                <a:latin typeface="华文新魏" panose="02010800040101010101" pitchFamily="2" charset="-122"/>
                <a:ea typeface="华文新魏" panose="02010800040101010101" pitchFamily="2" charset="-122"/>
              </a:rPr>
              <a:t>最小化条件</a:t>
            </a:r>
            <a:r>
              <a:rPr lang="zh-CN" altLang="en-US" sz="2000" dirty="0">
                <a:latin typeface="华文新魏" panose="02010800040101010101" pitchFamily="2" charset="-122"/>
                <a:ea typeface="华文新魏" panose="02010800040101010101" pitchFamily="2" charset="-122"/>
              </a:rPr>
              <a:t>：</a:t>
            </a:r>
            <a:r>
              <a:rPr lang="zh-CN" altLang="en-US" sz="2000" dirty="0">
                <a:solidFill>
                  <a:srgbClr val="FF0000"/>
                </a:solidFill>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选择满足</a:t>
            </a:r>
            <a:r>
              <a:rPr lang="zh-CN" altLang="en-US" sz="2000" b="1" dirty="0">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覆盖</a:t>
            </a:r>
            <a:r>
              <a:rPr lang="zh-CN" altLang="en-US" sz="2000" b="1"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和</a:t>
            </a:r>
            <a:r>
              <a:rPr lang="zh-CN" altLang="en-US" sz="2000" b="1" dirty="0">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闭合</a:t>
            </a:r>
            <a:r>
              <a:rPr lang="zh-CN" altLang="en-US" sz="2000" b="1"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的相容类且数目最少（</a:t>
            </a:r>
            <a:r>
              <a:rPr lang="zh-CN" altLang="en-US" sz="2000" dirty="0">
                <a:solidFill>
                  <a:srgbClr val="FF0000"/>
                </a:solidFill>
                <a:latin typeface="华文新魏" panose="02010800040101010101" pitchFamily="2" charset="-122"/>
                <a:ea typeface="华文新魏" panose="02010800040101010101" pitchFamily="2" charset="-122"/>
              </a:rPr>
              <a:t>但不一定最好！</a:t>
            </a:r>
            <a:r>
              <a:rPr lang="zh-CN" altLang="en-US" sz="2000" dirty="0">
                <a:latin typeface="华文新魏" panose="02010800040101010101" pitchFamily="2" charset="-122"/>
                <a:ea typeface="华文新魏" panose="02010800040101010101" pitchFamily="2" charset="-122"/>
              </a:rPr>
              <a:t>）。</a:t>
            </a:r>
          </a:p>
        </p:txBody>
      </p:sp>
      <p:sp>
        <p:nvSpPr>
          <p:cNvPr id="58372" name="Text Box 5"/>
          <p:cNvSpPr txBox="1"/>
          <p:nvPr/>
        </p:nvSpPr>
        <p:spPr>
          <a:xfrm>
            <a:off x="514350" y="3441159"/>
            <a:ext cx="8115300" cy="1506855"/>
          </a:xfrm>
          <a:prstGeom prst="rect">
            <a:avLst/>
          </a:prstGeom>
          <a:noFill/>
          <a:ln w="9525">
            <a:noFill/>
          </a:ln>
        </p:spPr>
        <p:txBody>
          <a:bodyPr>
            <a:spAutoFit/>
          </a:bodyPr>
          <a:lstStyle/>
          <a:p>
            <a:pPr eaLnBrk="1" hangingPunct="1">
              <a:spcBef>
                <a:spcPct val="20000"/>
              </a:spcBef>
              <a:buFont typeface="Wingdings" panose="05000000000000000000" pitchFamily="2" charset="2"/>
              <a:buChar char="Ø"/>
            </a:pP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不完全给定状态表的化简过程</a:t>
            </a:r>
          </a:p>
          <a:p>
            <a:pPr eaLnBrk="1" hangingPunct="1">
              <a:spcBef>
                <a:spcPct val="20000"/>
              </a:spcBef>
              <a:buFont typeface="Arial" panose="020B0604020202020204" pitchFamily="34" charset="0"/>
              <a:buChar char="•"/>
            </a:pPr>
            <a:r>
              <a:rPr lang="zh-CN" altLang="en-US" sz="2000" dirty="0">
                <a:latin typeface="华文新魏" panose="02010800040101010101" pitchFamily="2" charset="-122"/>
                <a:ea typeface="华文新魏" panose="02010800040101010101" pitchFamily="2" charset="-122"/>
              </a:rPr>
              <a:t>   利用</a:t>
            </a:r>
            <a:r>
              <a:rPr lang="zh-CN" altLang="en-US" sz="2000" u="sng" dirty="0">
                <a:solidFill>
                  <a:srgbClr val="FF0000"/>
                </a:solidFill>
                <a:latin typeface="华文新魏" panose="02010800040101010101" pitchFamily="2" charset="-122"/>
                <a:ea typeface="华文新魏" panose="02010800040101010101" pitchFamily="2" charset="-122"/>
              </a:rPr>
              <a:t>隐含表</a:t>
            </a:r>
            <a:r>
              <a:rPr lang="zh-CN" altLang="en-US" sz="2000" dirty="0">
                <a:latin typeface="华文新魏" panose="02010800040101010101" pitchFamily="2" charset="-122"/>
                <a:ea typeface="华文新魏" panose="02010800040101010101" pitchFamily="2" charset="-122"/>
              </a:rPr>
              <a:t>寻找相容对；</a:t>
            </a:r>
          </a:p>
          <a:p>
            <a:pPr eaLnBrk="1" hangingPunct="1">
              <a:spcBef>
                <a:spcPct val="20000"/>
              </a:spcBef>
              <a:buFont typeface="Arial" panose="020B0604020202020204" pitchFamily="34" charset="0"/>
              <a:buChar char="•"/>
            </a:pPr>
            <a:r>
              <a:rPr lang="zh-CN" altLang="en-US" sz="2000" dirty="0">
                <a:latin typeface="华文新魏" panose="02010800040101010101" pitchFamily="2" charset="-122"/>
                <a:ea typeface="华文新魏" panose="02010800040101010101" pitchFamily="2" charset="-122"/>
              </a:rPr>
              <a:t>   利用</a:t>
            </a:r>
            <a:r>
              <a:rPr lang="zh-CN" altLang="en-US" sz="2000" u="sng" dirty="0">
                <a:solidFill>
                  <a:srgbClr val="FF0000"/>
                </a:solidFill>
                <a:latin typeface="华文新魏" panose="02010800040101010101" pitchFamily="2" charset="-122"/>
                <a:ea typeface="华文新魏" panose="02010800040101010101" pitchFamily="2" charset="-122"/>
              </a:rPr>
              <a:t>合并图</a:t>
            </a:r>
            <a:r>
              <a:rPr lang="zh-CN" altLang="en-US" sz="2000" dirty="0">
                <a:latin typeface="华文新魏" panose="02010800040101010101" pitchFamily="2" charset="-122"/>
                <a:ea typeface="华文新魏" panose="02010800040101010101" pitchFamily="2" charset="-122"/>
              </a:rPr>
              <a:t>确定最大相容类；</a:t>
            </a:r>
          </a:p>
          <a:p>
            <a:pPr eaLnBrk="1" hangingPunct="1">
              <a:spcBef>
                <a:spcPct val="20000"/>
              </a:spcBef>
              <a:buFont typeface="Arial" panose="020B0604020202020204" pitchFamily="34" charset="0"/>
              <a:buChar char="•"/>
            </a:pPr>
            <a:r>
              <a:rPr lang="zh-CN" altLang="en-US" sz="2000" dirty="0">
                <a:latin typeface="华文新魏" panose="02010800040101010101" pitchFamily="2" charset="-122"/>
                <a:ea typeface="华文新魏" panose="02010800040101010101" pitchFamily="2" charset="-122"/>
              </a:rPr>
              <a:t>   采用</a:t>
            </a:r>
            <a:r>
              <a:rPr lang="zh-CN" altLang="en-US" sz="2000" u="sng" dirty="0">
                <a:solidFill>
                  <a:srgbClr val="FF0000"/>
                </a:solidFill>
                <a:latin typeface="华文新魏" panose="02010800040101010101" pitchFamily="2" charset="-122"/>
                <a:ea typeface="华文新魏" panose="02010800040101010101" pitchFamily="2" charset="-122"/>
              </a:rPr>
              <a:t>覆盖闭合表</a:t>
            </a:r>
            <a:r>
              <a:rPr lang="zh-CN" altLang="en-US" sz="2000" dirty="0">
                <a:latin typeface="华文新魏" panose="02010800040101010101" pitchFamily="2" charset="-122"/>
                <a:ea typeface="华文新魏" panose="02010800040101010101" pitchFamily="2" charset="-122"/>
              </a:rPr>
              <a:t>进行相容类集的选择，建立最小化状态表。</a:t>
            </a:r>
          </a:p>
        </p:txBody>
      </p:sp>
      <p:sp>
        <p:nvSpPr>
          <p:cNvPr id="5" name="对话气泡: 圆角矩形 4"/>
          <p:cNvSpPr/>
          <p:nvPr/>
        </p:nvSpPr>
        <p:spPr bwMode="auto">
          <a:xfrm>
            <a:off x="6732270" y="3307491"/>
            <a:ext cx="1341120" cy="648335"/>
          </a:xfrm>
          <a:prstGeom prst="wedgeRoundRectCallout">
            <a:avLst>
              <a:gd name="adj1" fmla="val -449482"/>
              <a:gd name="adj2" fmla="val 144732"/>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solidFill>
                    <a:sysClr val="windowText" lastClr="000000"/>
                  </a:solidFill>
                </a:ln>
                <a:solidFill>
                  <a:srgbClr val="FFFF00"/>
                </a:solidFill>
                <a:effectLst/>
                <a:uLnTx/>
                <a:uFillTx/>
                <a:latin typeface="Calibri" panose="020F0502020204030204" pitchFamily="34" charset="0"/>
                <a:ea typeface="宋体" panose="02010600030101010101" pitchFamily="2" charset="-122"/>
                <a:cs typeface="+mn-cs"/>
              </a:rPr>
              <a:t>共引入了</a:t>
            </a:r>
            <a:r>
              <a:rPr kumimoji="0" lang="en-US" altLang="zh-CN" sz="1400" b="0" i="0" u="none" strike="noStrike" kern="1200" cap="none" spc="0" normalizeH="0" baseline="0" noProof="0" dirty="0">
                <a:ln>
                  <a:solidFill>
                    <a:sysClr val="windowText" lastClr="000000"/>
                  </a:solidFill>
                </a:ln>
                <a:solidFill>
                  <a:srgbClr val="FFFF00"/>
                </a:solidFill>
                <a:effectLst/>
                <a:uLnTx/>
                <a:uFillTx/>
                <a:latin typeface="Calibri" panose="020F0502020204030204" pitchFamily="34" charset="0"/>
                <a:ea typeface="宋体" panose="02010600030101010101" pitchFamily="2" charset="-122"/>
                <a:cs typeface="+mn-cs"/>
              </a:rPr>
              <a:t>3</a:t>
            </a:r>
            <a:r>
              <a:rPr kumimoji="0" lang="zh-CN" altLang="en-US" sz="1400" b="0" i="0" u="none" strike="noStrike" kern="1200" cap="none" spc="0" normalizeH="0" baseline="0" noProof="0" dirty="0">
                <a:ln>
                  <a:solidFill>
                    <a:sysClr val="windowText" lastClr="000000"/>
                  </a:solidFill>
                </a:ln>
                <a:solidFill>
                  <a:srgbClr val="FFFF00"/>
                </a:solidFill>
                <a:effectLst/>
                <a:uLnTx/>
                <a:uFillTx/>
                <a:latin typeface="Calibri" panose="020F0502020204030204" pitchFamily="34" charset="0"/>
                <a:ea typeface="宋体" panose="02010600030101010101" pitchFamily="2" charset="-122"/>
                <a:cs typeface="+mn-cs"/>
              </a:rPr>
              <a:t>个新工具！</a:t>
            </a:r>
          </a:p>
        </p:txBody>
      </p:sp>
      <p:sp>
        <p:nvSpPr>
          <p:cNvPr id="6" name="Rectangle 3">
            <a:extLst>
              <a:ext uri="{FF2B5EF4-FFF2-40B4-BE49-F238E27FC236}">
                <a16:creationId xmlns:a16="http://schemas.microsoft.com/office/drawing/2014/main" id="{55CB3B61-638B-4F11-95C3-C2D8607BDCE2}"/>
              </a:ext>
            </a:extLst>
          </p:cNvPr>
          <p:cNvSpPr txBox="1">
            <a:spLocks/>
          </p:cNvSpPr>
          <p:nvPr/>
        </p:nvSpPr>
        <p:spPr>
          <a:xfrm>
            <a:off x="563563" y="935712"/>
            <a:ext cx="8401050" cy="738559"/>
          </a:xfrm>
          <a:prstGeom prst="rect">
            <a:avLst/>
          </a:prstGeom>
          <a:noFill/>
          <a:ln w="9525">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ct val="0"/>
              </a:spcBef>
              <a:buNone/>
            </a:pPr>
            <a:r>
              <a:rPr lang="zh-CN" altLang="en-US" sz="2000" dirty="0">
                <a:latin typeface="华文新魏" panose="02010800040101010101" pitchFamily="2" charset="-122"/>
                <a:ea typeface="华文新魏" panose="02010800040101010101" pitchFamily="2" charset="-122"/>
              </a:rPr>
              <a:t>从</a:t>
            </a:r>
            <a:r>
              <a:rPr lang="zh-CN" altLang="en-US" sz="2000" dirty="0">
                <a:solidFill>
                  <a:srgbClr val="FF0000"/>
                </a:solidFill>
                <a:latin typeface="华文新魏" panose="02010800040101010101" pitchFamily="2" charset="-122"/>
                <a:ea typeface="华文新魏" panose="02010800040101010101" pitchFamily="2" charset="-122"/>
              </a:rPr>
              <a:t>最大相容类</a:t>
            </a:r>
            <a:r>
              <a:rPr lang="zh-CN" altLang="en-US" sz="2000" dirty="0">
                <a:latin typeface="华文新魏" panose="02010800040101010101" pitchFamily="2" charset="-122"/>
                <a:ea typeface="华文新魏" panose="02010800040101010101" pitchFamily="2" charset="-122"/>
              </a:rPr>
              <a:t>中选择一组相容类构成</a:t>
            </a:r>
            <a:r>
              <a:rPr lang="zh-CN" altLang="en-US" sz="2000" dirty="0">
                <a:solidFill>
                  <a:srgbClr val="FF0000"/>
                </a:solidFill>
                <a:latin typeface="华文新魏" panose="02010800040101010101" pitchFamily="2" charset="-122"/>
                <a:ea typeface="华文新魏" panose="02010800040101010101" pitchFamily="2" charset="-122"/>
              </a:rPr>
              <a:t>最小化状态表</a:t>
            </a:r>
            <a:r>
              <a:rPr lang="zh-CN" altLang="en-US" sz="2000" dirty="0">
                <a:latin typeface="华文新魏" panose="02010800040101010101" pitchFamily="2" charset="-122"/>
                <a:ea typeface="华文新魏" panose="02010800040101010101" pitchFamily="2" charset="-122"/>
              </a:rPr>
              <a:t>，需要保证：是否能包含原始状态表中的所有状态、所有可能输入条件下的次态。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p:cNvSpPr>
          <p:nvPr>
            <p:ph type="title"/>
          </p:nvPr>
        </p:nvSpPr>
        <p:spPr>
          <a:xfrm>
            <a:off x="533400" y="515938"/>
            <a:ext cx="73152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1</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化简如图所示的原始状态表。</a:t>
            </a:r>
          </a:p>
        </p:txBody>
      </p:sp>
      <p:graphicFrame>
        <p:nvGraphicFramePr>
          <p:cNvPr id="46083" name="Group 3"/>
          <p:cNvGraphicFramePr>
            <a:graphicFrameLocks noGrp="1"/>
          </p:cNvGraphicFramePr>
          <p:nvPr/>
        </p:nvGraphicFramePr>
        <p:xfrm>
          <a:off x="723900" y="930275"/>
          <a:ext cx="2209800" cy="2276475"/>
        </p:xfrm>
        <a:graphic>
          <a:graphicData uri="http://schemas.openxmlformats.org/drawingml/2006/table">
            <a:tbl>
              <a:tblPr/>
              <a:tblGrid>
                <a:gridCol w="704850">
                  <a:extLst>
                    <a:ext uri="{9D8B030D-6E8A-4147-A177-3AD203B41FA5}">
                      <a16:colId xmlns:a16="http://schemas.microsoft.com/office/drawing/2014/main" val="20000"/>
                    </a:ext>
                  </a:extLst>
                </a:gridCol>
                <a:gridCol w="763588">
                  <a:extLst>
                    <a:ext uri="{9D8B030D-6E8A-4147-A177-3AD203B41FA5}">
                      <a16:colId xmlns:a16="http://schemas.microsoft.com/office/drawing/2014/main" val="20001"/>
                    </a:ext>
                  </a:extLst>
                </a:gridCol>
                <a:gridCol w="741362">
                  <a:extLst>
                    <a:ext uri="{9D8B030D-6E8A-4147-A177-3AD203B41FA5}">
                      <a16:colId xmlns:a16="http://schemas.microsoft.com/office/drawing/2014/main" val="20002"/>
                    </a:ext>
                  </a:extLst>
                </a:gridCol>
              </a:tblGrid>
              <a:tr h="4065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3484">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a:t>
                      </a: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3484">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B/0</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75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7475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r>
                        <a:rPr kumimoji="0" lang="en-US" altLang="zh-CN" sz="20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73484">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E</a:t>
                      </a:r>
                    </a:p>
                  </a:txBody>
                  <a:tcPr marT="34300" marB="343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300" marB="343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300" marB="343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46114" name="Group 34"/>
          <p:cNvGraphicFramePr>
            <a:graphicFrameLocks noGrp="1"/>
          </p:cNvGraphicFramePr>
          <p:nvPr>
            <p:custDataLst>
              <p:tags r:id="rId1"/>
            </p:custDataLst>
          </p:nvPr>
        </p:nvGraphicFramePr>
        <p:xfrm>
          <a:off x="3702050" y="965200"/>
          <a:ext cx="3733800" cy="2320926"/>
        </p:xfrm>
        <a:graphic>
          <a:graphicData uri="http://schemas.openxmlformats.org/drawingml/2006/table">
            <a:tbl>
              <a:tblPr/>
              <a:tblGrid>
                <a:gridCol w="373063">
                  <a:extLst>
                    <a:ext uri="{9D8B030D-6E8A-4147-A177-3AD203B41FA5}">
                      <a16:colId xmlns:a16="http://schemas.microsoft.com/office/drawing/2014/main" val="20000"/>
                    </a:ext>
                  </a:extLst>
                </a:gridCol>
                <a:gridCol w="839787">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tblGrid>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4841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E</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9459" name="Text Box 84"/>
          <p:cNvSpPr txBox="1"/>
          <p:nvPr/>
        </p:nvSpPr>
        <p:spPr>
          <a:xfrm>
            <a:off x="457200" y="3240405"/>
            <a:ext cx="6140450" cy="645160"/>
          </a:xfrm>
          <a:prstGeom prst="rect">
            <a:avLst/>
          </a:prstGeom>
          <a:noFill/>
          <a:ln w="9525">
            <a:noFill/>
          </a:ln>
        </p:spPr>
        <p:txBody>
          <a:bodyPr wrap="square">
            <a:spAutoFit/>
          </a:bodyPr>
          <a:lstStyle/>
          <a:p>
            <a:pPr marL="514350" indent="-514350" eaLnBrk="1" hangingPunct="1">
              <a:lnSpc>
                <a:spcPct val="90000"/>
              </a:lnSpc>
              <a:spcBef>
                <a:spcPct val="50000"/>
              </a:spcBef>
              <a:buFont typeface="Calibri" panose="020F0502020204030204" pitchFamily="34" charset="0"/>
              <a:buAutoNum type="circleNumDbPlain"/>
            </a:pPr>
            <a:r>
              <a:rPr lang="zh-CN" altLang="en-US" sz="2000" dirty="0">
                <a:latin typeface="华文新魏" panose="02010800040101010101" pitchFamily="2" charset="-122"/>
                <a:ea typeface="华文新魏" panose="02010800040101010101" pitchFamily="2" charset="-122"/>
              </a:rPr>
              <a:t>利用</a:t>
            </a:r>
            <a:r>
              <a:rPr lang="zh-CN" altLang="en-US" sz="2000" u="sng" dirty="0">
                <a:latin typeface="华文新魏" panose="02010800040101010101" pitchFamily="2" charset="-122"/>
                <a:ea typeface="华文新魏" panose="02010800040101010101" pitchFamily="2" charset="-122"/>
              </a:rPr>
              <a:t>隐含表</a:t>
            </a:r>
            <a:r>
              <a:rPr lang="zh-CN" altLang="en-US" sz="2000" dirty="0">
                <a:latin typeface="华文新魏" panose="02010800040101010101" pitchFamily="2" charset="-122"/>
                <a:ea typeface="华文新魏" panose="02010800040101010101" pitchFamily="2" charset="-122"/>
              </a:rPr>
              <a:t>寻找相容对：</a:t>
            </a:r>
            <a:r>
              <a:rPr lang="en-US" altLang="zh-CN" sz="2000" b="1" dirty="0">
                <a:solidFill>
                  <a:srgbClr val="FF0000"/>
                </a:solidFill>
                <a:latin typeface="华文新魏" panose="02010800040101010101" pitchFamily="2" charset="-122"/>
                <a:ea typeface="华文新魏" panose="02010800040101010101" pitchFamily="2" charset="-122"/>
              </a:rPr>
              <a:t>(A,B),(A,C),(A,D),(A,E),(B,D),(C,D),(C,E)</a:t>
            </a:r>
          </a:p>
        </p:txBody>
      </p:sp>
      <p:grpSp>
        <p:nvGrpSpPr>
          <p:cNvPr id="59460" name="Group 85"/>
          <p:cNvGrpSpPr/>
          <p:nvPr/>
        </p:nvGrpSpPr>
        <p:grpSpPr>
          <a:xfrm>
            <a:off x="787400" y="869950"/>
            <a:ext cx="622300" cy="536575"/>
            <a:chOff x="0" y="0"/>
            <a:chExt cx="392" cy="450"/>
          </a:xfrm>
        </p:grpSpPr>
        <p:sp>
          <p:nvSpPr>
            <p:cNvPr id="59482" name="Text Box 86"/>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黑体" panose="02010609060101010101" pitchFamily="49" charset="-122"/>
                </a:rPr>
                <a:t>x</a:t>
              </a:r>
            </a:p>
          </p:txBody>
        </p:sp>
        <p:sp>
          <p:nvSpPr>
            <p:cNvPr id="59483" name="Text Box 87"/>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黑体" panose="02010609060101010101" pitchFamily="49" charset="-122"/>
                </a:rPr>
                <a:t>y</a:t>
              </a:r>
            </a:p>
          </p:txBody>
        </p:sp>
      </p:grpSp>
      <p:sp>
        <p:nvSpPr>
          <p:cNvPr id="59461" name="Text Box 88"/>
          <p:cNvSpPr txBox="1"/>
          <p:nvPr/>
        </p:nvSpPr>
        <p:spPr>
          <a:xfrm>
            <a:off x="457200" y="4484688"/>
            <a:ext cx="5638800" cy="366712"/>
          </a:xfrm>
          <a:prstGeom prst="rect">
            <a:avLst/>
          </a:prstGeom>
          <a:noFill/>
          <a:ln w="9525">
            <a:noFill/>
          </a:ln>
        </p:spPr>
        <p:txBody>
          <a:bodyPr>
            <a:spAutoFit/>
          </a:bodyPr>
          <a:lstStyle/>
          <a:p>
            <a:pPr marL="457200" indent="-457200" eaLnBrk="1" hangingPunct="1">
              <a:lnSpc>
                <a:spcPct val="90000"/>
              </a:lnSpc>
              <a:spcBef>
                <a:spcPct val="50000"/>
              </a:spcBef>
              <a:buFont typeface="Arial" panose="020B0604020202020204" pitchFamily="34" charset="0"/>
            </a:pPr>
            <a:r>
              <a:rPr lang="en-US" altLang="zh-CN" sz="2000" b="1" dirty="0">
                <a:solidFill>
                  <a:srgbClr val="FF0000"/>
                </a:solidFill>
                <a:latin typeface="华文新魏" panose="02010800040101010101" pitchFamily="2" charset="-122"/>
                <a:ea typeface="华文新魏" panose="02010800040101010101" pitchFamily="2" charset="-122"/>
              </a:rPr>
              <a:t>         (A,B,D),(A,C,D),(A,C,E)</a:t>
            </a:r>
          </a:p>
        </p:txBody>
      </p:sp>
      <p:grpSp>
        <p:nvGrpSpPr>
          <p:cNvPr id="59462" name="Group 89"/>
          <p:cNvGrpSpPr/>
          <p:nvPr/>
        </p:nvGrpSpPr>
        <p:grpSpPr>
          <a:xfrm>
            <a:off x="6916420" y="3143250"/>
            <a:ext cx="2003425" cy="1885950"/>
            <a:chOff x="0" y="0"/>
            <a:chExt cx="1632" cy="1584"/>
          </a:xfrm>
        </p:grpSpPr>
        <p:sp>
          <p:nvSpPr>
            <p:cNvPr id="59476" name="Oval 90"/>
            <p:cNvSpPr/>
            <p:nvPr/>
          </p:nvSpPr>
          <p:spPr>
            <a:xfrm>
              <a:off x="216" y="282"/>
              <a:ext cx="1152" cy="1152"/>
            </a:xfrm>
            <a:prstGeom prst="ellipse">
              <a:avLst/>
            </a:prstGeom>
            <a:noFill/>
            <a:ln w="3810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solidFill>
                  <a:srgbClr val="FFFF00"/>
                </a:solidFill>
                <a:latin typeface="黑体" panose="02010609060101010101" pitchFamily="49" charset="-122"/>
              </a:endParaRPr>
            </a:p>
          </p:txBody>
        </p:sp>
        <p:sp>
          <p:nvSpPr>
            <p:cNvPr id="59477" name="Text Box 91"/>
            <p:cNvSpPr txBox="1"/>
            <p:nvPr/>
          </p:nvSpPr>
          <p:spPr>
            <a:xfrm>
              <a:off x="672" y="0"/>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黑体" panose="02010609060101010101" pitchFamily="49" charset="-122"/>
                </a:rPr>
                <a:t>A</a:t>
              </a:r>
            </a:p>
          </p:txBody>
        </p:sp>
        <p:sp>
          <p:nvSpPr>
            <p:cNvPr id="59478" name="Text Box 92"/>
            <p:cNvSpPr txBox="1"/>
            <p:nvPr/>
          </p:nvSpPr>
          <p:spPr>
            <a:xfrm>
              <a:off x="0" y="43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黑体" panose="02010609060101010101" pitchFamily="49" charset="-122"/>
                </a:rPr>
                <a:t>E</a:t>
              </a:r>
            </a:p>
          </p:txBody>
        </p:sp>
        <p:sp>
          <p:nvSpPr>
            <p:cNvPr id="59479" name="Text Box 93"/>
            <p:cNvSpPr txBox="1"/>
            <p:nvPr/>
          </p:nvSpPr>
          <p:spPr>
            <a:xfrm>
              <a:off x="144" y="1248"/>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黑体" panose="02010609060101010101" pitchFamily="49" charset="-122"/>
                </a:rPr>
                <a:t>D</a:t>
              </a:r>
            </a:p>
          </p:txBody>
        </p:sp>
        <p:sp>
          <p:nvSpPr>
            <p:cNvPr id="59480" name="Text Box 94"/>
            <p:cNvSpPr txBox="1"/>
            <p:nvPr/>
          </p:nvSpPr>
          <p:spPr>
            <a:xfrm>
              <a:off x="1104" y="1248"/>
              <a:ext cx="33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黑体" panose="02010609060101010101" pitchFamily="49" charset="-122"/>
                </a:rPr>
                <a:t>C</a:t>
              </a:r>
            </a:p>
          </p:txBody>
        </p:sp>
        <p:sp>
          <p:nvSpPr>
            <p:cNvPr id="59481" name="Text Box 95"/>
            <p:cNvSpPr txBox="1"/>
            <p:nvPr/>
          </p:nvSpPr>
          <p:spPr>
            <a:xfrm>
              <a:off x="1296" y="432"/>
              <a:ext cx="33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黑体" panose="02010609060101010101" pitchFamily="49" charset="-122"/>
                </a:rPr>
                <a:t>B</a:t>
              </a:r>
            </a:p>
          </p:txBody>
        </p:sp>
      </p:grpSp>
      <p:sp>
        <p:nvSpPr>
          <p:cNvPr id="59463" name="Line 96"/>
          <p:cNvSpPr/>
          <p:nvPr/>
        </p:nvSpPr>
        <p:spPr>
          <a:xfrm>
            <a:off x="7305358" y="3886200"/>
            <a:ext cx="1106487" cy="8572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4" name="Line 97"/>
          <p:cNvSpPr/>
          <p:nvPr/>
        </p:nvSpPr>
        <p:spPr>
          <a:xfrm flipV="1">
            <a:off x="7355840" y="3886200"/>
            <a:ext cx="1138238" cy="8572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5" name="Line 98"/>
          <p:cNvSpPr/>
          <p:nvPr/>
        </p:nvSpPr>
        <p:spPr>
          <a:xfrm flipV="1">
            <a:off x="7429183" y="3486150"/>
            <a:ext cx="442912" cy="125730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6" name="Line 99"/>
          <p:cNvSpPr/>
          <p:nvPr/>
        </p:nvSpPr>
        <p:spPr>
          <a:xfrm>
            <a:off x="7891145" y="3486150"/>
            <a:ext cx="442913" cy="12001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7" name="Line 100"/>
          <p:cNvSpPr/>
          <p:nvPr/>
        </p:nvSpPr>
        <p:spPr>
          <a:xfrm flipV="1">
            <a:off x="7306945" y="3486150"/>
            <a:ext cx="585788" cy="38100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8" name="Line 101"/>
          <p:cNvSpPr/>
          <p:nvPr/>
        </p:nvSpPr>
        <p:spPr>
          <a:xfrm>
            <a:off x="7892733" y="3486150"/>
            <a:ext cx="638175" cy="454025"/>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69" name="Line 102"/>
          <p:cNvSpPr/>
          <p:nvPr/>
        </p:nvSpPr>
        <p:spPr>
          <a:xfrm>
            <a:off x="7499033" y="4673600"/>
            <a:ext cx="885825"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59470" name="Text Box 103"/>
          <p:cNvSpPr txBox="1"/>
          <p:nvPr/>
        </p:nvSpPr>
        <p:spPr>
          <a:xfrm>
            <a:off x="457200" y="4114800"/>
            <a:ext cx="5638800" cy="371475"/>
          </a:xfrm>
          <a:prstGeom prst="rect">
            <a:avLst/>
          </a:prstGeom>
          <a:noFill/>
          <a:ln w="9525">
            <a:noFill/>
          </a:ln>
        </p:spPr>
        <p:txBody>
          <a:bodyPr>
            <a:spAutoFit/>
          </a:bodyPr>
          <a:lstStyle/>
          <a:p>
            <a:pPr marL="514350" indent="-514350" eaLnBrk="1" hangingPunct="1">
              <a:lnSpc>
                <a:spcPct val="90000"/>
              </a:lnSpc>
              <a:spcBef>
                <a:spcPct val="50000"/>
              </a:spcBef>
              <a:buFont typeface="宋体" panose="02010600030101010101" pitchFamily="2" charset="-122"/>
              <a:buAutoNum type="circleNumDbPlain" startAt="2"/>
            </a:pPr>
            <a:r>
              <a:rPr lang="zh-CN" altLang="en-US" sz="2000" dirty="0">
                <a:latin typeface="华文新魏" panose="02010800040101010101" pitchFamily="2" charset="-122"/>
                <a:ea typeface="华文新魏" panose="02010800040101010101" pitchFamily="2" charset="-122"/>
              </a:rPr>
              <a:t>利用</a:t>
            </a:r>
            <a:r>
              <a:rPr lang="zh-CN" altLang="en-US" sz="2000" u="sng" dirty="0">
                <a:latin typeface="华文新魏" panose="02010800040101010101" pitchFamily="2" charset="-122"/>
                <a:ea typeface="华文新魏" panose="02010800040101010101" pitchFamily="2" charset="-122"/>
              </a:rPr>
              <a:t>合并图</a:t>
            </a:r>
            <a:r>
              <a:rPr lang="zh-CN" altLang="en-US" sz="2000" dirty="0">
                <a:latin typeface="华文新魏" panose="02010800040101010101" pitchFamily="2" charset="-122"/>
                <a:ea typeface="华文新魏" panose="02010800040101010101" pitchFamily="2" charset="-122"/>
              </a:rPr>
              <a:t>确定最大相容类：</a:t>
            </a:r>
            <a:endParaRPr lang="zh-CN" altLang="en-US" sz="2000" b="1" dirty="0">
              <a:latin typeface="华文新魏" panose="02010800040101010101" pitchFamily="2" charset="-122"/>
              <a:ea typeface="华文新魏" panose="02010800040101010101" pitchFamily="2" charset="-122"/>
            </a:endParaRPr>
          </a:p>
        </p:txBody>
      </p:sp>
      <p:sp>
        <p:nvSpPr>
          <p:cNvPr id="59471" name="Text Box 106"/>
          <p:cNvSpPr txBox="1"/>
          <p:nvPr/>
        </p:nvSpPr>
        <p:spPr>
          <a:xfrm>
            <a:off x="4654550" y="1389063"/>
            <a:ext cx="609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3300"/>
                </a:solidFill>
                <a:latin typeface="Calibri" panose="020F0502020204030204" pitchFamily="34" charset="0"/>
                <a:ea typeface="宋体" panose="02010600030101010101" pitchFamily="2" charset="-122"/>
                <a:sym typeface="黑体" panose="02010609060101010101" pitchFamily="49" charset="-122"/>
              </a:rPr>
              <a:t>√</a:t>
            </a:r>
          </a:p>
        </p:txBody>
      </p:sp>
      <p:sp>
        <p:nvSpPr>
          <p:cNvPr id="59472" name="Text Box 107"/>
          <p:cNvSpPr txBox="1"/>
          <p:nvPr/>
        </p:nvSpPr>
        <p:spPr>
          <a:xfrm>
            <a:off x="4654550" y="869950"/>
            <a:ext cx="609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3300"/>
                </a:solidFill>
                <a:latin typeface="Calibri" panose="020F0502020204030204" pitchFamily="34" charset="0"/>
                <a:ea typeface="宋体" panose="02010600030101010101" pitchFamily="2" charset="-122"/>
                <a:sym typeface="黑体" panose="02010609060101010101" pitchFamily="49" charset="-122"/>
              </a:rPr>
              <a:t>√</a:t>
            </a:r>
          </a:p>
        </p:txBody>
      </p:sp>
      <p:sp>
        <p:nvSpPr>
          <p:cNvPr id="59473" name="Text Box 108"/>
          <p:cNvSpPr txBox="1"/>
          <p:nvPr/>
        </p:nvSpPr>
        <p:spPr>
          <a:xfrm>
            <a:off x="6327775" y="2324100"/>
            <a:ext cx="609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3300"/>
                </a:solidFill>
                <a:latin typeface="Calibri" panose="020F0502020204030204" pitchFamily="34" charset="0"/>
                <a:ea typeface="宋体" panose="02010600030101010101" pitchFamily="2" charset="-122"/>
                <a:sym typeface="黑体" panose="02010609060101010101" pitchFamily="49" charset="-122"/>
              </a:rPr>
              <a:t>√</a:t>
            </a:r>
          </a:p>
        </p:txBody>
      </p:sp>
      <p:sp>
        <p:nvSpPr>
          <p:cNvPr id="59474" name="Text Box 109"/>
          <p:cNvSpPr txBox="1"/>
          <p:nvPr/>
        </p:nvSpPr>
        <p:spPr>
          <a:xfrm>
            <a:off x="7072313" y="2338388"/>
            <a:ext cx="609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solidFill>
                  <a:schemeClr val="accent2"/>
                </a:solidFill>
                <a:latin typeface="Calibri" panose="020F0502020204030204" pitchFamily="34" charset="0"/>
                <a:ea typeface="宋体" panose="02010600030101010101" pitchFamily="2" charset="-122"/>
                <a:sym typeface="黑体" panose="02010609060101010101" pitchFamily="49" charset="-122"/>
              </a:rPr>
              <a:t>×</a:t>
            </a:r>
          </a:p>
        </p:txBody>
      </p:sp>
      <p:sp>
        <p:nvSpPr>
          <p:cNvPr id="59475" name="Text Box 118"/>
          <p:cNvSpPr txBox="1"/>
          <p:nvPr/>
        </p:nvSpPr>
        <p:spPr>
          <a:xfrm>
            <a:off x="2971800" y="2670175"/>
            <a:ext cx="1219200" cy="3952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y</a:t>
            </a:r>
            <a:r>
              <a:rPr lang="en-US" altLang="zh-CN" sz="2000" b="1" baseline="30000" dirty="0">
                <a:latin typeface="黑体" panose="02010609060101010101" pitchFamily="49" charset="-122"/>
              </a:rPr>
              <a:t>n+1</a:t>
            </a:r>
            <a:r>
              <a:rPr lang="en-US" altLang="zh-CN" sz="2000" b="1" dirty="0">
                <a:latin typeface="黑体" panose="02010609060101010101" pitchFamily="49" charset="-122"/>
              </a:rPr>
              <a:t>/z</a:t>
            </a:r>
          </a:p>
        </p:txBody>
      </p:sp>
      <p:sp>
        <p:nvSpPr>
          <p:cNvPr id="2" name="矩形 1"/>
          <p:cNvSpPr/>
          <p:nvPr/>
        </p:nvSpPr>
        <p:spPr>
          <a:xfrm>
            <a:off x="3708400" y="891540"/>
            <a:ext cx="5435600" cy="237490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endParaRPr>
          </a:p>
        </p:txBody>
      </p:sp>
      <p:sp>
        <p:nvSpPr>
          <p:cNvPr id="3" name="矩形 2"/>
          <p:cNvSpPr/>
          <p:nvPr/>
        </p:nvSpPr>
        <p:spPr>
          <a:xfrm>
            <a:off x="404495" y="3293745"/>
            <a:ext cx="5420995" cy="72961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endParaRPr>
          </a:p>
        </p:txBody>
      </p:sp>
      <p:sp>
        <p:nvSpPr>
          <p:cNvPr id="4" name="矩形 3"/>
          <p:cNvSpPr/>
          <p:nvPr/>
        </p:nvSpPr>
        <p:spPr>
          <a:xfrm>
            <a:off x="6012180" y="3266440"/>
            <a:ext cx="3144520" cy="187833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endParaRPr>
          </a:p>
        </p:txBody>
      </p:sp>
      <p:sp>
        <p:nvSpPr>
          <p:cNvPr id="5" name="矩形 4"/>
          <p:cNvSpPr/>
          <p:nvPr/>
        </p:nvSpPr>
        <p:spPr>
          <a:xfrm>
            <a:off x="395605" y="4156075"/>
            <a:ext cx="5430520" cy="72961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32" fill="hold" grpId="0" nodeType="clickEffect">
                                  <p:stCondLst>
                                    <p:cond delay="0"/>
                                  </p:stCondLst>
                                  <p:childTnLst>
                                    <p:animEffect transition="out" filter="box(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p:cNvSpPr>
          <p:nvPr>
            <p:ph type="title"/>
          </p:nvPr>
        </p:nvSpPr>
        <p:spPr>
          <a:xfrm>
            <a:off x="381000" y="530225"/>
            <a:ext cx="5562600" cy="400050"/>
          </a:xfrm>
          <a:prstGeom prst="rect">
            <a:avLst/>
          </a:prstGeom>
          <a:noFill/>
          <a:ln w="9525">
            <a:noFill/>
          </a:ln>
        </p:spPr>
        <p:txBody>
          <a:bodyPr/>
          <a:lstStyle/>
          <a:p>
            <a:pPr marL="514350" indent="-514350">
              <a:buFont typeface="宋体" panose="02010600030101010101" pitchFamily="2" charset="-122"/>
              <a:buAutoNum type="circleNumDbPlain" startAt="3"/>
            </a:pPr>
            <a:r>
              <a:rPr lang="zh-CN" altLang="en-US" sz="2000" b="1" dirty="0">
                <a:latin typeface="华文新魏" panose="02010800040101010101" pitchFamily="2" charset="-122"/>
                <a:ea typeface="华文新魏" panose="02010800040101010101" pitchFamily="2" charset="-122"/>
              </a:rPr>
              <a:t>作出最小化状态表</a:t>
            </a:r>
          </a:p>
        </p:txBody>
      </p:sp>
      <p:graphicFrame>
        <p:nvGraphicFramePr>
          <p:cNvPr id="47107" name="Group 3"/>
          <p:cNvGraphicFramePr>
            <a:graphicFrameLocks noGrp="1"/>
          </p:cNvGraphicFramePr>
          <p:nvPr/>
        </p:nvGraphicFramePr>
        <p:xfrm>
          <a:off x="4281488" y="1090613"/>
          <a:ext cx="3962400" cy="2060576"/>
        </p:xfrm>
        <a:graphic>
          <a:graphicData uri="http://schemas.openxmlformats.org/drawingml/2006/table">
            <a:tbl>
              <a:tblPr/>
              <a:tblGrid>
                <a:gridCol w="708025">
                  <a:extLst>
                    <a:ext uri="{9D8B030D-6E8A-4147-A177-3AD203B41FA5}">
                      <a16:colId xmlns:a16="http://schemas.microsoft.com/office/drawing/2014/main" val="20000"/>
                    </a:ext>
                  </a:extLst>
                </a:gridCol>
                <a:gridCol w="420688">
                  <a:extLst>
                    <a:ext uri="{9D8B030D-6E8A-4147-A177-3AD203B41FA5}">
                      <a16:colId xmlns:a16="http://schemas.microsoft.com/office/drawing/2014/main" val="20001"/>
                    </a:ext>
                  </a:extLst>
                </a:gridCol>
                <a:gridCol w="347662">
                  <a:extLst>
                    <a:ext uri="{9D8B030D-6E8A-4147-A177-3AD203B41FA5}">
                      <a16:colId xmlns:a16="http://schemas.microsoft.com/office/drawing/2014/main" val="20002"/>
                    </a:ext>
                  </a:extLst>
                </a:gridCol>
                <a:gridCol w="361950">
                  <a:extLst>
                    <a:ext uri="{9D8B030D-6E8A-4147-A177-3AD203B41FA5}">
                      <a16:colId xmlns:a16="http://schemas.microsoft.com/office/drawing/2014/main" val="20003"/>
                    </a:ext>
                  </a:extLst>
                </a:gridCol>
                <a:gridCol w="346075">
                  <a:extLst>
                    <a:ext uri="{9D8B030D-6E8A-4147-A177-3AD203B41FA5}">
                      <a16:colId xmlns:a16="http://schemas.microsoft.com/office/drawing/2014/main" val="20004"/>
                    </a:ext>
                  </a:extLst>
                </a:gridCol>
                <a:gridCol w="331788">
                  <a:extLst>
                    <a:ext uri="{9D8B030D-6E8A-4147-A177-3AD203B41FA5}">
                      <a16:colId xmlns:a16="http://schemas.microsoft.com/office/drawing/2014/main" val="20005"/>
                    </a:ext>
                  </a:extLst>
                </a:gridCol>
                <a:gridCol w="736600">
                  <a:extLst>
                    <a:ext uri="{9D8B030D-6E8A-4147-A177-3AD203B41FA5}">
                      <a16:colId xmlns:a16="http://schemas.microsoft.com/office/drawing/2014/main" val="20006"/>
                    </a:ext>
                  </a:extLst>
                </a:gridCol>
                <a:gridCol w="709612">
                  <a:extLst>
                    <a:ext uri="{9D8B030D-6E8A-4147-A177-3AD203B41FA5}">
                      <a16:colId xmlns:a16="http://schemas.microsoft.com/office/drawing/2014/main" val="20007"/>
                    </a:ext>
                  </a:extLst>
                </a:gridCol>
              </a:tblGrid>
              <a:tr h="444500">
                <a:tc row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相</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容</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类</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gridSpan="5">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覆盖</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闭合</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hMerge="1">
                  <a:txBody>
                    <a:bodyPr/>
                    <a:lstStyle/>
                    <a:p>
                      <a:endParaRPr lang="zh-CN"/>
                    </a:p>
                  </a:txBody>
                  <a:tcPr/>
                </a:tc>
                <a:extLst>
                  <a:ext uri="{0D108BD9-81ED-4DB2-BD59-A6C34878D82A}">
                    <a16:rowId xmlns:a16="http://schemas.microsoft.com/office/drawing/2014/main" val="10000"/>
                  </a:ext>
                </a:extLst>
              </a:tr>
              <a:tr h="447675">
                <a:tc vMerge="1">
                  <a:txBody>
                    <a:bodyPr/>
                    <a:lstStyle/>
                    <a:p>
                      <a:endParaRPr lang="zh-CN"/>
                    </a:p>
                  </a:txBody>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X = 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X = 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ABD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0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ACD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ACE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60469" name="Rectangle 54"/>
          <p:cNvSpPr/>
          <p:nvPr/>
        </p:nvSpPr>
        <p:spPr>
          <a:xfrm>
            <a:off x="5611813" y="3159125"/>
            <a:ext cx="1466850" cy="400050"/>
          </a:xfrm>
          <a:prstGeom prst="rect">
            <a:avLst/>
          </a:prstGeom>
          <a:noFill/>
          <a:ln w="9525">
            <a:noFill/>
          </a:ln>
        </p:spPr>
        <p:txBody>
          <a:bodyPr wrap="none">
            <a:spAutoFit/>
          </a:bodyPr>
          <a:lstStyle/>
          <a:p>
            <a:pPr eaLnBrk="1" hangingPunct="1">
              <a:buFont typeface="Arial" panose="020B0604020202020204" pitchFamily="34" charset="0"/>
            </a:pPr>
            <a:r>
              <a:rPr lang="zh-CN" altLang="en-US" sz="2000" u="sng" dirty="0">
                <a:solidFill>
                  <a:srgbClr val="FF0000"/>
                </a:solidFill>
                <a:latin typeface="华文新魏" panose="02010800040101010101" pitchFamily="2" charset="-122"/>
                <a:ea typeface="华文新魏" panose="02010800040101010101" pitchFamily="2" charset="-122"/>
              </a:rPr>
              <a:t>覆盖闭合表</a:t>
            </a:r>
          </a:p>
        </p:txBody>
      </p:sp>
      <p:sp>
        <p:nvSpPr>
          <p:cNvPr id="60470" name="Text Box 56"/>
          <p:cNvSpPr txBox="1"/>
          <p:nvPr/>
        </p:nvSpPr>
        <p:spPr>
          <a:xfrm>
            <a:off x="3162300" y="3508375"/>
            <a:ext cx="4795520" cy="141478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选择最小化：</a:t>
            </a:r>
          </a:p>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(ABD)        (ACE)</a:t>
            </a:r>
          </a:p>
          <a:p>
            <a:pPr eaLnBrk="1" hangingPunct="1">
              <a:lnSpc>
                <a:spcPct val="7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a:t>
            </a:r>
          </a:p>
          <a:p>
            <a:pPr eaLnBrk="1" hangingPunct="1">
              <a:lnSpc>
                <a:spcPct val="7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                 B'</a:t>
            </a:r>
          </a:p>
        </p:txBody>
      </p:sp>
      <p:graphicFrame>
        <p:nvGraphicFramePr>
          <p:cNvPr id="47159" name="Group 55"/>
          <p:cNvGraphicFramePr>
            <a:graphicFrameLocks noGrp="1"/>
          </p:cNvGraphicFramePr>
          <p:nvPr/>
        </p:nvGraphicFramePr>
        <p:xfrm>
          <a:off x="852488" y="1060450"/>
          <a:ext cx="2286000" cy="2120900"/>
        </p:xfrm>
        <a:graphic>
          <a:graphicData uri="http://schemas.openxmlformats.org/drawingml/2006/table">
            <a:tbl>
              <a:tblPr/>
              <a:tblGrid>
                <a:gridCol w="757238">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754062">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0502" name="Group 111"/>
          <p:cNvGrpSpPr/>
          <p:nvPr/>
        </p:nvGrpSpPr>
        <p:grpSpPr>
          <a:xfrm>
            <a:off x="954088" y="987425"/>
            <a:ext cx="622300" cy="533400"/>
            <a:chOff x="0" y="0"/>
            <a:chExt cx="392" cy="447"/>
          </a:xfrm>
        </p:grpSpPr>
        <p:sp>
          <p:nvSpPr>
            <p:cNvPr id="60504" name="Text Box 112"/>
            <p:cNvSpPr txBox="1"/>
            <p:nvPr/>
          </p:nvSpPr>
          <p:spPr>
            <a:xfrm>
              <a:off x="200" y="0"/>
              <a:ext cx="192" cy="333"/>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x</a:t>
              </a:r>
            </a:p>
          </p:txBody>
        </p:sp>
        <p:sp>
          <p:nvSpPr>
            <p:cNvPr id="60505" name="Text Box 113"/>
            <p:cNvSpPr txBox="1"/>
            <p:nvPr/>
          </p:nvSpPr>
          <p:spPr>
            <a:xfrm>
              <a:off x="0" y="114"/>
              <a:ext cx="260" cy="333"/>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y</a:t>
              </a:r>
            </a:p>
          </p:txBody>
        </p:sp>
      </p:grpSp>
      <p:sp>
        <p:nvSpPr>
          <p:cNvPr id="60503" name="Text Box 148"/>
          <p:cNvSpPr txBox="1"/>
          <p:nvPr/>
        </p:nvSpPr>
        <p:spPr>
          <a:xfrm>
            <a:off x="1603375" y="3198813"/>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356870" y="683895"/>
            <a:ext cx="7729855" cy="418465"/>
          </a:xfrm>
          <a:prstGeom prst="rect">
            <a:avLst/>
          </a:prstGeom>
          <a:noFill/>
          <a:ln w="9525">
            <a:noFill/>
          </a:ln>
        </p:spPr>
        <p:txBody>
          <a:bodyPr/>
          <a:lstStyle/>
          <a:p>
            <a:pPr eaLnBrk="1" hangingPunct="1"/>
            <a:r>
              <a:rPr lang="en-US" altLang="zh-CN" sz="2000" b="1" dirty="0">
                <a:solidFill>
                  <a:srgbClr val="FF0000"/>
                </a:solidFill>
                <a:latin typeface="华文新魏" panose="02010800040101010101" pitchFamily="2" charset="-122"/>
                <a:ea typeface="华文新魏" panose="02010800040101010101" pitchFamily="2" charset="-122"/>
                <a:sym typeface="+mn-ea"/>
              </a:rPr>
              <a:t>3.2.</a:t>
            </a:r>
            <a:r>
              <a:rPr lang="en-US" altLang="zh-CN" sz="2000" b="1"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同步时序电路的分析方法</a:t>
            </a:r>
            <a:endParaRPr lang="zh-CN" altLang="en-US" sz="2000" b="1" i="1" dirty="0">
              <a:solidFill>
                <a:srgbClr val="FF0000"/>
              </a:solidFill>
              <a:latin typeface="华文新魏" panose="02010800040101010101" pitchFamily="2" charset="-122"/>
              <a:ea typeface="华文新魏" panose="02010800040101010101" pitchFamily="2" charset="-122"/>
            </a:endParaRPr>
          </a:p>
        </p:txBody>
      </p:sp>
      <p:sp>
        <p:nvSpPr>
          <p:cNvPr id="14339" name="Text Box 4"/>
          <p:cNvSpPr txBox="1"/>
          <p:nvPr/>
        </p:nvSpPr>
        <p:spPr>
          <a:xfrm>
            <a:off x="421640" y="1128078"/>
            <a:ext cx="8332788" cy="3538220"/>
          </a:xfrm>
          <a:prstGeom prst="rect">
            <a:avLst/>
          </a:prstGeom>
          <a:noFill/>
          <a:ln w="9525">
            <a:noFill/>
          </a:ln>
        </p:spPr>
        <p:txBody>
          <a:bodyPr>
            <a:spAutoFit/>
          </a:bodyPr>
          <a:lstStyle/>
          <a:p>
            <a:pPr eaLnBrk="1" hangingPunct="1">
              <a:lnSpc>
                <a:spcPct val="120000"/>
              </a:lnSpc>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时序电路的分析是根据逻辑电路图得到</a:t>
            </a:r>
            <a:r>
              <a:rPr lang="zh-CN" altLang="en-US" sz="2000" b="1" dirty="0">
                <a:solidFill>
                  <a:srgbClr val="FF0000"/>
                </a:solidFill>
                <a:latin typeface="华文新魏" panose="02010800040101010101" pitchFamily="2" charset="-122"/>
                <a:ea typeface="华文新魏" panose="02010800040101010101" pitchFamily="2" charset="-122"/>
              </a:rPr>
              <a:t>反映时序电路工作特性的</a:t>
            </a:r>
            <a:r>
              <a:rPr lang="zh-CN" altLang="en-US" sz="2000" b="1" u="sng" dirty="0">
                <a:solidFill>
                  <a:srgbClr val="FF0000"/>
                </a:solidFill>
                <a:latin typeface="华文新魏" panose="02010800040101010101" pitchFamily="2" charset="-122"/>
                <a:ea typeface="华文新魏" panose="02010800040101010101" pitchFamily="2" charset="-122"/>
              </a:rPr>
              <a:t>状态表</a:t>
            </a:r>
            <a:r>
              <a:rPr lang="zh-CN" altLang="en-US" sz="2000" b="1" dirty="0">
                <a:solidFill>
                  <a:srgbClr val="FF0000"/>
                </a:solidFill>
                <a:latin typeface="华文新魏" panose="02010800040101010101" pitchFamily="2" charset="-122"/>
                <a:ea typeface="华文新魏" panose="02010800040101010101" pitchFamily="2" charset="-122"/>
              </a:rPr>
              <a:t>、</a:t>
            </a:r>
            <a:r>
              <a:rPr lang="zh-CN" altLang="en-US" sz="2000" b="1" u="sng" dirty="0">
                <a:solidFill>
                  <a:srgbClr val="FF0000"/>
                </a:solidFill>
                <a:latin typeface="华文新魏" panose="02010800040101010101" pitchFamily="2" charset="-122"/>
                <a:ea typeface="华文新魏" panose="02010800040101010101" pitchFamily="2" charset="-122"/>
              </a:rPr>
              <a:t>状态图</a:t>
            </a:r>
            <a:r>
              <a:rPr lang="zh-CN" altLang="en-US" sz="2000" b="1" dirty="0">
                <a:solidFill>
                  <a:srgbClr val="FF0000"/>
                </a:solidFill>
                <a:latin typeface="华文新魏" panose="02010800040101010101" pitchFamily="2" charset="-122"/>
                <a:ea typeface="华文新魏" panose="02010800040101010101" pitchFamily="2" charset="-122"/>
              </a:rPr>
              <a:t>及</a:t>
            </a:r>
            <a:r>
              <a:rPr lang="zh-CN" altLang="en-US" sz="2000" b="1" u="sng" dirty="0">
                <a:solidFill>
                  <a:srgbClr val="FF0000"/>
                </a:solidFill>
                <a:latin typeface="华文新魏" panose="02010800040101010101" pitchFamily="2" charset="-122"/>
                <a:ea typeface="华文新魏" panose="02010800040101010101" pitchFamily="2" charset="-122"/>
              </a:rPr>
              <a:t>电路功能的描述</a:t>
            </a:r>
            <a:r>
              <a:rPr lang="zh-CN" altLang="en-US" sz="2000" b="1" dirty="0">
                <a:solidFill>
                  <a:srgbClr val="FF0000"/>
                </a:solidFill>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通常，分析工作从</a:t>
            </a:r>
            <a:r>
              <a:rPr lang="zh-CN" altLang="en-US" sz="2000" b="1" u="sng" dirty="0">
                <a:latin typeface="华文新魏" panose="02010800040101010101" pitchFamily="2" charset="-122"/>
                <a:ea typeface="华文新魏" panose="02010800040101010101" pitchFamily="2" charset="-122"/>
              </a:rPr>
              <a:t>组合逻辑的分析着手</a:t>
            </a:r>
            <a:r>
              <a:rPr lang="zh-CN" altLang="en-US" sz="2000" b="1" dirty="0">
                <a:latin typeface="华文新魏" panose="02010800040101010101" pitchFamily="2" charset="-122"/>
                <a:ea typeface="华文新魏" panose="02010800040101010101" pitchFamily="2" charset="-122"/>
              </a:rPr>
              <a:t>，一般步骤如下：</a:t>
            </a:r>
          </a:p>
          <a:p>
            <a:pPr eaLnBrk="1" hangingPunct="1">
              <a:lnSpc>
                <a:spcPct val="120000"/>
              </a:lnSpc>
              <a:spcBef>
                <a:spcPts val="12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）列出激励函数及输出函数表达式：</a:t>
            </a:r>
          </a:p>
          <a:p>
            <a:pPr eaLnBrk="1" hangingPunct="1">
              <a:lnSpc>
                <a:spcPct val="12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      a</a:t>
            </a:r>
            <a:r>
              <a:rPr lang="zh-CN" altLang="en-US" sz="2000" b="1" dirty="0">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激励函数 </a:t>
            </a:r>
            <a:r>
              <a:rPr lang="en-US" altLang="zh-CN" b="1" dirty="0">
                <a:solidFill>
                  <a:srgbClr val="FF0000"/>
                </a:solidFill>
                <a:latin typeface="华文新魏" panose="02010800040101010101" pitchFamily="2" charset="-122"/>
                <a:ea typeface="华文新魏" panose="02010800040101010101" pitchFamily="2" charset="-122"/>
              </a:rPr>
              <a:t>= G( </a:t>
            </a:r>
            <a:r>
              <a:rPr lang="zh-CN" altLang="en-US" b="1" dirty="0">
                <a:solidFill>
                  <a:srgbClr val="FF0000"/>
                </a:solidFill>
                <a:latin typeface="华文新魏" panose="02010800040101010101" pitchFamily="2" charset="-122"/>
                <a:ea typeface="华文新魏" panose="02010800040101010101" pitchFamily="2" charset="-122"/>
              </a:rPr>
              <a:t>输入，现态 </a:t>
            </a:r>
            <a:r>
              <a:rPr lang="en-US" altLang="zh-CN" b="1" dirty="0">
                <a:solidFill>
                  <a:srgbClr val="FF0000"/>
                </a:solidFill>
                <a:latin typeface="华文新魏" panose="02010800040101010101" pitchFamily="2" charset="-122"/>
                <a:ea typeface="华文新魏" panose="02010800040101010101" pitchFamily="2" charset="-122"/>
              </a:rPr>
              <a:t>)</a:t>
            </a:r>
          </a:p>
          <a:p>
            <a:pPr eaLnBrk="1" hangingPunct="1"/>
            <a:r>
              <a:rPr lang="en-US" altLang="zh-CN" b="1" dirty="0">
                <a:solidFill>
                  <a:schemeClr val="accent1"/>
                </a:solidFill>
                <a:latin typeface="Calibri" panose="020F0502020204030204" pitchFamily="34" charset="0"/>
                <a:ea typeface="华文新魏" panose="02010800040101010101" pitchFamily="2" charset="-122"/>
              </a:rPr>
              <a:t>             </a:t>
            </a:r>
            <a:r>
              <a:rPr lang="en-US" altLang="zh-CN" b="1" dirty="0">
                <a:solidFill>
                  <a:schemeClr val="tx1"/>
                </a:solidFill>
                <a:latin typeface="Calibri" panose="020F0502020204030204" pitchFamily="34" charset="0"/>
                <a:ea typeface="华文新魏" panose="02010800040101010101" pitchFamily="2" charset="-122"/>
              </a:rPr>
              <a:t>b</a:t>
            </a:r>
            <a:r>
              <a:rPr lang="zh-CN" altLang="en-US" b="1" dirty="0">
                <a:solidFill>
                  <a:schemeClr val="tx1"/>
                </a:solidFill>
                <a:latin typeface="Calibri" panose="020F0502020204030204" pitchFamily="34" charset="0"/>
                <a:ea typeface="华文新魏" panose="02010800040101010101" pitchFamily="2" charset="-122"/>
              </a:rPr>
              <a:t>、</a:t>
            </a:r>
            <a:r>
              <a:rPr lang="en-US" altLang="zh-CN" b="1" dirty="0">
                <a:latin typeface="Calibri" panose="020F0502020204030204" pitchFamily="34" charset="0"/>
                <a:ea typeface="华文新魏" panose="02010800040101010101" pitchFamily="2" charset="-122"/>
              </a:rPr>
              <a:t>Mealy</a:t>
            </a:r>
            <a:r>
              <a:rPr lang="zh-CN" altLang="en-US" b="1" dirty="0">
                <a:latin typeface="Calibri" panose="020F0502020204030204" pitchFamily="34" charset="0"/>
                <a:ea typeface="华文新魏" panose="02010800040101010101" pitchFamily="2" charset="-122"/>
              </a:rPr>
              <a:t>型输出函数  </a:t>
            </a:r>
            <a:r>
              <a:rPr lang="en-US" altLang="zh-CN" b="1" dirty="0">
                <a:latin typeface="Calibri" panose="020F0502020204030204" pitchFamily="34" charset="0"/>
                <a:ea typeface="华文新魏" panose="02010800040101010101" pitchFamily="2" charset="-122"/>
              </a:rPr>
              <a:t>= F( </a:t>
            </a:r>
            <a:r>
              <a:rPr lang="zh-CN" altLang="en-US" b="1" dirty="0">
                <a:latin typeface="Calibri" panose="020F0502020204030204" pitchFamily="34" charset="0"/>
                <a:ea typeface="华文新魏" panose="02010800040101010101" pitchFamily="2" charset="-122"/>
              </a:rPr>
              <a:t>输入，现态 </a:t>
            </a:r>
            <a:r>
              <a:rPr lang="en-US" altLang="zh-CN" b="1" dirty="0">
                <a:latin typeface="Calibri" panose="020F0502020204030204" pitchFamily="34" charset="0"/>
                <a:ea typeface="华文新魏" panose="02010800040101010101" pitchFamily="2" charset="-122"/>
              </a:rPr>
              <a:t>)       or</a:t>
            </a:r>
          </a:p>
          <a:p>
            <a:pPr eaLnBrk="1" hangingPunct="1"/>
            <a:r>
              <a:rPr lang="en-US" altLang="zh-CN" b="1" dirty="0">
                <a:latin typeface="Calibri" panose="020F0502020204030204" pitchFamily="34" charset="0"/>
                <a:ea typeface="华文新魏" panose="02010800040101010101" pitchFamily="2" charset="-122"/>
              </a:rPr>
              <a:t>                    Moore</a:t>
            </a:r>
            <a:r>
              <a:rPr lang="zh-CN" altLang="en-US" b="1" dirty="0">
                <a:latin typeface="Calibri" panose="020F0502020204030204" pitchFamily="34" charset="0"/>
                <a:ea typeface="华文新魏" panose="02010800040101010101" pitchFamily="2" charset="-122"/>
              </a:rPr>
              <a:t>型输出函数 </a:t>
            </a:r>
            <a:r>
              <a:rPr lang="en-US" altLang="zh-CN" b="1" dirty="0">
                <a:latin typeface="Calibri" panose="020F0502020204030204" pitchFamily="34" charset="0"/>
                <a:ea typeface="华文新魏" panose="02010800040101010101" pitchFamily="2" charset="-122"/>
              </a:rPr>
              <a:t>= F( </a:t>
            </a:r>
            <a:r>
              <a:rPr lang="zh-CN" altLang="en-US" b="1" dirty="0">
                <a:latin typeface="Calibri" panose="020F0502020204030204" pitchFamily="34" charset="0"/>
                <a:ea typeface="华文新魏" panose="02010800040101010101" pitchFamily="2" charset="-122"/>
              </a:rPr>
              <a:t>现态 </a:t>
            </a:r>
            <a:r>
              <a:rPr lang="en-US" altLang="zh-CN" b="1" dirty="0">
                <a:latin typeface="Calibri" panose="020F0502020204030204" pitchFamily="34" charset="0"/>
                <a:ea typeface="华文新魏" panose="02010800040101010101" pitchFamily="2" charset="-122"/>
              </a:rPr>
              <a:t>)</a:t>
            </a:r>
            <a:endParaRPr lang="en-US" altLang="zh-CN" b="1" dirty="0">
              <a:latin typeface="华文新魏" panose="02010800040101010101" pitchFamily="2" charset="-122"/>
              <a:ea typeface="华文新魏" panose="02010800040101010101" pitchFamily="2" charset="-122"/>
            </a:endParaRPr>
          </a:p>
          <a:p>
            <a:pPr eaLnBrk="1" hangingPunct="1">
              <a:lnSpc>
                <a:spcPct val="120000"/>
              </a:lnSpc>
              <a:spcBef>
                <a:spcPts val="6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2</a:t>
            </a:r>
            <a:r>
              <a:rPr lang="zh-CN" altLang="en-US" sz="2000" b="1" dirty="0">
                <a:latin typeface="华文新魏" panose="02010800040101010101" pitchFamily="2" charset="-122"/>
                <a:ea typeface="华文新魏" panose="02010800040101010101" pitchFamily="2" charset="-122"/>
              </a:rPr>
              <a:t>）根据</a:t>
            </a:r>
            <a:r>
              <a:rPr lang="zh-CN" altLang="en-US" sz="2000" b="1" u="sng" dirty="0">
                <a:latin typeface="华文新魏" panose="02010800040101010101" pitchFamily="2" charset="-122"/>
                <a:ea typeface="华文新魏" panose="02010800040101010101" pitchFamily="2" charset="-122"/>
              </a:rPr>
              <a:t>触发器的次态方程</a:t>
            </a:r>
            <a:r>
              <a:rPr lang="zh-CN" altLang="en-US" sz="2000" b="1" dirty="0">
                <a:latin typeface="华文新魏" panose="02010800040101010101" pitchFamily="2" charset="-122"/>
                <a:ea typeface="华文新魏" panose="02010800040101010101" pitchFamily="2" charset="-122"/>
              </a:rPr>
              <a:t>得到各个</a:t>
            </a:r>
            <a:r>
              <a:rPr lang="zh-CN" altLang="en-US" sz="2000" b="1" u="sng" dirty="0">
                <a:latin typeface="华文新魏" panose="02010800040101010101" pitchFamily="2" charset="-122"/>
                <a:ea typeface="华文新魏" panose="02010800040101010101" pitchFamily="2" charset="-122"/>
              </a:rPr>
              <a:t>状态变量</a:t>
            </a:r>
            <a:r>
              <a:rPr lang="zh-CN" altLang="en-US" sz="2000" b="1" dirty="0">
                <a:latin typeface="华文新魏" panose="02010800040101010101" pitchFamily="2" charset="-122"/>
                <a:ea typeface="华文新魏" panose="02010800040101010101" pitchFamily="2" charset="-122"/>
              </a:rPr>
              <a:t>的次态方程：</a:t>
            </a:r>
          </a:p>
          <a:p>
            <a:pPr eaLnBrk="1" hangingPunct="1">
              <a:lnSpc>
                <a:spcPct val="120000"/>
              </a:lnSpc>
              <a:spcBef>
                <a:spcPts val="6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次态 </a:t>
            </a:r>
            <a:r>
              <a:rPr lang="en-US" altLang="zh-CN" sz="2000" b="1" dirty="0">
                <a:solidFill>
                  <a:srgbClr val="FF0000"/>
                </a:solidFill>
                <a:latin typeface="华文新魏" panose="02010800040101010101" pitchFamily="2" charset="-122"/>
                <a:ea typeface="华文新魏" panose="02010800040101010101" pitchFamily="2" charset="-122"/>
              </a:rPr>
              <a:t>= Q( </a:t>
            </a:r>
            <a:r>
              <a:rPr lang="zh-CN" altLang="en-US" sz="2000" b="1" dirty="0">
                <a:solidFill>
                  <a:srgbClr val="FF0000"/>
                </a:solidFill>
                <a:latin typeface="华文新魏" panose="02010800040101010101" pitchFamily="2" charset="-122"/>
                <a:ea typeface="华文新魏" panose="02010800040101010101" pitchFamily="2" charset="-122"/>
              </a:rPr>
              <a:t>输入，现态 </a:t>
            </a:r>
            <a:r>
              <a:rPr lang="en-US" altLang="zh-CN" sz="2000" b="1" dirty="0">
                <a:solidFill>
                  <a:srgbClr val="FF0000"/>
                </a:solidFill>
                <a:latin typeface="华文新魏" panose="02010800040101010101" pitchFamily="2" charset="-122"/>
                <a:ea typeface="华文新魏" panose="02010800040101010101" pitchFamily="2" charset="-122"/>
              </a:rPr>
              <a:t>)</a:t>
            </a:r>
            <a:endParaRPr lang="en-US" altLang="zh-CN" sz="2000"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2" dur="500"/>
                                        <p:tgtEl>
                                          <p:spTgt spid="1433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15" dur="500"/>
                                        <p:tgtEl>
                                          <p:spTgt spid="1433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4339">
                                            <p:txEl>
                                              <p:pRg st="3" end="3"/>
                                            </p:txEl>
                                          </p:spTgt>
                                        </p:tgtEl>
                                        <p:attrNameLst>
                                          <p:attrName>style.visibility</p:attrName>
                                        </p:attrNameLst>
                                      </p:cBhvr>
                                      <p:to>
                                        <p:strVal val="visible"/>
                                      </p:to>
                                    </p:set>
                                    <p:animEffect transition="in" filter="blinds(horizontal)">
                                      <p:cBhvr>
                                        <p:cTn id="18" dur="500"/>
                                        <p:tgtEl>
                                          <p:spTgt spid="14339">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4339">
                                            <p:txEl>
                                              <p:pRg st="4" end="4"/>
                                            </p:txEl>
                                          </p:spTgt>
                                        </p:tgtEl>
                                        <p:attrNameLst>
                                          <p:attrName>style.visibility</p:attrName>
                                        </p:attrNameLst>
                                      </p:cBhvr>
                                      <p:to>
                                        <p:strVal val="visible"/>
                                      </p:to>
                                    </p:set>
                                    <p:animEffect transition="in" filter="blinds(horizontal)">
                                      <p:cBhvr>
                                        <p:cTn id="21" dur="500"/>
                                        <p:tgtEl>
                                          <p:spTgt spid="1433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339">
                                            <p:txEl>
                                              <p:pRg st="5" end="5"/>
                                            </p:txEl>
                                          </p:spTgt>
                                        </p:tgtEl>
                                        <p:attrNameLst>
                                          <p:attrName>style.visibility</p:attrName>
                                        </p:attrNameLst>
                                      </p:cBhvr>
                                      <p:to>
                                        <p:strVal val="visible"/>
                                      </p:to>
                                    </p:set>
                                    <p:animEffect transition="in" filter="blinds(horizontal)">
                                      <p:cBhvr>
                                        <p:cTn id="26" dur="500"/>
                                        <p:tgtEl>
                                          <p:spTgt spid="14339">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4339">
                                            <p:txEl>
                                              <p:pRg st="6" end="6"/>
                                            </p:txEl>
                                          </p:spTgt>
                                        </p:tgtEl>
                                        <p:attrNameLst>
                                          <p:attrName>style.visibility</p:attrName>
                                        </p:attrNameLst>
                                      </p:cBhvr>
                                      <p:to>
                                        <p:strVal val="visible"/>
                                      </p:to>
                                    </p:set>
                                    <p:animEffect transition="in" filter="blinds(horizontal)">
                                      <p:cBhvr>
                                        <p:cTn id="29"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p:cNvSpPr>
          <p:nvPr>
            <p:ph type="title"/>
          </p:nvPr>
        </p:nvSpPr>
        <p:spPr>
          <a:xfrm>
            <a:off x="523875" y="458788"/>
            <a:ext cx="5562600" cy="400050"/>
          </a:xfrm>
          <a:prstGeom prst="rect">
            <a:avLst/>
          </a:prstGeom>
          <a:noFill/>
          <a:ln w="9525">
            <a:noFill/>
          </a:ln>
        </p:spPr>
        <p:txBody>
          <a:bodyPr/>
          <a:lstStyle/>
          <a:p>
            <a:r>
              <a:rPr lang="en-US" altLang="zh-CN" sz="1800" b="1" dirty="0">
                <a:latin typeface="华文新魏" panose="02010800040101010101" pitchFamily="2" charset="-122"/>
                <a:ea typeface="华文新魏" panose="02010800040101010101" pitchFamily="2" charset="-122"/>
              </a:rPr>
              <a:t>  </a:t>
            </a:r>
            <a:r>
              <a:rPr lang="zh-CN" altLang="en-US" sz="1800" b="1" dirty="0">
                <a:latin typeface="华文新魏" panose="02010800040101010101" pitchFamily="2" charset="-122"/>
                <a:ea typeface="华文新魏" panose="02010800040101010101" pitchFamily="2" charset="-122"/>
              </a:rPr>
              <a:t>作出最小化状态表：</a:t>
            </a:r>
          </a:p>
        </p:txBody>
      </p:sp>
      <p:graphicFrame>
        <p:nvGraphicFramePr>
          <p:cNvPr id="48131" name="Group 3"/>
          <p:cNvGraphicFramePr>
            <a:graphicFrameLocks noGrp="1"/>
          </p:cNvGraphicFramePr>
          <p:nvPr>
            <p:custDataLst>
              <p:tags r:id="rId1"/>
            </p:custDataLst>
          </p:nvPr>
        </p:nvGraphicFramePr>
        <p:xfrm>
          <a:off x="3886200" y="855663"/>
          <a:ext cx="4502151" cy="2147887"/>
        </p:xfrm>
        <a:graphic>
          <a:graphicData uri="http://schemas.openxmlformats.org/drawingml/2006/table">
            <a:tbl>
              <a:tblPr/>
              <a:tblGrid>
                <a:gridCol w="978582">
                  <a:extLst>
                    <a:ext uri="{9D8B030D-6E8A-4147-A177-3AD203B41FA5}">
                      <a16:colId xmlns:a16="http://schemas.microsoft.com/office/drawing/2014/main" val="20000"/>
                    </a:ext>
                  </a:extLst>
                </a:gridCol>
                <a:gridCol w="392443">
                  <a:extLst>
                    <a:ext uri="{9D8B030D-6E8A-4147-A177-3AD203B41FA5}">
                      <a16:colId xmlns:a16="http://schemas.microsoft.com/office/drawing/2014/main" val="20001"/>
                    </a:ext>
                  </a:extLst>
                </a:gridCol>
                <a:gridCol w="390759">
                  <a:extLst>
                    <a:ext uri="{9D8B030D-6E8A-4147-A177-3AD203B41FA5}">
                      <a16:colId xmlns:a16="http://schemas.microsoft.com/office/drawing/2014/main" val="20002"/>
                    </a:ext>
                  </a:extLst>
                </a:gridCol>
                <a:gridCol w="390759">
                  <a:extLst>
                    <a:ext uri="{9D8B030D-6E8A-4147-A177-3AD203B41FA5}">
                      <a16:colId xmlns:a16="http://schemas.microsoft.com/office/drawing/2014/main" val="20003"/>
                    </a:ext>
                  </a:extLst>
                </a:gridCol>
                <a:gridCol w="392444">
                  <a:extLst>
                    <a:ext uri="{9D8B030D-6E8A-4147-A177-3AD203B41FA5}">
                      <a16:colId xmlns:a16="http://schemas.microsoft.com/office/drawing/2014/main" val="20004"/>
                    </a:ext>
                  </a:extLst>
                </a:gridCol>
                <a:gridCol w="360441">
                  <a:extLst>
                    <a:ext uri="{9D8B030D-6E8A-4147-A177-3AD203B41FA5}">
                      <a16:colId xmlns:a16="http://schemas.microsoft.com/office/drawing/2014/main" val="20005"/>
                    </a:ext>
                  </a:extLst>
                </a:gridCol>
                <a:gridCol w="813520">
                  <a:extLst>
                    <a:ext uri="{9D8B030D-6E8A-4147-A177-3AD203B41FA5}">
                      <a16:colId xmlns:a16="http://schemas.microsoft.com/office/drawing/2014/main" val="20006"/>
                    </a:ext>
                  </a:extLst>
                </a:gridCol>
                <a:gridCol w="783203">
                  <a:extLst>
                    <a:ext uri="{9D8B030D-6E8A-4147-A177-3AD203B41FA5}">
                      <a16:colId xmlns:a16="http://schemas.microsoft.com/office/drawing/2014/main" val="20007"/>
                    </a:ext>
                  </a:extLst>
                </a:gridCol>
              </a:tblGrid>
              <a:tr h="443484">
                <a:tc row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相</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容</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类</a:t>
                      </a:r>
                    </a:p>
                  </a:txBody>
                  <a:tcPr marL="91439" marR="91439" marT="34212" marB="3421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gridSpan="5">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覆盖</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闭合</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hMerge="1">
                  <a:txBody>
                    <a:bodyPr/>
                    <a:lstStyle/>
                    <a:p>
                      <a:endParaRPr lang="zh-CN"/>
                    </a:p>
                  </a:txBody>
                  <a:tcPr/>
                </a:tc>
                <a:extLst>
                  <a:ext uri="{0D108BD9-81ED-4DB2-BD59-A6C34878D82A}">
                    <a16:rowId xmlns:a16="http://schemas.microsoft.com/office/drawing/2014/main" val="10000"/>
                  </a:ext>
                </a:extLst>
              </a:tr>
              <a:tr h="540257">
                <a:tc vMerge="1">
                  <a:txBody>
                    <a:bodyPr/>
                    <a:lstStyle/>
                    <a:p>
                      <a:endParaRPr lang="zh-CN"/>
                    </a:p>
                  </a:txBody>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B</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C</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D</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E</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0</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1</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864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ABD</a:t>
                      </a:r>
                    </a:p>
                  </a:txBody>
                  <a:tcPr marL="91439" marR="91439" marT="34212" marB="3421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B</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AC</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B</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963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ACD</a:t>
                      </a:r>
                    </a:p>
                  </a:txBody>
                  <a:tcPr marL="91439" marR="91439" marT="34212" marB="3421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AD</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B</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04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ACE</a:t>
                      </a:r>
                    </a:p>
                  </a:txBody>
                  <a:tcPr marL="91439" marR="91439" marT="34212" marB="3421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E</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AD</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C</a:t>
                      </a:r>
                    </a:p>
                  </a:txBody>
                  <a:tcPr marL="91439" marR="91439" marT="34212" marB="3421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61493" name="Rectangle 54"/>
          <p:cNvSpPr/>
          <p:nvPr/>
        </p:nvSpPr>
        <p:spPr>
          <a:xfrm>
            <a:off x="5478463" y="3008313"/>
            <a:ext cx="1332230" cy="368300"/>
          </a:xfrm>
          <a:prstGeom prst="rect">
            <a:avLst/>
          </a:prstGeom>
          <a:noFill/>
          <a:ln w="9525">
            <a:noFill/>
          </a:ln>
        </p:spPr>
        <p:txBody>
          <a:bodyPr wrap="none">
            <a:spAutoFit/>
          </a:bodyPr>
          <a:lstStyle/>
          <a:p>
            <a:pPr eaLnBrk="1" hangingPunct="1">
              <a:buFont typeface="Arial" panose="020B0604020202020204" pitchFamily="34" charset="0"/>
            </a:pPr>
            <a:r>
              <a:rPr lang="zh-CN" altLang="en-US" b="1" dirty="0">
                <a:latin typeface="华文新魏" panose="02010800040101010101" pitchFamily="2" charset="-122"/>
                <a:ea typeface="华文新魏" panose="02010800040101010101" pitchFamily="2" charset="-122"/>
              </a:rPr>
              <a:t>覆盖闭合表</a:t>
            </a:r>
          </a:p>
        </p:txBody>
      </p:sp>
      <p:sp>
        <p:nvSpPr>
          <p:cNvPr id="61494" name="Text Box 55"/>
          <p:cNvSpPr txBox="1"/>
          <p:nvPr/>
        </p:nvSpPr>
        <p:spPr>
          <a:xfrm>
            <a:off x="4523105" y="3608705"/>
            <a:ext cx="4032885" cy="128143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选择最小化：</a:t>
            </a:r>
          </a:p>
          <a:p>
            <a:pPr eaLnBrk="1" hangingPunct="1">
              <a:lnSpc>
                <a:spcPct val="70000"/>
              </a:lnSpc>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(ABD)        (ACE)</a:t>
            </a:r>
          </a:p>
          <a:p>
            <a:pPr eaLnBrk="1" hangingPunct="1">
              <a:lnSpc>
                <a:spcPct val="70000"/>
              </a:lnSpc>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                ↓</a:t>
            </a:r>
          </a:p>
          <a:p>
            <a:pPr eaLnBrk="1" hangingPunct="1">
              <a:lnSpc>
                <a:spcPct val="70000"/>
              </a:lnSpc>
              <a:spcBef>
                <a:spcPct val="50000"/>
              </a:spcBef>
              <a:buFont typeface="Arial" panose="020B0604020202020204" pitchFamily="34" charset="0"/>
            </a:pPr>
            <a:r>
              <a:rPr lang="en-US" altLang="zh-CN" dirty="0">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A'                  B'</a:t>
            </a:r>
          </a:p>
        </p:txBody>
      </p:sp>
      <p:graphicFrame>
        <p:nvGraphicFramePr>
          <p:cNvPr id="48183" name="Group 55"/>
          <p:cNvGraphicFramePr>
            <a:graphicFrameLocks noGrp="1"/>
          </p:cNvGraphicFramePr>
          <p:nvPr/>
        </p:nvGraphicFramePr>
        <p:xfrm>
          <a:off x="533400" y="844550"/>
          <a:ext cx="2286000" cy="2120900"/>
        </p:xfrm>
        <a:graphic>
          <a:graphicData uri="http://schemas.openxmlformats.org/drawingml/2006/table">
            <a:tbl>
              <a:tblPr/>
              <a:tblGrid>
                <a:gridCol w="757238">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754062">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1526" name="Group 87"/>
          <p:cNvGrpSpPr/>
          <p:nvPr/>
        </p:nvGrpSpPr>
        <p:grpSpPr>
          <a:xfrm>
            <a:off x="635000" y="771525"/>
            <a:ext cx="622300" cy="536575"/>
            <a:chOff x="0" y="0"/>
            <a:chExt cx="392" cy="450"/>
          </a:xfrm>
        </p:grpSpPr>
        <p:sp>
          <p:nvSpPr>
            <p:cNvPr id="61552" name="Text Box 88"/>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61553" name="Text Box 89"/>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p>
          </p:txBody>
        </p:sp>
      </p:grpSp>
      <p:sp>
        <p:nvSpPr>
          <p:cNvPr id="61527" name="Rectangle 92"/>
          <p:cNvSpPr/>
          <p:nvPr/>
        </p:nvSpPr>
        <p:spPr>
          <a:xfrm>
            <a:off x="609600" y="3308350"/>
            <a:ext cx="2438400" cy="342900"/>
          </a:xfrm>
          <a:prstGeom prst="rect">
            <a:avLst/>
          </a:prstGeom>
          <a:noFill/>
          <a:ln w="9525">
            <a:noFill/>
          </a:ln>
        </p:spPr>
        <p:txBody>
          <a:bodyPr anchor="ctr"/>
          <a:lstStyle/>
          <a:p>
            <a:pPr eaLnBrk="1" hangingPunct="1">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最小化状态表</a:t>
            </a:r>
            <a:r>
              <a:rPr lang="en-US" altLang="zh-CN" b="1" dirty="0">
                <a:latin typeface="华文新魏" panose="02010800040101010101" pitchFamily="2" charset="-122"/>
                <a:ea typeface="华文新魏" panose="02010800040101010101" pitchFamily="2" charset="-122"/>
              </a:rPr>
              <a:t>:</a:t>
            </a:r>
            <a:endParaRPr lang="zh-CN" altLang="en-US" b="1" dirty="0">
              <a:latin typeface="华文新魏" panose="02010800040101010101" pitchFamily="2" charset="-122"/>
              <a:ea typeface="华文新魏" panose="02010800040101010101" pitchFamily="2" charset="-122"/>
            </a:endParaRPr>
          </a:p>
        </p:txBody>
      </p:sp>
      <p:graphicFrame>
        <p:nvGraphicFramePr>
          <p:cNvPr id="48218" name="Group 90"/>
          <p:cNvGraphicFramePr>
            <a:graphicFrameLocks noGrp="1"/>
          </p:cNvGraphicFramePr>
          <p:nvPr/>
        </p:nvGraphicFramePr>
        <p:xfrm>
          <a:off x="533400" y="3711575"/>
          <a:ext cx="3048000" cy="109220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61547" name="Group 112"/>
          <p:cNvGrpSpPr/>
          <p:nvPr/>
        </p:nvGrpSpPr>
        <p:grpSpPr>
          <a:xfrm>
            <a:off x="635000" y="3638550"/>
            <a:ext cx="622300" cy="536575"/>
            <a:chOff x="0" y="0"/>
            <a:chExt cx="392" cy="450"/>
          </a:xfrm>
        </p:grpSpPr>
        <p:sp>
          <p:nvSpPr>
            <p:cNvPr id="61550" name="Text Box 113"/>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61551" name="Text Box 114"/>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p>
          </p:txBody>
        </p:sp>
      </p:grpSp>
      <p:sp>
        <p:nvSpPr>
          <p:cNvPr id="61548" name="Text Box 115"/>
          <p:cNvSpPr txBox="1"/>
          <p:nvPr/>
        </p:nvSpPr>
        <p:spPr>
          <a:xfrm>
            <a:off x="1926590" y="4777105"/>
            <a:ext cx="1219200" cy="36830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30000" dirty="0">
                <a:latin typeface="黑体" panose="02010609060101010101" pitchFamily="49" charset="-122"/>
              </a:rPr>
              <a:t>n+1</a:t>
            </a:r>
            <a:r>
              <a:rPr lang="en-US" altLang="zh-CN" b="1" dirty="0">
                <a:latin typeface="黑体" panose="02010609060101010101" pitchFamily="49" charset="-122"/>
              </a:rPr>
              <a:t>/z</a:t>
            </a:r>
          </a:p>
        </p:txBody>
      </p:sp>
      <p:sp>
        <p:nvSpPr>
          <p:cNvPr id="61549" name="Text Box 116"/>
          <p:cNvSpPr txBox="1"/>
          <p:nvPr/>
        </p:nvSpPr>
        <p:spPr>
          <a:xfrm>
            <a:off x="1354138" y="2919413"/>
            <a:ext cx="12192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30000" dirty="0">
                <a:latin typeface="黑体" panose="02010609060101010101" pitchFamily="49" charset="-122"/>
              </a:rPr>
              <a:t>n+1</a:t>
            </a:r>
            <a:r>
              <a:rPr lang="en-US" altLang="zh-CN" b="1" dirty="0">
                <a:latin typeface="黑体" panose="02010609060101010101" pitchFamily="49" charset="-122"/>
              </a:rPr>
              <a:t>/z</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p:cNvSpPr>
          <p:nvPr>
            <p:ph type="title"/>
          </p:nvPr>
        </p:nvSpPr>
        <p:spPr>
          <a:xfrm>
            <a:off x="457200" y="771525"/>
            <a:ext cx="64008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化简如图所示的原始状态表。</a:t>
            </a:r>
          </a:p>
        </p:txBody>
      </p:sp>
      <p:graphicFrame>
        <p:nvGraphicFramePr>
          <p:cNvPr id="50179" name="Group 3"/>
          <p:cNvGraphicFramePr>
            <a:graphicFrameLocks noGrp="1"/>
          </p:cNvGraphicFramePr>
          <p:nvPr/>
        </p:nvGraphicFramePr>
        <p:xfrm>
          <a:off x="482600" y="1735138"/>
          <a:ext cx="3359150" cy="2117726"/>
        </p:xfrm>
        <a:graphic>
          <a:graphicData uri="http://schemas.openxmlformats.org/drawingml/2006/table">
            <a:tbl>
              <a:tblPr/>
              <a:tblGrid>
                <a:gridCol w="76835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698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3522" name="Group 35"/>
          <p:cNvGrpSpPr/>
          <p:nvPr/>
        </p:nvGrpSpPr>
        <p:grpSpPr>
          <a:xfrm>
            <a:off x="539750" y="1635125"/>
            <a:ext cx="622300" cy="534988"/>
            <a:chOff x="0" y="0"/>
            <a:chExt cx="392" cy="450"/>
          </a:xfrm>
        </p:grpSpPr>
        <p:sp>
          <p:nvSpPr>
            <p:cNvPr id="63557" name="Text Box 36"/>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3558" name="Text Box 37"/>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graphicFrame>
        <p:nvGraphicFramePr>
          <p:cNvPr id="50213" name="Group 37"/>
          <p:cNvGraphicFramePr>
            <a:graphicFrameLocks noGrp="1"/>
          </p:cNvGraphicFramePr>
          <p:nvPr/>
        </p:nvGraphicFramePr>
        <p:xfrm>
          <a:off x="4510088" y="1635125"/>
          <a:ext cx="3733800" cy="2578100"/>
        </p:xfrm>
        <a:graphic>
          <a:graphicData uri="http://schemas.openxmlformats.org/drawingml/2006/table">
            <a:tbl>
              <a:tblPr/>
              <a:tblGrid>
                <a:gridCol w="373063">
                  <a:extLst>
                    <a:ext uri="{9D8B030D-6E8A-4147-A177-3AD203B41FA5}">
                      <a16:colId xmlns:a16="http://schemas.microsoft.com/office/drawing/2014/main" val="20000"/>
                    </a:ext>
                  </a:extLst>
                </a:gridCol>
                <a:gridCol w="839787">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tblGrid>
              <a:tr h="4730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B</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C</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 </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E</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19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A</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B</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C</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3556" name="Text Box 91"/>
          <p:cNvSpPr txBox="1"/>
          <p:nvPr/>
        </p:nvSpPr>
        <p:spPr>
          <a:xfrm>
            <a:off x="2012950" y="3848100"/>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p:cNvSpPr>
          <p:nvPr>
            <p:ph type="title"/>
          </p:nvPr>
        </p:nvSpPr>
        <p:spPr>
          <a:xfrm>
            <a:off x="457200" y="555308"/>
            <a:ext cx="6400800" cy="400050"/>
          </a:xfrm>
          <a:prstGeom prst="rect">
            <a:avLst/>
          </a:prstGeom>
          <a:noFill/>
          <a:ln w="9525">
            <a:noFill/>
          </a:ln>
        </p:spPr>
        <p:txBody>
          <a:bodyPr/>
          <a:lstStyle/>
          <a:p>
            <a:r>
              <a:rPr lang="zh-CN" altLang="en-US" sz="1800" b="1" dirty="0">
                <a:latin typeface="华文新魏" panose="02010800040101010101" pitchFamily="2" charset="-122"/>
                <a:ea typeface="华文新魏" panose="02010800040101010101" pitchFamily="2" charset="-122"/>
              </a:rPr>
              <a:t>例</a:t>
            </a:r>
            <a:r>
              <a:rPr lang="en-US" altLang="zh-CN" sz="1800" b="1" dirty="0">
                <a:latin typeface="华文新魏" panose="02010800040101010101" pitchFamily="2" charset="-122"/>
                <a:ea typeface="华文新魏" panose="02010800040101010101" pitchFamily="2" charset="-122"/>
              </a:rPr>
              <a:t>2 </a:t>
            </a:r>
            <a:r>
              <a:rPr lang="zh-CN" altLang="en-US" sz="1800" b="1" dirty="0">
                <a:latin typeface="华文新魏" panose="02010800040101010101" pitchFamily="2" charset="-122"/>
                <a:ea typeface="华文新魏" panose="02010800040101010101" pitchFamily="2" charset="-122"/>
              </a:rPr>
              <a:t>化简如图所示的原始状态表（续）。</a:t>
            </a:r>
          </a:p>
        </p:txBody>
      </p:sp>
      <p:grpSp>
        <p:nvGrpSpPr>
          <p:cNvPr id="64515" name="Group 94"/>
          <p:cNvGrpSpPr/>
          <p:nvPr/>
        </p:nvGrpSpPr>
        <p:grpSpPr>
          <a:xfrm>
            <a:off x="900430" y="1901825"/>
            <a:ext cx="2341245" cy="1977860"/>
            <a:chOff x="0" y="0"/>
            <a:chExt cx="1680" cy="1592"/>
          </a:xfrm>
        </p:grpSpPr>
        <p:sp>
          <p:nvSpPr>
            <p:cNvPr id="64559" name="Oval 74"/>
            <p:cNvSpPr/>
            <p:nvPr/>
          </p:nvSpPr>
          <p:spPr>
            <a:xfrm>
              <a:off x="216" y="288"/>
              <a:ext cx="1152" cy="1152"/>
            </a:xfrm>
            <a:prstGeom prst="ellipse">
              <a:avLst/>
            </a:prstGeom>
            <a:noFill/>
            <a:ln w="3810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64560" name="Text Box 79"/>
            <p:cNvSpPr txBox="1"/>
            <p:nvPr/>
          </p:nvSpPr>
          <p:spPr>
            <a:xfrm>
              <a:off x="648" y="0"/>
              <a:ext cx="480" cy="29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A</a:t>
              </a:r>
            </a:p>
          </p:txBody>
        </p:sp>
        <p:sp>
          <p:nvSpPr>
            <p:cNvPr id="64561" name="Text Box 80"/>
            <p:cNvSpPr txBox="1"/>
            <p:nvPr/>
          </p:nvSpPr>
          <p:spPr>
            <a:xfrm>
              <a:off x="0" y="528"/>
              <a:ext cx="288" cy="29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E</a:t>
              </a:r>
            </a:p>
          </p:txBody>
        </p:sp>
        <p:sp>
          <p:nvSpPr>
            <p:cNvPr id="64562" name="Text Box 81"/>
            <p:cNvSpPr txBox="1"/>
            <p:nvPr/>
          </p:nvSpPr>
          <p:spPr>
            <a:xfrm>
              <a:off x="288" y="1296"/>
              <a:ext cx="240" cy="29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p>
          </p:txBody>
        </p:sp>
        <p:sp>
          <p:nvSpPr>
            <p:cNvPr id="64563" name="Text Box 82"/>
            <p:cNvSpPr txBox="1"/>
            <p:nvPr/>
          </p:nvSpPr>
          <p:spPr>
            <a:xfrm>
              <a:off x="1056" y="1296"/>
              <a:ext cx="336" cy="29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a:t>
              </a:r>
            </a:p>
          </p:txBody>
        </p:sp>
        <p:sp>
          <p:nvSpPr>
            <p:cNvPr id="64564" name="Text Box 83"/>
            <p:cNvSpPr txBox="1"/>
            <p:nvPr/>
          </p:nvSpPr>
          <p:spPr>
            <a:xfrm>
              <a:off x="1344" y="528"/>
              <a:ext cx="336" cy="29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B</a:t>
              </a:r>
            </a:p>
          </p:txBody>
        </p:sp>
      </p:grpSp>
      <p:sp>
        <p:nvSpPr>
          <p:cNvPr id="64516" name="Line 75"/>
          <p:cNvSpPr/>
          <p:nvPr/>
        </p:nvSpPr>
        <p:spPr>
          <a:xfrm flipV="1">
            <a:off x="1555750" y="2275840"/>
            <a:ext cx="377825" cy="125730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17" name="Line 76"/>
          <p:cNvSpPr>
            <a:spLocks noChangeAspect="1"/>
          </p:cNvSpPr>
          <p:nvPr/>
        </p:nvSpPr>
        <p:spPr>
          <a:xfrm>
            <a:off x="1981200" y="2280603"/>
            <a:ext cx="452438" cy="123190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18" name="Line 77"/>
          <p:cNvSpPr/>
          <p:nvPr/>
        </p:nvSpPr>
        <p:spPr>
          <a:xfrm flipV="1">
            <a:off x="1217613" y="2275840"/>
            <a:ext cx="690562" cy="5143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19" name="Line 78"/>
          <p:cNvSpPr/>
          <p:nvPr/>
        </p:nvSpPr>
        <p:spPr>
          <a:xfrm>
            <a:off x="2012950" y="2275840"/>
            <a:ext cx="752475" cy="5143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20" name="Line 84"/>
          <p:cNvSpPr/>
          <p:nvPr/>
        </p:nvSpPr>
        <p:spPr>
          <a:xfrm>
            <a:off x="1233488" y="2790190"/>
            <a:ext cx="314325" cy="7429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21" name="Line 85"/>
          <p:cNvSpPr/>
          <p:nvPr/>
        </p:nvSpPr>
        <p:spPr>
          <a:xfrm flipV="1">
            <a:off x="1555750" y="3533140"/>
            <a:ext cx="877888"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22" name="Line 86"/>
          <p:cNvSpPr/>
          <p:nvPr/>
        </p:nvSpPr>
        <p:spPr>
          <a:xfrm flipH="1">
            <a:off x="2473325" y="2790190"/>
            <a:ext cx="314325" cy="7429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64523" name="Text Box 91"/>
          <p:cNvSpPr txBox="1"/>
          <p:nvPr/>
        </p:nvSpPr>
        <p:spPr>
          <a:xfrm>
            <a:off x="533400" y="1133158"/>
            <a:ext cx="6324600" cy="783590"/>
          </a:xfrm>
          <a:prstGeom prst="rect">
            <a:avLst/>
          </a:prstGeom>
          <a:noFill/>
          <a:ln w="9525">
            <a:noFill/>
          </a:ln>
        </p:spPr>
        <p:txBody>
          <a:bodyPr>
            <a:spAutoFit/>
          </a:bodyPr>
          <a:lstStyle/>
          <a:p>
            <a:pPr marL="514350" indent="-514350" eaLnBrk="1" hangingPunct="1">
              <a:spcBef>
                <a:spcPct val="50000"/>
              </a:spcBef>
              <a:buFont typeface="Calibri" panose="020F0502020204030204" pitchFamily="34" charset="0"/>
              <a:buAutoNum type="circleNumDbPlain"/>
            </a:pPr>
            <a:r>
              <a:rPr lang="zh-CN" altLang="en-US" b="1" dirty="0">
                <a:solidFill>
                  <a:srgbClr val="FF0000"/>
                </a:solidFill>
                <a:latin typeface="华文新魏" panose="02010800040101010101" pitchFamily="2" charset="-122"/>
                <a:ea typeface="华文新魏" panose="02010800040101010101" pitchFamily="2" charset="-122"/>
              </a:rPr>
              <a:t>利用隐含表找出相容对：</a:t>
            </a:r>
            <a:endParaRPr lang="zh-CN" altLang="en-US" b="1" dirty="0">
              <a:latin typeface="华文新魏" panose="02010800040101010101" pitchFamily="2" charset="-122"/>
              <a:ea typeface="华文新魏" panose="02010800040101010101" pitchFamily="2" charset="-122"/>
            </a:endParaRPr>
          </a:p>
          <a:p>
            <a:pPr marL="514350" indent="-514350"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(A,B),(A,C),(A,D),(A,E),(B,C),(C,D),(D,E)</a:t>
            </a:r>
          </a:p>
        </p:txBody>
      </p:sp>
      <p:sp>
        <p:nvSpPr>
          <p:cNvPr id="64524" name="Text Box 92"/>
          <p:cNvSpPr txBox="1"/>
          <p:nvPr/>
        </p:nvSpPr>
        <p:spPr>
          <a:xfrm>
            <a:off x="539750" y="4011613"/>
            <a:ext cx="6775450" cy="368300"/>
          </a:xfrm>
          <a:prstGeom prst="rect">
            <a:avLst/>
          </a:prstGeom>
          <a:noFill/>
          <a:ln w="9525">
            <a:noFill/>
          </a:ln>
        </p:spPr>
        <p:txBody>
          <a:bodyPr>
            <a:spAutoFit/>
          </a:bodyPr>
          <a:lstStyle/>
          <a:p>
            <a:pPr marL="514350" indent="-514350" eaLnBrk="1" hangingPunct="1">
              <a:spcBef>
                <a:spcPct val="50000"/>
              </a:spcBef>
              <a:buFont typeface="宋体" panose="02010600030101010101" pitchFamily="2" charset="-122"/>
              <a:buAutoNum type="circleNumDbPlain" startAt="2"/>
            </a:pPr>
            <a:r>
              <a:rPr lang="zh-CN" altLang="en-US" b="1" dirty="0">
                <a:solidFill>
                  <a:srgbClr val="FF0000"/>
                </a:solidFill>
                <a:latin typeface="华文新魏" panose="02010800040101010101" pitchFamily="2" charset="-122"/>
                <a:ea typeface="华文新魏" panose="02010800040101010101" pitchFamily="2" charset="-122"/>
              </a:rPr>
              <a:t>利用</a:t>
            </a:r>
            <a:r>
              <a:rPr lang="zh-CN" altLang="en-US" b="1" u="sng" dirty="0">
                <a:latin typeface="华文新魏" panose="02010800040101010101" pitchFamily="2" charset="-122"/>
                <a:ea typeface="华文新魏" panose="02010800040101010101" pitchFamily="2" charset="-122"/>
              </a:rPr>
              <a:t>合并图</a:t>
            </a:r>
            <a:r>
              <a:rPr lang="zh-CN" altLang="en-US" b="1" dirty="0">
                <a:solidFill>
                  <a:srgbClr val="FF0000"/>
                </a:solidFill>
                <a:latin typeface="华文新魏" panose="02010800040101010101" pitchFamily="2" charset="-122"/>
                <a:ea typeface="华文新魏" panose="02010800040101010101" pitchFamily="2" charset="-122"/>
              </a:rPr>
              <a:t>确定最大相容类：</a:t>
            </a:r>
          </a:p>
        </p:txBody>
      </p:sp>
      <p:sp>
        <p:nvSpPr>
          <p:cNvPr id="64525" name="Text Box 95"/>
          <p:cNvSpPr txBox="1"/>
          <p:nvPr/>
        </p:nvSpPr>
        <p:spPr>
          <a:xfrm>
            <a:off x="539750" y="4379913"/>
            <a:ext cx="48768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(A,B,C),(A,C,D),(A,D,E)</a:t>
            </a:r>
          </a:p>
        </p:txBody>
      </p:sp>
      <p:graphicFrame>
        <p:nvGraphicFramePr>
          <p:cNvPr id="51220" name="Group 20"/>
          <p:cNvGraphicFramePr>
            <a:graphicFrameLocks noGrp="1"/>
          </p:cNvGraphicFramePr>
          <p:nvPr>
            <p:custDataLst>
              <p:tags r:id="rId1"/>
            </p:custDataLst>
          </p:nvPr>
        </p:nvGraphicFramePr>
        <p:xfrm>
          <a:off x="5301298" y="1708150"/>
          <a:ext cx="3733800" cy="2578100"/>
        </p:xfrm>
        <a:graphic>
          <a:graphicData uri="http://schemas.openxmlformats.org/drawingml/2006/table">
            <a:tbl>
              <a:tblPr/>
              <a:tblGrid>
                <a:gridCol w="373062">
                  <a:extLst>
                    <a:ext uri="{9D8B030D-6E8A-4147-A177-3AD203B41FA5}">
                      <a16:colId xmlns:a16="http://schemas.microsoft.com/office/drawing/2014/main" val="20000"/>
                    </a:ext>
                  </a:extLst>
                </a:gridCol>
                <a:gridCol w="840105">
                  <a:extLst>
                    <a:ext uri="{9D8B030D-6E8A-4147-A177-3AD203B41FA5}">
                      <a16:colId xmlns:a16="http://schemas.microsoft.com/office/drawing/2014/main" val="20001"/>
                    </a:ext>
                  </a:extLst>
                </a:gridCol>
                <a:gridCol w="841058">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tblGrid>
              <a:tr h="4730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BC</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 </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E</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lang="en-US" altLang="zh-CN" sz="1800" b="1">
                          <a:ln>
                            <a:noFill/>
                          </a:ln>
                          <a:solidFill>
                            <a:srgbClr val="FF9900"/>
                          </a:solidFill>
                          <a:effectLst/>
                          <a:latin typeface="Times New Roman" panose="02020603050405020304" pitchFamily="18" charset="0"/>
                          <a:sym typeface="黑体" panose="02010609060101010101" pitchFamily="49" charset="-122"/>
                        </a:rPr>
                        <a:t>×</a:t>
                      </a:r>
                      <a:endPar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sym typeface="黑体" panose="02010609060101010101" pitchFamily="49"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19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FF0000"/>
                        </a:solidFill>
                        <a:effectLst/>
                        <a:latin typeface="黑体" panose="02010609060101010101" pitchFamily="49" charset="-122"/>
                        <a:ea typeface="黑体" panose="02010609060101010101" pitchFamily="49"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A</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6964045" y="2975610"/>
            <a:ext cx="412750" cy="368300"/>
          </a:xfrm>
          <a:prstGeom prst="rect">
            <a:avLst/>
          </a:prstGeom>
          <a:noFill/>
        </p:spPr>
        <p:txBody>
          <a:bodyPr wrap="none" rtlCol="0" anchor="t">
            <a:spAutoFit/>
          </a:bodyPr>
          <a:lstStyle/>
          <a:p>
            <a:r>
              <a:rPr lang="en-US" altLang="zh-CN" b="1">
                <a:ln>
                  <a:noFill/>
                </a:ln>
                <a:solidFill>
                  <a:srgbClr val="FF9900"/>
                </a:solidFill>
                <a:effectLst/>
                <a:latin typeface="Times New Roman" panose="02020603050405020304" pitchFamily="18" charset="0"/>
                <a:sym typeface="黑体" panose="02010609060101010101" pitchFamily="49" charset="-122"/>
              </a:rPr>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0"/>
                                        </p:tgtEl>
                                        <p:attrNameLst>
                                          <p:attrName>style.visibility</p:attrName>
                                        </p:attrNameLst>
                                      </p:cBhvr>
                                      <p:to>
                                        <p:strVal val="visible"/>
                                      </p:to>
                                    </p:set>
                                    <p:animEffect transition="in" filter="blinds(horizontal)">
                                      <p:cBhvr>
                                        <p:cTn id="7" dur="500"/>
                                        <p:tgtEl>
                                          <p:spTgt spid="512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4523"/>
                                        </p:tgtEl>
                                        <p:attrNameLst>
                                          <p:attrName>style.visibility</p:attrName>
                                        </p:attrNameLst>
                                      </p:cBhvr>
                                      <p:to>
                                        <p:strVal val="visible"/>
                                      </p:to>
                                    </p:set>
                                    <p:animEffect transition="in" filter="blinds(horizontal)">
                                      <p:cBhvr>
                                        <p:cTn id="15" dur="500"/>
                                        <p:tgtEl>
                                          <p:spTgt spid="645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4524">
                                            <p:txEl>
                                              <p:pRg st="0" end="0"/>
                                            </p:txEl>
                                          </p:spTgt>
                                        </p:tgtEl>
                                        <p:attrNameLst>
                                          <p:attrName>style.visibility</p:attrName>
                                        </p:attrNameLst>
                                      </p:cBhvr>
                                      <p:to>
                                        <p:strVal val="visible"/>
                                      </p:to>
                                    </p:set>
                                    <p:animEffect transition="in" filter="blinds(horizontal)">
                                      <p:cBhvr>
                                        <p:cTn id="20" dur="500"/>
                                        <p:tgtEl>
                                          <p:spTgt spid="645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4515"/>
                                        </p:tgtEl>
                                        <p:attrNameLst>
                                          <p:attrName>style.visibility</p:attrName>
                                        </p:attrNameLst>
                                      </p:cBhvr>
                                      <p:to>
                                        <p:strVal val="visible"/>
                                      </p:to>
                                    </p:set>
                                    <p:animEffect transition="in" filter="blinds(horizontal)">
                                      <p:cBhvr>
                                        <p:cTn id="25" dur="500"/>
                                        <p:tgtEl>
                                          <p:spTgt spid="64515"/>
                                        </p:tgtEl>
                                      </p:cBhvr>
                                    </p:animEffect>
                                  </p:childTnLst>
                                </p:cTn>
                              </p:par>
                              <p:par>
                                <p:cTn id="26" presetID="3" presetClass="entr" presetSubtype="10" fill="hold" nodeType="withEffect">
                                  <p:stCondLst>
                                    <p:cond delay="0"/>
                                  </p:stCondLst>
                                  <p:childTnLst>
                                    <p:set>
                                      <p:cBhvr>
                                        <p:cTn id="27" dur="1" fill="hold">
                                          <p:stCondLst>
                                            <p:cond delay="0"/>
                                          </p:stCondLst>
                                        </p:cTn>
                                        <p:tgtEl>
                                          <p:spTgt spid="64516"/>
                                        </p:tgtEl>
                                        <p:attrNameLst>
                                          <p:attrName>style.visibility</p:attrName>
                                        </p:attrNameLst>
                                      </p:cBhvr>
                                      <p:to>
                                        <p:strVal val="visible"/>
                                      </p:to>
                                    </p:set>
                                    <p:animEffect transition="in" filter="blinds(horizontal)">
                                      <p:cBhvr>
                                        <p:cTn id="28" dur="500"/>
                                        <p:tgtEl>
                                          <p:spTgt spid="64516"/>
                                        </p:tgtEl>
                                      </p:cBhvr>
                                    </p:animEffect>
                                  </p:childTnLst>
                                </p:cTn>
                              </p:par>
                              <p:par>
                                <p:cTn id="29" presetID="3" presetClass="entr" presetSubtype="10" fill="hold" nodeType="withEffect">
                                  <p:stCondLst>
                                    <p:cond delay="0"/>
                                  </p:stCondLst>
                                  <p:childTnLst>
                                    <p:set>
                                      <p:cBhvr>
                                        <p:cTn id="30" dur="1" fill="hold">
                                          <p:stCondLst>
                                            <p:cond delay="0"/>
                                          </p:stCondLst>
                                        </p:cTn>
                                        <p:tgtEl>
                                          <p:spTgt spid="64517"/>
                                        </p:tgtEl>
                                        <p:attrNameLst>
                                          <p:attrName>style.visibility</p:attrName>
                                        </p:attrNameLst>
                                      </p:cBhvr>
                                      <p:to>
                                        <p:strVal val="visible"/>
                                      </p:to>
                                    </p:set>
                                    <p:animEffect transition="in" filter="blinds(horizontal)">
                                      <p:cBhvr>
                                        <p:cTn id="31" dur="500"/>
                                        <p:tgtEl>
                                          <p:spTgt spid="64517"/>
                                        </p:tgtEl>
                                      </p:cBhvr>
                                    </p:animEffect>
                                  </p:childTnLst>
                                </p:cTn>
                              </p:par>
                              <p:par>
                                <p:cTn id="32" presetID="3" presetClass="entr" presetSubtype="10" fill="hold" nodeType="withEffect">
                                  <p:stCondLst>
                                    <p:cond delay="0"/>
                                  </p:stCondLst>
                                  <p:childTnLst>
                                    <p:set>
                                      <p:cBhvr>
                                        <p:cTn id="33" dur="1" fill="hold">
                                          <p:stCondLst>
                                            <p:cond delay="0"/>
                                          </p:stCondLst>
                                        </p:cTn>
                                        <p:tgtEl>
                                          <p:spTgt spid="64518"/>
                                        </p:tgtEl>
                                        <p:attrNameLst>
                                          <p:attrName>style.visibility</p:attrName>
                                        </p:attrNameLst>
                                      </p:cBhvr>
                                      <p:to>
                                        <p:strVal val="visible"/>
                                      </p:to>
                                    </p:set>
                                    <p:animEffect transition="in" filter="blinds(horizontal)">
                                      <p:cBhvr>
                                        <p:cTn id="34" dur="500"/>
                                        <p:tgtEl>
                                          <p:spTgt spid="64518"/>
                                        </p:tgtEl>
                                      </p:cBhvr>
                                    </p:animEffect>
                                  </p:childTnLst>
                                </p:cTn>
                              </p:par>
                              <p:par>
                                <p:cTn id="35" presetID="3" presetClass="entr" presetSubtype="10" fill="hold" nodeType="withEffect">
                                  <p:stCondLst>
                                    <p:cond delay="0"/>
                                  </p:stCondLst>
                                  <p:childTnLst>
                                    <p:set>
                                      <p:cBhvr>
                                        <p:cTn id="36" dur="1" fill="hold">
                                          <p:stCondLst>
                                            <p:cond delay="0"/>
                                          </p:stCondLst>
                                        </p:cTn>
                                        <p:tgtEl>
                                          <p:spTgt spid="64519"/>
                                        </p:tgtEl>
                                        <p:attrNameLst>
                                          <p:attrName>style.visibility</p:attrName>
                                        </p:attrNameLst>
                                      </p:cBhvr>
                                      <p:to>
                                        <p:strVal val="visible"/>
                                      </p:to>
                                    </p:set>
                                    <p:animEffect transition="in" filter="blinds(horizontal)">
                                      <p:cBhvr>
                                        <p:cTn id="37" dur="500"/>
                                        <p:tgtEl>
                                          <p:spTgt spid="64519"/>
                                        </p:tgtEl>
                                      </p:cBhvr>
                                    </p:animEffect>
                                  </p:childTnLst>
                                </p:cTn>
                              </p:par>
                              <p:par>
                                <p:cTn id="38" presetID="3" presetClass="entr" presetSubtype="10" fill="hold" nodeType="withEffect">
                                  <p:stCondLst>
                                    <p:cond delay="0"/>
                                  </p:stCondLst>
                                  <p:childTnLst>
                                    <p:set>
                                      <p:cBhvr>
                                        <p:cTn id="39" dur="1" fill="hold">
                                          <p:stCondLst>
                                            <p:cond delay="0"/>
                                          </p:stCondLst>
                                        </p:cTn>
                                        <p:tgtEl>
                                          <p:spTgt spid="64520"/>
                                        </p:tgtEl>
                                        <p:attrNameLst>
                                          <p:attrName>style.visibility</p:attrName>
                                        </p:attrNameLst>
                                      </p:cBhvr>
                                      <p:to>
                                        <p:strVal val="visible"/>
                                      </p:to>
                                    </p:set>
                                    <p:animEffect transition="in" filter="blinds(horizontal)">
                                      <p:cBhvr>
                                        <p:cTn id="40" dur="500"/>
                                        <p:tgtEl>
                                          <p:spTgt spid="64520"/>
                                        </p:tgtEl>
                                      </p:cBhvr>
                                    </p:animEffect>
                                  </p:childTnLst>
                                </p:cTn>
                              </p:par>
                              <p:par>
                                <p:cTn id="41" presetID="3" presetClass="entr" presetSubtype="10" fill="hold" nodeType="withEffect">
                                  <p:stCondLst>
                                    <p:cond delay="0"/>
                                  </p:stCondLst>
                                  <p:childTnLst>
                                    <p:set>
                                      <p:cBhvr>
                                        <p:cTn id="42" dur="1" fill="hold">
                                          <p:stCondLst>
                                            <p:cond delay="0"/>
                                          </p:stCondLst>
                                        </p:cTn>
                                        <p:tgtEl>
                                          <p:spTgt spid="64521"/>
                                        </p:tgtEl>
                                        <p:attrNameLst>
                                          <p:attrName>style.visibility</p:attrName>
                                        </p:attrNameLst>
                                      </p:cBhvr>
                                      <p:to>
                                        <p:strVal val="visible"/>
                                      </p:to>
                                    </p:set>
                                    <p:animEffect transition="in" filter="blinds(horizontal)">
                                      <p:cBhvr>
                                        <p:cTn id="43" dur="500"/>
                                        <p:tgtEl>
                                          <p:spTgt spid="64521"/>
                                        </p:tgtEl>
                                      </p:cBhvr>
                                    </p:animEffect>
                                  </p:childTnLst>
                                </p:cTn>
                              </p:par>
                              <p:par>
                                <p:cTn id="44" presetID="3" presetClass="entr" presetSubtype="10" fill="hold" nodeType="withEffect">
                                  <p:stCondLst>
                                    <p:cond delay="0"/>
                                  </p:stCondLst>
                                  <p:childTnLst>
                                    <p:set>
                                      <p:cBhvr>
                                        <p:cTn id="45" dur="1" fill="hold">
                                          <p:stCondLst>
                                            <p:cond delay="0"/>
                                          </p:stCondLst>
                                        </p:cTn>
                                        <p:tgtEl>
                                          <p:spTgt spid="64522"/>
                                        </p:tgtEl>
                                        <p:attrNameLst>
                                          <p:attrName>style.visibility</p:attrName>
                                        </p:attrNameLst>
                                      </p:cBhvr>
                                      <p:to>
                                        <p:strVal val="visible"/>
                                      </p:to>
                                    </p:set>
                                    <p:animEffect transition="in" filter="blinds(horizontal)">
                                      <p:cBhvr>
                                        <p:cTn id="46" dur="500"/>
                                        <p:tgtEl>
                                          <p:spTgt spid="6452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64525"/>
                                        </p:tgtEl>
                                        <p:attrNameLst>
                                          <p:attrName>style.visibility</p:attrName>
                                        </p:attrNameLst>
                                      </p:cBhvr>
                                      <p:to>
                                        <p:strVal val="visible"/>
                                      </p:to>
                                    </p:set>
                                    <p:animEffect transition="in" filter="blinds(horizontal)">
                                      <p:cBhvr>
                                        <p:cTn id="51" dur="500"/>
                                        <p:tgtEl>
                                          <p:spTgt spid="64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3" grpId="0"/>
      <p:bldP spid="64523" grpId="1"/>
      <p:bldP spid="64525" grpId="0"/>
      <p:bldP spid="64525" grpId="1"/>
      <p:bldP spid="2" grpId="0"/>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94615" y="716280"/>
            <a:ext cx="3638550" cy="4032250"/>
          </a:xfrm>
          <a:prstGeom prst="rect">
            <a:avLst/>
          </a:prstGeom>
        </p:spPr>
      </p:pic>
      <p:pic>
        <p:nvPicPr>
          <p:cNvPr id="3" name="图片 2"/>
          <p:cNvPicPr>
            <a:picLocks noChangeAspect="1"/>
          </p:cNvPicPr>
          <p:nvPr/>
        </p:nvPicPr>
        <p:blipFill>
          <a:blip r:embed="rId5"/>
          <a:stretch>
            <a:fillRect/>
          </a:stretch>
        </p:blipFill>
        <p:spPr>
          <a:xfrm>
            <a:off x="1998345" y="353695"/>
            <a:ext cx="5492750" cy="4965700"/>
          </a:xfrm>
          <a:prstGeom prst="rect">
            <a:avLst/>
          </a:prstGeom>
        </p:spPr>
      </p:pic>
      <p:pic>
        <p:nvPicPr>
          <p:cNvPr id="4" name="图片 3"/>
          <p:cNvPicPr>
            <a:picLocks noChangeAspect="1"/>
          </p:cNvPicPr>
          <p:nvPr/>
        </p:nvPicPr>
        <p:blipFill>
          <a:blip r:embed="rId6"/>
          <a:stretch>
            <a:fillRect/>
          </a:stretch>
        </p:blipFill>
        <p:spPr>
          <a:xfrm>
            <a:off x="4982845" y="583565"/>
            <a:ext cx="4144645" cy="4234815"/>
          </a:xfrm>
          <a:prstGeom prst="rect">
            <a:avLst/>
          </a:prstGeom>
        </p:spPr>
      </p:pic>
      <p:pic>
        <p:nvPicPr>
          <p:cNvPr id="5" name="图片 4"/>
          <p:cNvPicPr>
            <a:picLocks noChangeAspect="1"/>
          </p:cNvPicPr>
          <p:nvPr/>
        </p:nvPicPr>
        <p:blipFill>
          <a:blip r:embed="rId7"/>
          <a:stretch>
            <a:fillRect/>
          </a:stretch>
        </p:blipFill>
        <p:spPr>
          <a:xfrm>
            <a:off x="2397760" y="639445"/>
            <a:ext cx="4092575" cy="4335780"/>
          </a:xfrm>
          <a:prstGeom prst="rect">
            <a:avLst/>
          </a:prstGeom>
        </p:spPr>
      </p:pic>
      <p:graphicFrame>
        <p:nvGraphicFramePr>
          <p:cNvPr id="51220" name="Group 20"/>
          <p:cNvGraphicFramePr>
            <a:graphicFrameLocks noGrp="1"/>
          </p:cNvGraphicFramePr>
          <p:nvPr>
            <p:custDataLst>
              <p:tags r:id="rId2"/>
            </p:custDataLst>
          </p:nvPr>
        </p:nvGraphicFramePr>
        <p:xfrm>
          <a:off x="5301298" y="1708150"/>
          <a:ext cx="3733800" cy="2578100"/>
        </p:xfrm>
        <a:graphic>
          <a:graphicData uri="http://schemas.openxmlformats.org/drawingml/2006/table">
            <a:tbl>
              <a:tblPr/>
              <a:tblGrid>
                <a:gridCol w="373062">
                  <a:extLst>
                    <a:ext uri="{9D8B030D-6E8A-4147-A177-3AD203B41FA5}">
                      <a16:colId xmlns:a16="http://schemas.microsoft.com/office/drawing/2014/main" val="20000"/>
                    </a:ext>
                  </a:extLst>
                </a:gridCol>
                <a:gridCol w="840105">
                  <a:extLst>
                    <a:ext uri="{9D8B030D-6E8A-4147-A177-3AD203B41FA5}">
                      <a16:colId xmlns:a16="http://schemas.microsoft.com/office/drawing/2014/main" val="20001"/>
                    </a:ext>
                  </a:extLst>
                </a:gridCol>
                <a:gridCol w="841058">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tblGrid>
              <a:tr h="4730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DE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AC</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BC</a:t>
                      </a:r>
                      <a:r>
                        <a:rPr kumimoji="0" lang="en-US" altLang="zh-CN" sz="18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 </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E</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AB</a:t>
                      </a:r>
                    </a:p>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CD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sym typeface="黑体" panose="02010609060101010101" pitchFamily="49"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BC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19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FF0000"/>
                        </a:solidFill>
                        <a:effectLst/>
                        <a:latin typeface="黑体" panose="02010609060101010101" pitchFamily="49" charset="-122"/>
                        <a:ea typeface="黑体" panose="02010609060101010101" pitchFamily="49"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A</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B</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黑体" panose="02010609060101010101" pitchFamily="49" charset="-122"/>
                          <a:ea typeface="黑体" panose="02010609060101010101" pitchFamily="49" charset="-122"/>
                        </a:rPr>
                        <a:t>C</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7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rPr>
                        <a:t>D</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1220"/>
                                        </p:tgtEl>
                                        <p:attrNameLst>
                                          <p:attrName>style.visibility</p:attrName>
                                        </p:attrNameLst>
                                      </p:cBhvr>
                                      <p:to>
                                        <p:strVal val="visible"/>
                                      </p:to>
                                    </p:set>
                                    <p:anim calcmode="lin" valueType="num">
                                      <p:cBhvr additive="base">
                                        <p:cTn id="30" dur="500" fill="hold"/>
                                        <p:tgtEl>
                                          <p:spTgt spid="51220"/>
                                        </p:tgtEl>
                                        <p:attrNameLst>
                                          <p:attrName>ppt_x</p:attrName>
                                        </p:attrNameLst>
                                      </p:cBhvr>
                                      <p:tavLst>
                                        <p:tav tm="0">
                                          <p:val>
                                            <p:strVal val="#ppt_x"/>
                                          </p:val>
                                        </p:tav>
                                        <p:tav tm="100000">
                                          <p:val>
                                            <p:strVal val="#ppt_x"/>
                                          </p:val>
                                        </p:tav>
                                      </p:tavLst>
                                    </p:anim>
                                    <p:anim calcmode="lin" valueType="num">
                                      <p:cBhvr additive="base">
                                        <p:cTn id="31" dur="500" fill="hold"/>
                                        <p:tgtEl>
                                          <p:spTgt spid="51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381000" y="490538"/>
            <a:ext cx="5638800" cy="400050"/>
          </a:xfrm>
          <a:prstGeom prst="rect">
            <a:avLst/>
          </a:prstGeom>
          <a:noFill/>
          <a:ln w="9525">
            <a:noFill/>
          </a:ln>
        </p:spPr>
        <p:txBody>
          <a:bodyPr/>
          <a:lstStyle/>
          <a:p>
            <a:pPr marL="514350" indent="-514350">
              <a:buFont typeface="宋体" panose="02010600030101010101" pitchFamily="2" charset="-122"/>
              <a:buAutoNum type="circleNumDbPlain" startAt="3"/>
            </a:pPr>
            <a:r>
              <a:rPr lang="zh-CN" altLang="en-US" sz="2000" b="1" dirty="0">
                <a:latin typeface="华文新魏" panose="02010800040101010101" pitchFamily="2" charset="-122"/>
                <a:ea typeface="华文新魏" panose="02010800040101010101" pitchFamily="2" charset="-122"/>
              </a:rPr>
              <a:t>作出最小化状态表一</a:t>
            </a:r>
          </a:p>
        </p:txBody>
      </p:sp>
      <p:sp>
        <p:nvSpPr>
          <p:cNvPr id="65539" name="Rectangle 55"/>
          <p:cNvSpPr/>
          <p:nvPr/>
        </p:nvSpPr>
        <p:spPr>
          <a:xfrm>
            <a:off x="5580063" y="3101975"/>
            <a:ext cx="1714500" cy="398780"/>
          </a:xfrm>
          <a:prstGeom prst="rect">
            <a:avLst/>
          </a:prstGeom>
          <a:noFill/>
          <a:ln w="9525">
            <a:noFill/>
          </a:ln>
        </p:spPr>
        <p:txBody>
          <a:bodyPr wrap="none">
            <a:spAutoFit/>
          </a:bodyPr>
          <a:lstStyle/>
          <a:p>
            <a:pPr eaLnBrk="1" hangingPunct="1">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覆盖闭合表一</a:t>
            </a:r>
          </a:p>
        </p:txBody>
      </p:sp>
      <p:graphicFrame>
        <p:nvGraphicFramePr>
          <p:cNvPr id="52228" name="Group 4"/>
          <p:cNvGraphicFramePr>
            <a:graphicFrameLocks noGrp="1"/>
          </p:cNvGraphicFramePr>
          <p:nvPr/>
        </p:nvGraphicFramePr>
        <p:xfrm>
          <a:off x="755650" y="949325"/>
          <a:ext cx="2598738" cy="2117726"/>
        </p:xfrm>
        <a:graphic>
          <a:graphicData uri="http://schemas.openxmlformats.org/drawingml/2006/table">
            <a:tbl>
              <a:tblPr/>
              <a:tblGrid>
                <a:gridCol w="727075">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8213">
                  <a:extLst>
                    <a:ext uri="{9D8B030D-6E8A-4147-A177-3AD203B41FA5}">
                      <a16:colId xmlns:a16="http://schemas.microsoft.com/office/drawing/2014/main" val="20002"/>
                    </a:ext>
                  </a:extLst>
                </a:gridCol>
              </a:tblGrid>
              <a:tr h="3698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5571" name="Group 165"/>
          <p:cNvGrpSpPr/>
          <p:nvPr/>
        </p:nvGrpSpPr>
        <p:grpSpPr>
          <a:xfrm>
            <a:off x="838200" y="876300"/>
            <a:ext cx="622300" cy="534988"/>
            <a:chOff x="0" y="0"/>
            <a:chExt cx="392" cy="450"/>
          </a:xfrm>
        </p:grpSpPr>
        <p:sp>
          <p:nvSpPr>
            <p:cNvPr id="65624" name="Text Box 166"/>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5625" name="Text Box 167"/>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65572" name="Text Box 168"/>
          <p:cNvSpPr txBox="1"/>
          <p:nvPr/>
        </p:nvSpPr>
        <p:spPr>
          <a:xfrm>
            <a:off x="1617663" y="3067050"/>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graphicFrame>
        <p:nvGraphicFramePr>
          <p:cNvPr id="52263" name="Group 39"/>
          <p:cNvGraphicFramePr>
            <a:graphicFrameLocks noGrp="1"/>
          </p:cNvGraphicFramePr>
          <p:nvPr>
            <p:custDataLst>
              <p:tags r:id="rId1"/>
            </p:custDataLst>
          </p:nvPr>
        </p:nvGraphicFramePr>
        <p:xfrm>
          <a:off x="4211638" y="935038"/>
          <a:ext cx="4537074" cy="2154236"/>
        </p:xfrm>
        <a:graphic>
          <a:graphicData uri="http://schemas.openxmlformats.org/drawingml/2006/table">
            <a:tbl>
              <a:tblPr/>
              <a:tblGrid>
                <a:gridCol w="766805">
                  <a:extLst>
                    <a:ext uri="{9D8B030D-6E8A-4147-A177-3AD203B41FA5}">
                      <a16:colId xmlns:a16="http://schemas.microsoft.com/office/drawing/2014/main" val="20000"/>
                    </a:ext>
                  </a:extLst>
                </a:gridCol>
                <a:gridCol w="382608">
                  <a:extLst>
                    <a:ext uri="{9D8B030D-6E8A-4147-A177-3AD203B41FA5}">
                      <a16:colId xmlns:a16="http://schemas.microsoft.com/office/drawing/2014/main" val="20001"/>
                    </a:ext>
                  </a:extLst>
                </a:gridCol>
                <a:gridCol w="381021">
                  <a:extLst>
                    <a:ext uri="{9D8B030D-6E8A-4147-A177-3AD203B41FA5}">
                      <a16:colId xmlns:a16="http://schemas.microsoft.com/office/drawing/2014/main" val="20002"/>
                    </a:ext>
                  </a:extLst>
                </a:gridCol>
                <a:gridCol w="384196">
                  <a:extLst>
                    <a:ext uri="{9D8B030D-6E8A-4147-A177-3AD203B41FA5}">
                      <a16:colId xmlns:a16="http://schemas.microsoft.com/office/drawing/2014/main" val="20003"/>
                    </a:ext>
                  </a:extLst>
                </a:gridCol>
                <a:gridCol w="384196">
                  <a:extLst>
                    <a:ext uri="{9D8B030D-6E8A-4147-A177-3AD203B41FA5}">
                      <a16:colId xmlns:a16="http://schemas.microsoft.com/office/drawing/2014/main" val="20004"/>
                    </a:ext>
                  </a:extLst>
                </a:gridCol>
                <a:gridCol w="354032">
                  <a:extLst>
                    <a:ext uri="{9D8B030D-6E8A-4147-A177-3AD203B41FA5}">
                      <a16:colId xmlns:a16="http://schemas.microsoft.com/office/drawing/2014/main" val="20005"/>
                    </a:ext>
                  </a:extLst>
                </a:gridCol>
                <a:gridCol w="1020073">
                  <a:extLst>
                    <a:ext uri="{9D8B030D-6E8A-4147-A177-3AD203B41FA5}">
                      <a16:colId xmlns:a16="http://schemas.microsoft.com/office/drawing/2014/main" val="20006"/>
                    </a:ext>
                  </a:extLst>
                </a:gridCol>
                <a:gridCol w="864143">
                  <a:extLst>
                    <a:ext uri="{9D8B030D-6E8A-4147-A177-3AD203B41FA5}">
                      <a16:colId xmlns:a16="http://schemas.microsoft.com/office/drawing/2014/main" val="20007"/>
                    </a:ext>
                  </a:extLst>
                </a:gridCol>
              </a:tblGrid>
              <a:tr h="376964">
                <a:tc row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相</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容</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类</a:t>
                      </a:r>
                    </a:p>
                  </a:txBody>
                  <a:tcPr marL="91445" marR="91445" marT="34211" marB="34211"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gridSpan="5">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覆盖</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闭合</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hMerge="1">
                  <a:txBody>
                    <a:bodyPr/>
                    <a:lstStyle/>
                    <a:p>
                      <a:endParaRPr lang="zh-CN"/>
                    </a:p>
                  </a:txBody>
                  <a:tcPr/>
                </a:tc>
                <a:extLst>
                  <a:ext uri="{0D108BD9-81ED-4DB2-BD59-A6C34878D82A}">
                    <a16:rowId xmlns:a16="http://schemas.microsoft.com/office/drawing/2014/main" val="10000"/>
                  </a:ext>
                </a:extLst>
              </a:tr>
              <a:tr h="540254">
                <a:tc vMerge="1">
                  <a:txBody>
                    <a:bodyPr/>
                    <a:lstStyle/>
                    <a:p>
                      <a:endParaRPr lang="zh-CN"/>
                    </a:p>
                  </a:txBody>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B</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C</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D</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E</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0</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1</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2944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ABC</a:t>
                      </a:r>
                    </a:p>
                  </a:txBody>
                  <a:tcPr marL="91445" marR="91445" marT="34211" marB="34211"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B</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DE</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AB</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5457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ACD</a:t>
                      </a:r>
                    </a:p>
                  </a:txBody>
                  <a:tcPr marL="91445" marR="91445" marT="34211" marB="34211"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CD</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ABC</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5299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ADE</a:t>
                      </a:r>
                    </a:p>
                  </a:txBody>
                  <a:tcPr marL="91445" marR="91445" marT="34211" marB="34211"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E</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CD</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ABC</a:t>
                      </a:r>
                    </a:p>
                  </a:txBody>
                  <a:tcPr marL="91445" marR="91445" marT="34211" marB="3421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65623" name="Text Box 191"/>
          <p:cNvSpPr txBox="1"/>
          <p:nvPr/>
        </p:nvSpPr>
        <p:spPr>
          <a:xfrm>
            <a:off x="2546985" y="3500755"/>
            <a:ext cx="4747895" cy="141478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选择最小化：</a:t>
            </a:r>
          </a:p>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(ABC)   (ACD)   (ADE)</a:t>
            </a:r>
          </a:p>
          <a:p>
            <a:pPr eaLnBrk="1" hangingPunct="1">
              <a:lnSpc>
                <a:spcPct val="7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       ↓</a:t>
            </a:r>
          </a:p>
          <a:p>
            <a:pPr eaLnBrk="1" hangingPunct="1">
              <a:lnSpc>
                <a:spcPct val="7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              B'       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p:cNvSpPr>
          <p:nvPr>
            <p:ph type="title"/>
          </p:nvPr>
        </p:nvSpPr>
        <p:spPr>
          <a:xfrm>
            <a:off x="381000" y="490538"/>
            <a:ext cx="56388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作出最小化状态表一</a:t>
            </a:r>
          </a:p>
        </p:txBody>
      </p:sp>
      <p:sp>
        <p:nvSpPr>
          <p:cNvPr id="67587" name="Text Box 80"/>
          <p:cNvSpPr txBox="1"/>
          <p:nvPr/>
        </p:nvSpPr>
        <p:spPr>
          <a:xfrm>
            <a:off x="382270" y="3580130"/>
            <a:ext cx="3568065" cy="141478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选择最小化：</a:t>
            </a:r>
          </a:p>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(ABC)   (ACD)   (ADE)</a:t>
            </a:r>
          </a:p>
          <a:p>
            <a:pPr eaLnBrk="1" hangingPunct="1">
              <a:lnSpc>
                <a:spcPct val="7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         ↓</a:t>
            </a:r>
          </a:p>
          <a:p>
            <a:pPr eaLnBrk="1" hangingPunct="1">
              <a:lnSpc>
                <a:spcPct val="7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              B'          C'</a:t>
            </a:r>
          </a:p>
        </p:txBody>
      </p:sp>
      <p:sp>
        <p:nvSpPr>
          <p:cNvPr id="67588" name="Rectangle 81"/>
          <p:cNvSpPr/>
          <p:nvPr/>
        </p:nvSpPr>
        <p:spPr>
          <a:xfrm>
            <a:off x="5076190" y="557848"/>
            <a:ext cx="2438400" cy="342900"/>
          </a:xfrm>
          <a:prstGeom prst="rect">
            <a:avLst/>
          </a:prstGeom>
          <a:noFill/>
          <a:ln w="9525">
            <a:noFill/>
          </a:ln>
        </p:spPr>
        <p:txBody>
          <a:bodyPr anchor="ctr"/>
          <a:lstStyle/>
          <a:p>
            <a:pPr eaLnBrk="1" hangingPunct="1">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最小化状态表</a:t>
            </a:r>
          </a:p>
        </p:txBody>
      </p:sp>
      <p:graphicFrame>
        <p:nvGraphicFramePr>
          <p:cNvPr id="53253" name="Group 5"/>
          <p:cNvGraphicFramePr>
            <a:graphicFrameLocks noGrp="1"/>
          </p:cNvGraphicFramePr>
          <p:nvPr>
            <p:custDataLst>
              <p:tags r:id="rId1"/>
            </p:custDataLst>
          </p:nvPr>
        </p:nvGraphicFramePr>
        <p:xfrm>
          <a:off x="4571365" y="1067435"/>
          <a:ext cx="3048000" cy="143510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67612" name="Group 101"/>
          <p:cNvGrpSpPr/>
          <p:nvPr/>
        </p:nvGrpSpPr>
        <p:grpSpPr>
          <a:xfrm>
            <a:off x="4672965" y="995998"/>
            <a:ext cx="622300" cy="534987"/>
            <a:chOff x="0" y="0"/>
            <a:chExt cx="392" cy="450"/>
          </a:xfrm>
        </p:grpSpPr>
        <p:sp>
          <p:nvSpPr>
            <p:cNvPr id="67649" name="Text Box 102"/>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7650" name="Text Box 103"/>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67613" name="Text Box 111"/>
          <p:cNvSpPr txBox="1"/>
          <p:nvPr/>
        </p:nvSpPr>
        <p:spPr>
          <a:xfrm>
            <a:off x="5660390" y="2496185"/>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
        <p:nvSpPr>
          <p:cNvPr id="67614" name="Text Box 146"/>
          <p:cNvSpPr txBox="1"/>
          <p:nvPr/>
        </p:nvSpPr>
        <p:spPr>
          <a:xfrm>
            <a:off x="1476375" y="3094038"/>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graphicFrame>
        <p:nvGraphicFramePr>
          <p:cNvPr id="53281" name="Group 33"/>
          <p:cNvGraphicFramePr>
            <a:graphicFrameLocks noGrp="1"/>
          </p:cNvGraphicFramePr>
          <p:nvPr/>
        </p:nvGraphicFramePr>
        <p:xfrm>
          <a:off x="533400" y="1020763"/>
          <a:ext cx="2743200" cy="2117726"/>
        </p:xfrm>
        <a:graphic>
          <a:graphicData uri="http://schemas.openxmlformats.org/drawingml/2006/table">
            <a:tbl>
              <a:tblPr/>
              <a:tblGrid>
                <a:gridCol w="768350">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698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dirty="0" err="1">
                          <a:ln>
                            <a:noFill/>
                          </a:ln>
                          <a:solidFill>
                            <a:srgbClr val="FF3300"/>
                          </a:solidFill>
                          <a:effectLst/>
                          <a:latin typeface="Times New Roman" panose="02020603050405020304" pitchFamily="18" charset="0"/>
                          <a:ea typeface="宋体" panose="02010600030101010101" pitchFamily="2" charset="-122"/>
                        </a:rPr>
                        <a:t>d</a:t>
                      </a:r>
                      <a:endPar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7646" name="Group 143"/>
          <p:cNvGrpSpPr/>
          <p:nvPr/>
        </p:nvGrpSpPr>
        <p:grpSpPr>
          <a:xfrm>
            <a:off x="609600" y="947738"/>
            <a:ext cx="622300" cy="534987"/>
            <a:chOff x="0" y="0"/>
            <a:chExt cx="392" cy="450"/>
          </a:xfrm>
        </p:grpSpPr>
        <p:sp>
          <p:nvSpPr>
            <p:cNvPr id="67647" name="Text Box 144"/>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7648" name="Text Box 145"/>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pic>
        <p:nvPicPr>
          <p:cNvPr id="2" name="图片 1"/>
          <p:cNvPicPr>
            <a:picLocks noChangeAspect="1"/>
          </p:cNvPicPr>
          <p:nvPr/>
        </p:nvPicPr>
        <p:blipFill>
          <a:blip r:embed="rId3"/>
          <a:stretch>
            <a:fillRect/>
          </a:stretch>
        </p:blipFill>
        <p:spPr>
          <a:xfrm>
            <a:off x="4509770" y="2953385"/>
            <a:ext cx="3910965" cy="2205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7588"/>
                                        </p:tgtEl>
                                        <p:attrNameLst>
                                          <p:attrName>style.visibility</p:attrName>
                                        </p:attrNameLst>
                                      </p:cBhvr>
                                      <p:to>
                                        <p:strVal val="visible"/>
                                      </p:to>
                                    </p:set>
                                    <p:animEffect transition="in" filter="blinds(horizontal)">
                                      <p:cBhvr>
                                        <p:cTn id="17" dur="500"/>
                                        <p:tgtEl>
                                          <p:spTgt spid="67588"/>
                                        </p:tgtEl>
                                      </p:cBhvr>
                                    </p:animEffect>
                                  </p:childTnLst>
                                </p:cTn>
                              </p:par>
                              <p:par>
                                <p:cTn id="18" presetID="3" presetClass="entr" presetSubtype="10" fill="hold" nodeType="withEffect">
                                  <p:stCondLst>
                                    <p:cond delay="0"/>
                                  </p:stCondLst>
                                  <p:childTnLst>
                                    <p:set>
                                      <p:cBhvr>
                                        <p:cTn id="19" dur="1" fill="hold">
                                          <p:stCondLst>
                                            <p:cond delay="0"/>
                                          </p:stCondLst>
                                        </p:cTn>
                                        <p:tgtEl>
                                          <p:spTgt spid="53253"/>
                                        </p:tgtEl>
                                        <p:attrNameLst>
                                          <p:attrName>style.visibility</p:attrName>
                                        </p:attrNameLst>
                                      </p:cBhvr>
                                      <p:to>
                                        <p:strVal val="visible"/>
                                      </p:to>
                                    </p:set>
                                    <p:animEffect transition="in" filter="blinds(horizontal)">
                                      <p:cBhvr>
                                        <p:cTn id="20" dur="500"/>
                                        <p:tgtEl>
                                          <p:spTgt spid="53253"/>
                                        </p:tgtEl>
                                      </p:cBhvr>
                                    </p:animEffect>
                                  </p:childTnLst>
                                </p:cTn>
                              </p:par>
                              <p:par>
                                <p:cTn id="21" presetID="3" presetClass="entr" presetSubtype="10" fill="hold" nodeType="withEffect">
                                  <p:stCondLst>
                                    <p:cond delay="0"/>
                                  </p:stCondLst>
                                  <p:childTnLst>
                                    <p:set>
                                      <p:cBhvr>
                                        <p:cTn id="22" dur="1" fill="hold">
                                          <p:stCondLst>
                                            <p:cond delay="0"/>
                                          </p:stCondLst>
                                        </p:cTn>
                                        <p:tgtEl>
                                          <p:spTgt spid="67612"/>
                                        </p:tgtEl>
                                        <p:attrNameLst>
                                          <p:attrName>style.visibility</p:attrName>
                                        </p:attrNameLst>
                                      </p:cBhvr>
                                      <p:to>
                                        <p:strVal val="visible"/>
                                      </p:to>
                                    </p:set>
                                    <p:animEffect transition="in" filter="blinds(horizontal)">
                                      <p:cBhvr>
                                        <p:cTn id="23" dur="500"/>
                                        <p:tgtEl>
                                          <p:spTgt spid="676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7613"/>
                                        </p:tgtEl>
                                        <p:attrNameLst>
                                          <p:attrName>style.visibility</p:attrName>
                                        </p:attrNameLst>
                                      </p:cBhvr>
                                      <p:to>
                                        <p:strVal val="visible"/>
                                      </p:to>
                                    </p:set>
                                    <p:animEffect transition="in" filter="blinds(horizontal)">
                                      <p:cBhvr>
                                        <p:cTn id="26" dur="500"/>
                                        <p:tgtEl>
                                          <p:spTgt spid="67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87" grpId="1"/>
      <p:bldP spid="67588" grpId="0"/>
      <p:bldP spid="67588" grpId="1"/>
      <p:bldP spid="67613" grpId="0"/>
      <p:bldP spid="676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a:xfrm>
            <a:off x="533400" y="471488"/>
            <a:ext cx="4800600" cy="342900"/>
          </a:xfrm>
          <a:prstGeom prst="rect">
            <a:avLst/>
          </a:prstGeom>
          <a:noFill/>
          <a:ln w="9525">
            <a:noFill/>
          </a:ln>
        </p:spPr>
        <p:txBody>
          <a:bodyPr/>
          <a:lstStyle/>
          <a:p>
            <a:pPr marL="514350" indent="-514350">
              <a:buFont typeface="宋体" panose="02010600030101010101" pitchFamily="2" charset="-122"/>
              <a:buAutoNum type="circleNumDbPlain" startAt="4"/>
            </a:pPr>
            <a:r>
              <a:rPr lang="zh-CN" altLang="en-US" sz="2000" b="1" dirty="0">
                <a:latin typeface="华文新魏" panose="02010800040101010101" pitchFamily="2" charset="-122"/>
                <a:ea typeface="华文新魏" panose="02010800040101010101" pitchFamily="2" charset="-122"/>
              </a:rPr>
              <a:t>作出最小化状态表二</a:t>
            </a:r>
          </a:p>
        </p:txBody>
      </p:sp>
      <p:sp>
        <p:nvSpPr>
          <p:cNvPr id="68611" name="Text Box 170"/>
          <p:cNvSpPr txBox="1"/>
          <p:nvPr/>
        </p:nvSpPr>
        <p:spPr>
          <a:xfrm>
            <a:off x="705485" y="3586480"/>
            <a:ext cx="3225165" cy="1414780"/>
          </a:xfrm>
          <a:prstGeom prst="rect">
            <a:avLst/>
          </a:prstGeom>
          <a:noFill/>
          <a:ln w="9525">
            <a:noFill/>
          </a:ln>
        </p:spPr>
        <p:txBody>
          <a:bodyPr wrap="square">
            <a:spAutoFit/>
          </a:bodyPr>
          <a:lstStyle/>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选择最小化：</a:t>
            </a:r>
          </a:p>
          <a:p>
            <a:pPr eaLnBrk="1" hangingPunct="1">
              <a:lnSpc>
                <a:spcPct val="7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(ABC)    (DE)</a:t>
            </a:r>
          </a:p>
          <a:p>
            <a:pPr eaLnBrk="1" hangingPunct="1">
              <a:lnSpc>
                <a:spcPct val="7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a:t>
            </a:r>
          </a:p>
          <a:p>
            <a:pPr eaLnBrk="1" hangingPunct="1">
              <a:lnSpc>
                <a:spcPct val="7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A'           B'</a:t>
            </a:r>
          </a:p>
        </p:txBody>
      </p:sp>
      <p:sp>
        <p:nvSpPr>
          <p:cNvPr id="68612" name="Text Box 236"/>
          <p:cNvSpPr txBox="1"/>
          <p:nvPr/>
        </p:nvSpPr>
        <p:spPr>
          <a:xfrm>
            <a:off x="5364163" y="3043238"/>
            <a:ext cx="27432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覆盖闭合表二</a:t>
            </a:r>
          </a:p>
        </p:txBody>
      </p:sp>
      <p:graphicFrame>
        <p:nvGraphicFramePr>
          <p:cNvPr id="54277" name="Group 5"/>
          <p:cNvGraphicFramePr>
            <a:graphicFrameLocks noGrp="1"/>
          </p:cNvGraphicFramePr>
          <p:nvPr/>
        </p:nvGraphicFramePr>
        <p:xfrm>
          <a:off x="820738" y="1001713"/>
          <a:ext cx="2743200" cy="2117726"/>
        </p:xfrm>
        <a:graphic>
          <a:graphicData uri="http://schemas.openxmlformats.org/drawingml/2006/table">
            <a:tbl>
              <a:tblPr/>
              <a:tblGrid>
                <a:gridCol w="768350">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698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68644" name="Group 269"/>
          <p:cNvGrpSpPr/>
          <p:nvPr/>
        </p:nvGrpSpPr>
        <p:grpSpPr>
          <a:xfrm>
            <a:off x="903288" y="928688"/>
            <a:ext cx="622300" cy="534987"/>
            <a:chOff x="0" y="0"/>
            <a:chExt cx="392" cy="450"/>
          </a:xfrm>
        </p:grpSpPr>
        <p:sp>
          <p:nvSpPr>
            <p:cNvPr id="68720" name="Text Box 270"/>
            <p:cNvSpPr txBox="1"/>
            <p:nvPr/>
          </p:nvSpPr>
          <p:spPr>
            <a:xfrm>
              <a:off x="200" y="0"/>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8721" name="Text Box 271"/>
            <p:cNvSpPr txBox="1"/>
            <p:nvPr/>
          </p:nvSpPr>
          <p:spPr>
            <a:xfrm>
              <a:off x="0" y="114"/>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68645" name="Text Box 272"/>
          <p:cNvSpPr txBox="1"/>
          <p:nvPr/>
        </p:nvSpPr>
        <p:spPr>
          <a:xfrm>
            <a:off x="1887538" y="3114675"/>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graphicFrame>
        <p:nvGraphicFramePr>
          <p:cNvPr id="54312" name="Group 40"/>
          <p:cNvGraphicFramePr>
            <a:graphicFrameLocks noGrp="1"/>
          </p:cNvGraphicFramePr>
          <p:nvPr/>
        </p:nvGraphicFramePr>
        <p:xfrm>
          <a:off x="4375150" y="1001713"/>
          <a:ext cx="4445001" cy="2035176"/>
        </p:xfrm>
        <a:graphic>
          <a:graphicData uri="http://schemas.openxmlformats.org/drawingml/2006/table">
            <a:tbl>
              <a:tblPr/>
              <a:tblGrid>
                <a:gridCol w="789367">
                  <a:extLst>
                    <a:ext uri="{9D8B030D-6E8A-4147-A177-3AD203B41FA5}">
                      <a16:colId xmlns:a16="http://schemas.microsoft.com/office/drawing/2014/main" val="20000"/>
                    </a:ext>
                  </a:extLst>
                </a:gridCol>
                <a:gridCol w="395549">
                  <a:extLst>
                    <a:ext uri="{9D8B030D-6E8A-4147-A177-3AD203B41FA5}">
                      <a16:colId xmlns:a16="http://schemas.microsoft.com/office/drawing/2014/main" val="20001"/>
                    </a:ext>
                  </a:extLst>
                </a:gridCol>
                <a:gridCol w="395548">
                  <a:extLst>
                    <a:ext uri="{9D8B030D-6E8A-4147-A177-3AD203B41FA5}">
                      <a16:colId xmlns:a16="http://schemas.microsoft.com/office/drawing/2014/main" val="20002"/>
                    </a:ext>
                  </a:extLst>
                </a:gridCol>
                <a:gridCol w="393821">
                  <a:extLst>
                    <a:ext uri="{9D8B030D-6E8A-4147-A177-3AD203B41FA5}">
                      <a16:colId xmlns:a16="http://schemas.microsoft.com/office/drawing/2014/main" val="20003"/>
                    </a:ext>
                  </a:extLst>
                </a:gridCol>
                <a:gridCol w="395549">
                  <a:extLst>
                    <a:ext uri="{9D8B030D-6E8A-4147-A177-3AD203B41FA5}">
                      <a16:colId xmlns:a16="http://schemas.microsoft.com/office/drawing/2014/main" val="20004"/>
                    </a:ext>
                  </a:extLst>
                </a:gridCol>
                <a:gridCol w="366184">
                  <a:extLst>
                    <a:ext uri="{9D8B030D-6E8A-4147-A177-3AD203B41FA5}">
                      <a16:colId xmlns:a16="http://schemas.microsoft.com/office/drawing/2014/main" val="20005"/>
                    </a:ext>
                  </a:extLst>
                </a:gridCol>
                <a:gridCol w="791095">
                  <a:extLst>
                    <a:ext uri="{9D8B030D-6E8A-4147-A177-3AD203B41FA5}">
                      <a16:colId xmlns:a16="http://schemas.microsoft.com/office/drawing/2014/main" val="20006"/>
                    </a:ext>
                  </a:extLst>
                </a:gridCol>
                <a:gridCol w="917888">
                  <a:extLst>
                    <a:ext uri="{9D8B030D-6E8A-4147-A177-3AD203B41FA5}">
                      <a16:colId xmlns:a16="http://schemas.microsoft.com/office/drawing/2014/main" val="20007"/>
                    </a:ext>
                  </a:extLst>
                </a:gridCol>
              </a:tblGrid>
              <a:tr h="413279">
                <a:tc row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相</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容</a:t>
                      </a:r>
                    </a:p>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accent2"/>
                          </a:solidFill>
                          <a:effectLst/>
                          <a:latin typeface="华文新魏" panose="02010800040101010101" pitchFamily="2" charset="-122"/>
                          <a:ea typeface="华文新魏" panose="02010800040101010101" pitchFamily="2" charset="-122"/>
                        </a:rPr>
                        <a:t>类</a:t>
                      </a:r>
                    </a:p>
                  </a:txBody>
                  <a:tcPr marT="34207" marB="3420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gridSpan="5">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覆盖</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闭合</a:t>
                      </a:r>
                    </a:p>
                  </a:txBody>
                  <a:tcPr marT="34207" marB="3420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hMerge="1">
                  <a:txBody>
                    <a:bodyPr/>
                    <a:lstStyle/>
                    <a:p>
                      <a:endParaRPr lang="zh-CN"/>
                    </a:p>
                  </a:txBody>
                  <a:tcPr/>
                </a:tc>
                <a:extLst>
                  <a:ext uri="{0D108BD9-81ED-4DB2-BD59-A6C34878D82A}">
                    <a16:rowId xmlns:a16="http://schemas.microsoft.com/office/drawing/2014/main" val="10000"/>
                  </a:ext>
                </a:extLst>
              </a:tr>
              <a:tr h="536058">
                <a:tc vMerge="1">
                  <a:txBody>
                    <a:bodyPr/>
                    <a:lstStyle/>
                    <a:p>
                      <a:endParaRPr lang="zh-CN"/>
                    </a:p>
                  </a:txBody>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B</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C</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D</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E</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0</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X = 1</a:t>
                      </a:r>
                    </a:p>
                  </a:txBody>
                  <a:tcPr marT="34207" marB="3420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6142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ABC</a:t>
                      </a:r>
                    </a:p>
                  </a:txBody>
                  <a:tcPr marT="34207" marB="3420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B</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DE</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AB</a:t>
                      </a:r>
                    </a:p>
                  </a:txBody>
                  <a:tcPr marT="34207" marB="3420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299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华文新魏" panose="02010800040101010101" pitchFamily="2" charset="-122"/>
                          <a:ea typeface="华文新魏" panose="02010800040101010101" pitchFamily="2" charset="-122"/>
                        </a:rPr>
                        <a:t>ACD</a:t>
                      </a:r>
                    </a:p>
                  </a:txBody>
                  <a:tcPr marT="34207" marB="3420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D</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CD</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ABC</a:t>
                      </a:r>
                    </a:p>
                  </a:txBody>
                  <a:tcPr marT="34207" marB="3420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142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华文新魏" panose="02010800040101010101" pitchFamily="2" charset="-122"/>
                          <a:ea typeface="华文新魏" panose="02010800040101010101" pitchFamily="2" charset="-122"/>
                        </a:rPr>
                        <a:t>DE</a:t>
                      </a:r>
                    </a:p>
                  </a:txBody>
                  <a:tcPr marT="34207" marB="3420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华文新魏" panose="02010800040101010101" pitchFamily="2" charset="-122"/>
                          <a:ea typeface="华文新魏" panose="02010800040101010101" pitchFamily="2" charset="-122"/>
                        </a:rPr>
                        <a:t>D</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华文新魏" panose="02010800040101010101" pitchFamily="2" charset="-122"/>
                          <a:ea typeface="华文新魏" panose="02010800040101010101" pitchFamily="2" charset="-122"/>
                        </a:rPr>
                        <a:t>E</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a:t>
                      </a:r>
                    </a:p>
                  </a:txBody>
                  <a:tcPr marT="34207" marB="34207"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BC</a:t>
                      </a:r>
                    </a:p>
                  </a:txBody>
                  <a:tcPr marT="34207" marB="3420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68696" name="Rectangle 323"/>
          <p:cNvSpPr/>
          <p:nvPr/>
        </p:nvSpPr>
        <p:spPr>
          <a:xfrm>
            <a:off x="4386263" y="3435350"/>
            <a:ext cx="2438400" cy="342900"/>
          </a:xfrm>
          <a:prstGeom prst="rect">
            <a:avLst/>
          </a:prstGeom>
          <a:noFill/>
          <a:ln w="9525">
            <a:noFill/>
          </a:ln>
        </p:spPr>
        <p:txBody>
          <a:bodyPr anchor="ctr"/>
          <a:lstStyle/>
          <a:p>
            <a:pPr eaLnBrk="1" hangingPunct="1">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最小化状态表</a:t>
            </a:r>
          </a:p>
        </p:txBody>
      </p:sp>
      <p:graphicFrame>
        <p:nvGraphicFramePr>
          <p:cNvPr id="54363" name="Group 91"/>
          <p:cNvGraphicFramePr>
            <a:graphicFrameLocks noGrp="1"/>
          </p:cNvGraphicFramePr>
          <p:nvPr/>
        </p:nvGraphicFramePr>
        <p:xfrm>
          <a:off x="4538663" y="3878263"/>
          <a:ext cx="3048000" cy="109220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68716" name="Group 343"/>
          <p:cNvGrpSpPr/>
          <p:nvPr/>
        </p:nvGrpSpPr>
        <p:grpSpPr>
          <a:xfrm>
            <a:off x="4613275" y="3836988"/>
            <a:ext cx="693738" cy="498475"/>
            <a:chOff x="-17" y="-107"/>
            <a:chExt cx="437" cy="420"/>
          </a:xfrm>
        </p:grpSpPr>
        <p:sp>
          <p:nvSpPr>
            <p:cNvPr id="68718" name="Text Box 344"/>
            <p:cNvSpPr txBox="1"/>
            <p:nvPr/>
          </p:nvSpPr>
          <p:spPr>
            <a:xfrm>
              <a:off x="228" y="-107"/>
              <a:ext cx="1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68719" name="Text Box 345"/>
            <p:cNvSpPr txBox="1"/>
            <p:nvPr/>
          </p:nvSpPr>
          <p:spPr>
            <a:xfrm>
              <a:off x="-17" y="-23"/>
              <a:ext cx="26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68717" name="Text Box 346"/>
          <p:cNvSpPr txBox="1"/>
          <p:nvPr/>
        </p:nvSpPr>
        <p:spPr>
          <a:xfrm>
            <a:off x="7600950" y="4621213"/>
            <a:ext cx="1219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a:xfrm>
            <a:off x="685800" y="471488"/>
            <a:ext cx="3529013" cy="45720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3</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状态分配</a:t>
            </a:r>
            <a:endParaRPr lang="en-US" altLang="zh-CN" sz="2000" b="1" i="1" dirty="0">
              <a:solidFill>
                <a:srgbClr val="FF0000"/>
              </a:solidFill>
              <a:latin typeface="华文新魏" panose="02010800040101010101" pitchFamily="2" charset="-122"/>
              <a:ea typeface="华文新魏" panose="02010800040101010101" pitchFamily="2" charset="-122"/>
            </a:endParaRPr>
          </a:p>
        </p:txBody>
      </p:sp>
      <p:sp>
        <p:nvSpPr>
          <p:cNvPr id="69635" name="Rectangle 3"/>
          <p:cNvSpPr>
            <a:spLocks noGrp="1"/>
          </p:cNvSpPr>
          <p:nvPr>
            <p:ph/>
          </p:nvPr>
        </p:nvSpPr>
        <p:spPr>
          <a:xfrm>
            <a:off x="304800" y="857250"/>
            <a:ext cx="8534400" cy="4286250"/>
          </a:xfrm>
          <a:prstGeom prst="rect">
            <a:avLst/>
          </a:prstGeom>
          <a:solidFill>
            <a:srgbClr val="FFFFFF"/>
          </a:solidFill>
          <a:ln w="9525">
            <a:noFill/>
          </a:ln>
        </p:spPr>
        <p:txBody>
          <a:bodyPr/>
          <a:lstStyle/>
          <a:p>
            <a:pPr>
              <a:buNone/>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状态分配就是给最小化状态表中的</a:t>
            </a:r>
            <a:r>
              <a:rPr lang="zh-CN" altLang="en-US" sz="2000" b="1" dirty="0">
                <a:solidFill>
                  <a:srgbClr val="FF0000"/>
                </a:solidFill>
                <a:latin typeface="华文新魏" panose="02010800040101010101" pitchFamily="2" charset="-122"/>
                <a:ea typeface="华文新魏" panose="02010800040101010101" pitchFamily="2" charset="-122"/>
              </a:rPr>
              <a:t>每个字母状态</a:t>
            </a:r>
            <a:r>
              <a:rPr lang="zh-CN" altLang="en-US" sz="2000" b="1" dirty="0">
                <a:latin typeface="华文新魏" panose="02010800040101010101" pitchFamily="2" charset="-122"/>
                <a:ea typeface="华文新魏" panose="02010800040101010101" pitchFamily="2" charset="-122"/>
              </a:rPr>
              <a:t>指定（指派）一个</a:t>
            </a:r>
            <a:r>
              <a:rPr lang="zh-CN" altLang="en-US" sz="2000" b="1" dirty="0">
                <a:solidFill>
                  <a:srgbClr val="FF0000"/>
                </a:solidFill>
                <a:latin typeface="华文新魏" panose="02010800040101010101" pitchFamily="2" charset="-122"/>
                <a:ea typeface="华文新魏" panose="02010800040101010101" pitchFamily="2" charset="-122"/>
              </a:rPr>
              <a:t>二进制代码</a:t>
            </a:r>
            <a:r>
              <a:rPr lang="zh-CN" altLang="en-US" sz="2000" b="1" dirty="0">
                <a:latin typeface="华文新魏" panose="02010800040101010101" pitchFamily="2" charset="-122"/>
                <a:ea typeface="华文新魏" panose="02010800040101010101" pitchFamily="2" charset="-122"/>
              </a:rPr>
              <a:t>来表示，又称为</a:t>
            </a:r>
            <a:r>
              <a:rPr lang="zh-CN" altLang="en-US" sz="2000" b="1" dirty="0">
                <a:solidFill>
                  <a:srgbClr val="FF0000"/>
                </a:solidFill>
                <a:latin typeface="华文新魏" panose="02010800040101010101" pitchFamily="2" charset="-122"/>
                <a:ea typeface="华文新魏" panose="02010800040101010101" pitchFamily="2" charset="-122"/>
              </a:rPr>
              <a:t>状态编码</a:t>
            </a:r>
            <a:r>
              <a:rPr lang="zh-CN" altLang="en-US" sz="2000" b="1" dirty="0">
                <a:latin typeface="华文新魏" panose="02010800040101010101" pitchFamily="2" charset="-122"/>
                <a:ea typeface="华文新魏" panose="02010800040101010101" pitchFamily="2" charset="-122"/>
              </a:rPr>
              <a:t>。</a:t>
            </a:r>
            <a:endParaRPr lang="zh-CN" altLang="en-US" sz="2000" b="1" dirty="0">
              <a:solidFill>
                <a:srgbClr val="FF0000"/>
              </a:solidFill>
              <a:latin typeface="华文新魏" panose="02010800040101010101" pitchFamily="2" charset="-122"/>
              <a:ea typeface="华文新魏" panose="02010800040101010101" pitchFamily="2" charset="-122"/>
            </a:endParaRPr>
          </a:p>
          <a:p>
            <a:pPr>
              <a:buNone/>
            </a:pPr>
            <a:r>
              <a:rPr lang="zh-CN" altLang="en-US" sz="2000" b="1" dirty="0">
                <a:latin typeface="华文新魏" panose="02010800040101010101" pitchFamily="2" charset="-122"/>
                <a:ea typeface="华文新魏" panose="02010800040101010101" pitchFamily="2" charset="-122"/>
              </a:rPr>
              <a:t>   二进制状态分配将影响到所设计的同步时序电路的复杂程度和使用器件的多少（手工设计时代很重要的技巧，今天设计</a:t>
            </a:r>
            <a:r>
              <a:rPr lang="en-US" altLang="zh-CN" sz="2000" b="1" dirty="0">
                <a:latin typeface="华文新魏" panose="02010800040101010101" pitchFamily="2" charset="-122"/>
                <a:ea typeface="华文新魏" panose="02010800040101010101" pitchFamily="2" charset="-122"/>
              </a:rPr>
              <a:t>ASIC</a:t>
            </a:r>
            <a:r>
              <a:rPr lang="zh-CN" altLang="en-US" sz="2000" b="1" dirty="0">
                <a:latin typeface="华文新魏" panose="02010800040101010101" pitchFamily="2" charset="-122"/>
                <a:ea typeface="华文新魏" panose="02010800040101010101" pitchFamily="2" charset="-122"/>
              </a:rPr>
              <a:t>还是很重要，基于可编程器件的设计则无关紧要了！）。</a:t>
            </a:r>
          </a:p>
          <a:p>
            <a:pPr>
              <a:buNone/>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状态编码的一般问题</a:t>
            </a:r>
          </a:p>
          <a:p>
            <a:pPr>
              <a:buNone/>
            </a:pPr>
            <a:endParaRPr lang="zh-CN" altLang="en-US" sz="2000" b="1" dirty="0">
              <a:solidFill>
                <a:srgbClr val="FF0000"/>
              </a:solidFill>
              <a:latin typeface="华文新魏" panose="02010800040101010101" pitchFamily="2" charset="-122"/>
              <a:ea typeface="华文新魏" panose="02010800040101010101" pitchFamily="2" charset="-122"/>
            </a:endParaRPr>
          </a:p>
          <a:p>
            <a:pPr lvl="2">
              <a:buFont typeface="Arial" panose="020B0604020202020204" pitchFamily="34" charset="0"/>
              <a:buAutoNum type="circleNumDbPlain"/>
            </a:pPr>
            <a:r>
              <a:rPr lang="zh-CN" altLang="en-US" sz="2000" b="1" dirty="0">
                <a:solidFill>
                  <a:srgbClr val="FF0000"/>
                </a:solidFill>
                <a:latin typeface="华文新魏" panose="02010800040101010101" pitchFamily="2" charset="-122"/>
                <a:ea typeface="华文新魏" panose="02010800040101010101" pitchFamily="2" charset="-122"/>
              </a:rPr>
              <a:t>状态个数和触发器个数的关系</a:t>
            </a:r>
          </a:p>
          <a:p>
            <a:pPr>
              <a:buNone/>
            </a:pPr>
            <a:r>
              <a:rPr lang="zh-CN" altLang="en-US" sz="2000" b="1" dirty="0">
                <a:latin typeface="华文新魏" panose="02010800040101010101" pitchFamily="2" charset="-122"/>
                <a:ea typeface="华文新魏" panose="02010800040101010101" pitchFamily="2" charset="-122"/>
              </a:rPr>
              <a:t>          </a:t>
            </a:r>
          </a:p>
          <a:p>
            <a:pPr>
              <a:buNone/>
            </a:pPr>
            <a:r>
              <a:rPr lang="zh-CN" altLang="en-US" sz="2000" b="1" dirty="0">
                <a:latin typeface="华文新魏" panose="02010800040101010101" pitchFamily="2" charset="-122"/>
                <a:ea typeface="华文新魏" panose="02010800040101010101" pitchFamily="2" charset="-122"/>
              </a:rPr>
              <a:t>     设状态个数为 </a:t>
            </a:r>
            <a:r>
              <a:rPr lang="en-US" altLang="zh-CN" sz="2000" b="1" dirty="0">
                <a:solidFill>
                  <a:srgbClr val="000099"/>
                </a:solidFill>
                <a:latin typeface="华文新魏" panose="02010800040101010101" pitchFamily="2" charset="-122"/>
                <a:ea typeface="华文新魏" panose="02010800040101010101" pitchFamily="2" charset="-122"/>
              </a:rPr>
              <a:t>n</a:t>
            </a:r>
            <a:r>
              <a:rPr lang="zh-CN" altLang="en-US" sz="2000" b="1" dirty="0">
                <a:latin typeface="华文新魏" panose="02010800040101010101" pitchFamily="2" charset="-122"/>
                <a:ea typeface="华文新魏" panose="02010800040101010101" pitchFamily="2" charset="-122"/>
              </a:rPr>
              <a:t>，触发器个数为</a:t>
            </a:r>
            <a:r>
              <a:rPr lang="en-US" altLang="zh-CN" sz="2000" b="1" dirty="0">
                <a:solidFill>
                  <a:srgbClr val="000099"/>
                </a:solidFill>
                <a:latin typeface="华文新魏" panose="02010800040101010101" pitchFamily="2" charset="-122"/>
                <a:ea typeface="华文新魏" panose="02010800040101010101" pitchFamily="2" charset="-122"/>
              </a:rPr>
              <a:t>K</a:t>
            </a:r>
            <a:r>
              <a:rPr lang="zh-CN" altLang="en-US" sz="2000" b="1" dirty="0">
                <a:solidFill>
                  <a:srgbClr val="000099"/>
                </a:solidFill>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则 </a:t>
            </a:r>
            <a:r>
              <a:rPr lang="en-US" altLang="zh-CN" sz="2000" b="1" dirty="0">
                <a:latin typeface="华文新魏" panose="02010800040101010101" pitchFamily="2" charset="-122"/>
                <a:ea typeface="华文新魏" panose="02010800040101010101" pitchFamily="2" charset="-122"/>
              </a:rPr>
              <a:t>n</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K </a:t>
            </a:r>
            <a:r>
              <a:rPr lang="zh-CN" altLang="en-US" sz="2000" b="1" dirty="0">
                <a:latin typeface="华文新魏" panose="02010800040101010101" pitchFamily="2" charset="-122"/>
                <a:ea typeface="华文新魏" panose="02010800040101010101" pitchFamily="2" charset="-122"/>
              </a:rPr>
              <a:t>之间应满足下列关系</a:t>
            </a:r>
          </a:p>
          <a:p>
            <a:pPr>
              <a:buNone/>
            </a:pPr>
            <a:r>
              <a:rPr lang="en-US" altLang="zh-CN" sz="2000" b="1" dirty="0">
                <a:solidFill>
                  <a:srgbClr val="000099"/>
                </a:solidFill>
                <a:latin typeface="华文新魏" panose="02010800040101010101" pitchFamily="2" charset="-122"/>
                <a:ea typeface="华文新魏" panose="02010800040101010101" pitchFamily="2" charset="-122"/>
              </a:rPr>
              <a:t>          2</a:t>
            </a:r>
            <a:r>
              <a:rPr lang="en-US" altLang="zh-CN" sz="2000" b="1" baseline="30000" dirty="0">
                <a:solidFill>
                  <a:srgbClr val="000099"/>
                </a:solidFill>
                <a:latin typeface="华文新魏" panose="02010800040101010101" pitchFamily="2" charset="-122"/>
                <a:ea typeface="华文新魏" panose="02010800040101010101" pitchFamily="2" charset="-122"/>
              </a:rPr>
              <a:t>K </a:t>
            </a:r>
            <a:r>
              <a:rPr lang="en-US" altLang="zh-CN" sz="2000" b="1" dirty="0">
                <a:solidFill>
                  <a:srgbClr val="000099"/>
                </a:solidFill>
                <a:latin typeface="华文新魏" panose="02010800040101010101" pitchFamily="2" charset="-122"/>
                <a:ea typeface="华文新魏" panose="02010800040101010101" pitchFamily="2" charset="-122"/>
              </a:rPr>
              <a:t>≥ n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2</a:t>
            </a:r>
            <a:r>
              <a:rPr lang="en-US" altLang="zh-CN" sz="2000" b="1" baseline="30000" dirty="0">
                <a:solidFill>
                  <a:srgbClr val="000099"/>
                </a:solidFill>
                <a:latin typeface="华文新魏" panose="02010800040101010101" pitchFamily="2" charset="-122"/>
                <a:ea typeface="华文新魏" panose="02010800040101010101" pitchFamily="2" charset="-122"/>
              </a:rPr>
              <a:t>K-1  </a:t>
            </a:r>
            <a:r>
              <a:rPr lang="en-US" altLang="zh-CN" sz="2000" b="1" baseline="30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或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K = ┌ ㏒</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en-US" altLang="zh-CN" sz="2000" b="1" dirty="0">
                <a:solidFill>
                  <a:srgbClr val="000099"/>
                </a:solidFill>
                <a:latin typeface="华文新魏" panose="02010800040101010101" pitchFamily="2" charset="-122"/>
                <a:ea typeface="华文新魏" panose="02010800040101010101" pitchFamily="2" charset="-122"/>
              </a:rPr>
              <a:t>n ┐</a:t>
            </a:r>
          </a:p>
          <a:p>
            <a:pPr>
              <a:buNone/>
            </a:pPr>
            <a:r>
              <a:rPr lang="zh-CN" altLang="en-US" sz="2000" b="1" dirty="0">
                <a:latin typeface="华文新魏" panose="02010800040101010101" pitchFamily="2" charset="-122"/>
                <a:ea typeface="华文新魏" panose="02010800040101010101" pitchFamily="2" charset="-122"/>
              </a:rPr>
              <a:t>         式中 ：</a:t>
            </a:r>
            <a:r>
              <a:rPr lang="en-US" altLang="zh-CN" sz="2000" b="1" dirty="0">
                <a:solidFill>
                  <a:srgbClr val="000099"/>
                </a:solidFill>
                <a:latin typeface="华文新魏" panose="02010800040101010101" pitchFamily="2" charset="-122"/>
                <a:ea typeface="华文新魏" panose="02010800040101010101" pitchFamily="2" charset="-122"/>
              </a:rPr>
              <a:t>┌㏒</a:t>
            </a:r>
            <a:r>
              <a:rPr lang="en-US" altLang="zh-CN" sz="2000" b="1" baseline="-25000" dirty="0">
                <a:solidFill>
                  <a:srgbClr val="000099"/>
                </a:solidFill>
                <a:latin typeface="华文新魏" panose="02010800040101010101" pitchFamily="2" charset="-122"/>
                <a:ea typeface="华文新魏" panose="02010800040101010101" pitchFamily="2" charset="-122"/>
              </a:rPr>
              <a:t>2</a:t>
            </a:r>
            <a:r>
              <a:rPr lang="en-US" altLang="zh-CN" sz="2000" b="1" dirty="0">
                <a:solidFill>
                  <a:srgbClr val="000099"/>
                </a:solidFill>
                <a:latin typeface="华文新魏" panose="02010800040101010101" pitchFamily="2" charset="-122"/>
                <a:ea typeface="华文新魏" panose="02010800040101010101" pitchFamily="2" charset="-122"/>
              </a:rPr>
              <a:t>n ┐</a:t>
            </a:r>
            <a:r>
              <a:rPr lang="zh-CN" altLang="en-US" sz="2000" b="1" dirty="0">
                <a:latin typeface="华文新魏" panose="02010800040101010101" pitchFamily="2" charset="-122"/>
                <a:ea typeface="华文新魏" panose="02010800040101010101" pitchFamily="2" charset="-122"/>
              </a:rPr>
              <a:t>为不小于㏒</a:t>
            </a:r>
            <a:r>
              <a:rPr lang="en-US" altLang="zh-CN" sz="2000" b="1" baseline="-25000" dirty="0">
                <a:latin typeface="华文新魏" panose="02010800040101010101" pitchFamily="2" charset="-122"/>
                <a:ea typeface="华文新魏" panose="02010800040101010101" pitchFamily="2" charset="-122"/>
              </a:rPr>
              <a:t>2</a:t>
            </a:r>
            <a:r>
              <a:rPr lang="en-US" altLang="zh-CN" sz="2000" b="1" dirty="0">
                <a:latin typeface="华文新魏" panose="02010800040101010101" pitchFamily="2" charset="-122"/>
                <a:ea typeface="华文新魏" panose="02010800040101010101" pitchFamily="2" charset="-122"/>
              </a:rPr>
              <a:t>n </a:t>
            </a:r>
            <a:r>
              <a:rPr lang="zh-CN" altLang="en-US" sz="2000" b="1" dirty="0">
                <a:latin typeface="华文新魏" panose="02010800040101010101" pitchFamily="2" charset="-122"/>
                <a:ea typeface="华文新魏" panose="02010800040101010101" pitchFamily="2" charset="-122"/>
              </a:rPr>
              <a:t>的最小整数。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blinds(horizontal)">
                                      <p:cBhvr>
                                        <p:cTn id="7" dur="500"/>
                                        <p:tgtEl>
                                          <p:spTgt spid="69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blinds(horizontal)">
                                      <p:cBhvr>
                                        <p:cTn id="12" dur="500"/>
                                        <p:tgtEl>
                                          <p:spTgt spid="69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blinds(horizontal)">
                                      <p:cBhvr>
                                        <p:cTn id="17" dur="500"/>
                                        <p:tgtEl>
                                          <p:spTgt spid="69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635">
                                            <p:txEl>
                                              <p:pRg st="4" end="4"/>
                                            </p:txEl>
                                          </p:spTgt>
                                        </p:tgtEl>
                                        <p:attrNameLst>
                                          <p:attrName>style.visibility</p:attrName>
                                        </p:attrNameLst>
                                      </p:cBhvr>
                                      <p:to>
                                        <p:strVal val="visible"/>
                                      </p:to>
                                    </p:set>
                                    <p:animEffect transition="in" filter="blinds(horizontal)">
                                      <p:cBhvr>
                                        <p:cTn id="22" dur="500"/>
                                        <p:tgtEl>
                                          <p:spTgt spid="6963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635">
                                            <p:txEl>
                                              <p:pRg st="6" end="6"/>
                                            </p:txEl>
                                          </p:spTgt>
                                        </p:tgtEl>
                                        <p:attrNameLst>
                                          <p:attrName>style.visibility</p:attrName>
                                        </p:attrNameLst>
                                      </p:cBhvr>
                                      <p:to>
                                        <p:strVal val="visible"/>
                                      </p:to>
                                    </p:set>
                                    <p:animEffect transition="in" filter="blinds(horizontal)">
                                      <p:cBhvr>
                                        <p:cTn id="27" dur="500"/>
                                        <p:tgtEl>
                                          <p:spTgt spid="69635">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69635">
                                            <p:txEl>
                                              <p:pRg st="7" end="7"/>
                                            </p:txEl>
                                          </p:spTgt>
                                        </p:tgtEl>
                                        <p:attrNameLst>
                                          <p:attrName>style.visibility</p:attrName>
                                        </p:attrNameLst>
                                      </p:cBhvr>
                                      <p:to>
                                        <p:strVal val="visible"/>
                                      </p:to>
                                    </p:set>
                                    <p:animEffect transition="in" filter="blinds(horizontal)">
                                      <p:cBhvr>
                                        <p:cTn id="30" dur="500"/>
                                        <p:tgtEl>
                                          <p:spTgt spid="69635">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69635">
                                            <p:txEl>
                                              <p:pRg st="8" end="8"/>
                                            </p:txEl>
                                          </p:spTgt>
                                        </p:tgtEl>
                                        <p:attrNameLst>
                                          <p:attrName>style.visibility</p:attrName>
                                        </p:attrNameLst>
                                      </p:cBhvr>
                                      <p:to>
                                        <p:strVal val="visible"/>
                                      </p:to>
                                    </p:set>
                                    <p:animEffect transition="in" filter="blinds(horizontal)">
                                      <p:cBhvr>
                                        <p:cTn id="33" dur="500"/>
                                        <p:tgtEl>
                                          <p:spTgt spid="696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txBox="1">
            <a:spLocks noGrp="1"/>
          </p:cNvSpPr>
          <p:nvPr/>
        </p:nvSpPr>
        <p:spPr>
          <a:xfrm>
            <a:off x="6553200" y="4686300"/>
            <a:ext cx="1905000" cy="342900"/>
          </a:xfrm>
          <a:prstGeom prst="rect">
            <a:avLst/>
          </a:prstGeom>
          <a:noFill/>
          <a:ln w="9525">
            <a:noFill/>
          </a:ln>
        </p:spPr>
        <p:txBody>
          <a:bodyPr/>
          <a:lstStyle/>
          <a:p>
            <a:pPr algn="r" eaLnBrk="1" hangingPunct="1">
              <a:lnSpc>
                <a:spcPct val="90000"/>
              </a:lnSpc>
              <a:buFont typeface="Arial" panose="020B0604020202020204" pitchFamily="34" charset="0"/>
            </a:pPr>
            <a:fld id="{9A0DB2DC-4C9A-4742-B13C-FB6460FD3503}" type="slidenum">
              <a:rPr lang="en-US" altLang="zh-CN" sz="900" dirty="0">
                <a:latin typeface="Calibri" panose="020F0502020204030204" pitchFamily="34" charset="0"/>
                <a:ea typeface="宋体" panose="02010600030101010101" pitchFamily="2" charset="-122"/>
              </a:rPr>
              <a:t>48</a:t>
            </a:fld>
            <a:endParaRPr lang="en-US" altLang="zh-CN" sz="900" dirty="0">
              <a:latin typeface="Calibri" panose="020F0502020204030204" pitchFamily="34" charset="0"/>
              <a:ea typeface="宋体" panose="02010600030101010101" pitchFamily="2" charset="-122"/>
            </a:endParaRPr>
          </a:p>
        </p:txBody>
      </p:sp>
      <p:sp>
        <p:nvSpPr>
          <p:cNvPr id="70659" name="Rectangle 3"/>
          <p:cNvSpPr>
            <a:spLocks noGrp="1"/>
          </p:cNvSpPr>
          <p:nvPr>
            <p:ph type="body"/>
          </p:nvPr>
        </p:nvSpPr>
        <p:spPr>
          <a:xfrm>
            <a:off x="395288" y="3003550"/>
            <a:ext cx="3889375" cy="285750"/>
          </a:xfrm>
          <a:prstGeom prst="rect">
            <a:avLst/>
          </a:prstGeom>
          <a:solidFill>
            <a:srgbClr val="FFFFFF"/>
          </a:solidFill>
          <a:ln w="9525" cap="flat" cmpd="sng">
            <a:solidFill>
              <a:srgbClr val="000000"/>
            </a:solidFill>
            <a:prstDash val="solid"/>
            <a:headEnd type="none" w="med" len="med"/>
            <a:tailEnd type="none" w="med" len="med"/>
          </a:ln>
        </p:spPr>
        <p:txBody>
          <a:bodyPr/>
          <a:lstStyle/>
          <a:p>
            <a:pPr eaLnBrk="1" hangingPunct="1">
              <a:buNone/>
            </a:pPr>
            <a:r>
              <a:rPr lang="zh-CN" altLang="en-US" sz="1800" b="1" dirty="0">
                <a:ea typeface="华文新魏" panose="02010800040101010101" pitchFamily="2" charset="-122"/>
              </a:rPr>
              <a:t>两种状态分配方案的比较：</a:t>
            </a:r>
          </a:p>
        </p:txBody>
      </p:sp>
      <p:graphicFrame>
        <p:nvGraphicFramePr>
          <p:cNvPr id="61445" name="Group 5"/>
          <p:cNvGraphicFramePr>
            <a:graphicFrameLocks noGrp="1"/>
          </p:cNvGraphicFramePr>
          <p:nvPr/>
        </p:nvGraphicFramePr>
        <p:xfrm>
          <a:off x="4724400" y="731838"/>
          <a:ext cx="4191000" cy="1984375"/>
        </p:xfrm>
        <a:graphic>
          <a:graphicData uri="http://schemas.openxmlformats.org/drawingml/2006/table">
            <a:tbl>
              <a:tblPr/>
              <a:tblGrid>
                <a:gridCol w="960438">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808037">
                  <a:extLst>
                    <a:ext uri="{9D8B030D-6E8A-4147-A177-3AD203B41FA5}">
                      <a16:colId xmlns:a16="http://schemas.microsoft.com/office/drawing/2014/main" val="20004"/>
                    </a:ext>
                  </a:extLst>
                </a:gridCol>
              </a:tblGrid>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endPar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accent2"/>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A   00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B   01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D   11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C   10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1484" name="Group 44"/>
          <p:cNvGraphicFramePr>
            <a:graphicFrameLocks noGrp="1"/>
          </p:cNvGraphicFramePr>
          <p:nvPr/>
        </p:nvGraphicFramePr>
        <p:xfrm>
          <a:off x="4786313" y="3068638"/>
          <a:ext cx="4191000" cy="1984375"/>
        </p:xfrm>
        <a:graphic>
          <a:graphicData uri="http://schemas.openxmlformats.org/drawingml/2006/table">
            <a:tbl>
              <a:tblPr/>
              <a:tblGrid>
                <a:gridCol w="960438">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808037">
                  <a:extLst>
                    <a:ext uri="{9D8B030D-6E8A-4147-A177-3AD203B41FA5}">
                      <a16:colId xmlns:a16="http://schemas.microsoft.com/office/drawing/2014/main" val="20004"/>
                    </a:ext>
                  </a:extLst>
                </a:gridCol>
              </a:tblGrid>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endPar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A   00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D   01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C   11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B   10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1523" name="Group 83"/>
          <p:cNvGraphicFramePr>
            <a:graphicFrameLocks noGrp="1"/>
          </p:cNvGraphicFramePr>
          <p:nvPr/>
        </p:nvGraphicFramePr>
        <p:xfrm>
          <a:off x="509588" y="777875"/>
          <a:ext cx="3460750" cy="1984375"/>
        </p:xfrm>
        <a:graphic>
          <a:graphicData uri="http://schemas.openxmlformats.org/drawingml/2006/table">
            <a:tbl>
              <a:tblPr/>
              <a:tblGrid>
                <a:gridCol w="946150">
                  <a:extLst>
                    <a:ext uri="{9D8B030D-6E8A-4147-A177-3AD203B41FA5}">
                      <a16:colId xmlns:a16="http://schemas.microsoft.com/office/drawing/2014/main" val="20000"/>
                    </a:ext>
                  </a:extLst>
                </a:gridCol>
                <a:gridCol w="512763">
                  <a:extLst>
                    <a:ext uri="{9D8B030D-6E8A-4147-A177-3AD203B41FA5}">
                      <a16:colId xmlns:a16="http://schemas.microsoft.com/office/drawing/2014/main" val="20001"/>
                    </a:ext>
                  </a:extLst>
                </a:gridCol>
                <a:gridCol w="668337">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tblGrid>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endParaRPr kumimoji="0" lang="en-US" altLang="zh-CN" sz="1500" b="0" i="0" u="none" strike="noStrike" cap="none" normalizeH="0" baseline="0" dirty="0">
                        <a:ln>
                          <a:noFill/>
                        </a:ln>
                        <a:solidFill>
                          <a:schemeClr val="tx1"/>
                        </a:solidFill>
                        <a:effectLst/>
                        <a:latin typeface="Calibri" panose="020F0502020204030204" pitchFamily="34" charset="0"/>
                        <a:ea typeface="华文新魏" panose="0201080004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A    </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B    </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C    </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8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D    </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0777" name="Group 226"/>
          <p:cNvGrpSpPr/>
          <p:nvPr/>
        </p:nvGrpSpPr>
        <p:grpSpPr>
          <a:xfrm>
            <a:off x="4679950" y="482600"/>
            <a:ext cx="4279900" cy="2520950"/>
            <a:chOff x="0" y="-161"/>
            <a:chExt cx="2696" cy="2117"/>
          </a:xfrm>
        </p:grpSpPr>
        <p:sp>
          <p:nvSpPr>
            <p:cNvPr id="70833" name="Text Box 50"/>
            <p:cNvSpPr txBox="1"/>
            <p:nvPr/>
          </p:nvSpPr>
          <p:spPr>
            <a:xfrm>
              <a:off x="288" y="21"/>
              <a:ext cx="432"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1</a:t>
              </a: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2</a:t>
              </a:r>
            </a:p>
          </p:txBody>
        </p:sp>
        <p:sp>
          <p:nvSpPr>
            <p:cNvPr id="70834" name="Text Box 51"/>
            <p:cNvSpPr txBox="1"/>
            <p:nvPr/>
          </p:nvSpPr>
          <p:spPr>
            <a:xfrm>
              <a:off x="0" y="142"/>
              <a:ext cx="432"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y</a:t>
              </a:r>
              <a:r>
                <a:rPr lang="en-US" altLang="zh-CN" sz="1300" b="1" baseline="-25000" dirty="0">
                  <a:solidFill>
                    <a:schemeClr val="accent2"/>
                  </a:solidFill>
                  <a:latin typeface="Calibri" panose="020F0502020204030204" pitchFamily="34" charset="0"/>
                  <a:ea typeface="华文新魏" panose="02010800040101010101" pitchFamily="2" charset="-122"/>
                </a:rPr>
                <a:t>1</a:t>
              </a:r>
              <a:r>
                <a:rPr lang="en-US" altLang="zh-CN" sz="1300" b="1" dirty="0">
                  <a:solidFill>
                    <a:schemeClr val="accent2"/>
                  </a:solidFill>
                  <a:latin typeface="Calibri" panose="020F0502020204030204" pitchFamily="34" charset="0"/>
                  <a:ea typeface="华文新魏" panose="02010800040101010101" pitchFamily="2" charset="-122"/>
                </a:rPr>
                <a:t>y</a:t>
              </a:r>
              <a:r>
                <a:rPr lang="en-US" altLang="zh-CN" sz="1300" b="1" baseline="-25000" dirty="0">
                  <a:solidFill>
                    <a:schemeClr val="accent2"/>
                  </a:solidFill>
                  <a:latin typeface="Calibri" panose="020F0502020204030204" pitchFamily="34" charset="0"/>
                  <a:ea typeface="华文新魏" panose="02010800040101010101" pitchFamily="2" charset="-122"/>
                </a:rPr>
                <a:t>2</a:t>
              </a:r>
            </a:p>
          </p:txBody>
        </p:sp>
        <p:sp>
          <p:nvSpPr>
            <p:cNvPr id="70835" name="Text Box 139"/>
            <p:cNvSpPr txBox="1"/>
            <p:nvPr/>
          </p:nvSpPr>
          <p:spPr>
            <a:xfrm>
              <a:off x="1990" y="1706"/>
              <a:ext cx="706"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500" b="1" dirty="0">
                  <a:solidFill>
                    <a:srgbClr val="3366FF"/>
                  </a:solidFill>
                  <a:latin typeface="Calibri" panose="020F0502020204030204" pitchFamily="34" charset="0"/>
                  <a:ea typeface="华文新魏" panose="02010800040101010101" pitchFamily="2" charset="-122"/>
                </a:rPr>
                <a:t>y</a:t>
              </a:r>
              <a:r>
                <a:rPr lang="en-US" altLang="zh-CN" sz="1500" b="1" baseline="-25000" dirty="0">
                  <a:solidFill>
                    <a:srgbClr val="3366FF"/>
                  </a:solidFill>
                  <a:latin typeface="Calibri" panose="020F0502020204030204" pitchFamily="34" charset="0"/>
                  <a:ea typeface="华文新魏" panose="02010800040101010101" pitchFamily="2" charset="-122"/>
                </a:rPr>
                <a:t>1</a:t>
              </a:r>
              <a:r>
                <a:rPr lang="en-US" altLang="zh-CN" sz="1500" b="1" dirty="0">
                  <a:solidFill>
                    <a:srgbClr val="3366FF"/>
                  </a:solidFill>
                  <a:latin typeface="Calibri" panose="020F0502020204030204" pitchFamily="34" charset="0"/>
                  <a:ea typeface="华文新魏" panose="02010800040101010101" pitchFamily="2" charset="-122"/>
                </a:rPr>
                <a:t> </a:t>
              </a:r>
              <a:r>
                <a:rPr lang="en-US" altLang="zh-CN" sz="1500" b="1" baseline="30000" dirty="0">
                  <a:solidFill>
                    <a:srgbClr val="3366FF"/>
                  </a:solidFill>
                  <a:latin typeface="Calibri" panose="020F0502020204030204" pitchFamily="34" charset="0"/>
                  <a:ea typeface="华文新魏" panose="02010800040101010101" pitchFamily="2" charset="-122"/>
                </a:rPr>
                <a:t>n+1 </a:t>
              </a:r>
              <a:r>
                <a:rPr lang="en-US" altLang="zh-CN" sz="1500" b="1" dirty="0">
                  <a:solidFill>
                    <a:srgbClr val="3366FF"/>
                  </a:solidFill>
                  <a:latin typeface="Calibri" panose="020F0502020204030204" pitchFamily="34" charset="0"/>
                  <a:ea typeface="华文新魏" panose="02010800040101010101" pitchFamily="2" charset="-122"/>
                </a:rPr>
                <a:t>y</a:t>
              </a:r>
              <a:r>
                <a:rPr lang="en-US" altLang="zh-CN" sz="1500" b="1" baseline="-25000" dirty="0">
                  <a:solidFill>
                    <a:srgbClr val="3366FF"/>
                  </a:solidFill>
                  <a:latin typeface="Calibri" panose="020F0502020204030204" pitchFamily="34" charset="0"/>
                  <a:ea typeface="华文新魏" panose="02010800040101010101" pitchFamily="2" charset="-122"/>
                </a:rPr>
                <a:t>2</a:t>
              </a:r>
              <a:r>
                <a:rPr lang="en-US" altLang="zh-CN" sz="1500" b="1" dirty="0">
                  <a:solidFill>
                    <a:srgbClr val="3366FF"/>
                  </a:solidFill>
                  <a:latin typeface="Calibri" panose="020F0502020204030204" pitchFamily="34" charset="0"/>
                  <a:ea typeface="华文新魏" panose="02010800040101010101" pitchFamily="2" charset="-122"/>
                </a:rPr>
                <a:t> </a:t>
              </a:r>
              <a:r>
                <a:rPr lang="en-US" altLang="zh-CN" sz="1500" b="1" baseline="30000" dirty="0">
                  <a:solidFill>
                    <a:srgbClr val="3366FF"/>
                  </a:solidFill>
                  <a:latin typeface="Calibri" panose="020F0502020204030204" pitchFamily="34" charset="0"/>
                  <a:ea typeface="华文新魏" panose="02010800040101010101" pitchFamily="2" charset="-122"/>
                </a:rPr>
                <a:t>n+1</a:t>
              </a:r>
            </a:p>
          </p:txBody>
        </p:sp>
        <p:sp>
          <p:nvSpPr>
            <p:cNvPr id="70836" name="Text Box 140"/>
            <p:cNvSpPr txBox="1"/>
            <p:nvPr/>
          </p:nvSpPr>
          <p:spPr>
            <a:xfrm>
              <a:off x="604" y="-161"/>
              <a:ext cx="172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1500" b="1" dirty="0">
                  <a:solidFill>
                    <a:srgbClr val="3366FF"/>
                  </a:solidFill>
                  <a:latin typeface="Calibri" panose="020F0502020204030204" pitchFamily="34" charset="0"/>
                  <a:ea typeface="华文新魏" panose="02010800040101010101" pitchFamily="2" charset="-122"/>
                </a:rPr>
                <a:t>方案</a:t>
              </a:r>
              <a:r>
                <a:rPr lang="en-US" altLang="zh-CN" sz="1500" b="1" dirty="0">
                  <a:solidFill>
                    <a:srgbClr val="3366FF"/>
                  </a:solidFill>
                  <a:latin typeface="Calibri" panose="020F0502020204030204" pitchFamily="34" charset="0"/>
                  <a:ea typeface="华文新魏" panose="02010800040101010101" pitchFamily="2" charset="-122"/>
                </a:rPr>
                <a:t>1</a:t>
              </a:r>
              <a:r>
                <a:rPr lang="zh-CN" altLang="en-US" sz="1500" b="1" dirty="0">
                  <a:solidFill>
                    <a:srgbClr val="3366FF"/>
                  </a:solidFill>
                  <a:latin typeface="Calibri" panose="020F0502020204030204" pitchFamily="34" charset="0"/>
                  <a:ea typeface="华文新魏" panose="02010800040101010101" pitchFamily="2" charset="-122"/>
                </a:rPr>
                <a:t>的二进制状态表</a:t>
              </a:r>
              <a:r>
                <a:rPr lang="zh-CN" altLang="en-US" sz="1500" dirty="0">
                  <a:solidFill>
                    <a:srgbClr val="3366FF"/>
                  </a:solidFill>
                  <a:latin typeface="Calibri" panose="020F0502020204030204" pitchFamily="34" charset="0"/>
                  <a:ea typeface="华文新魏" panose="02010800040101010101" pitchFamily="2" charset="-122"/>
                </a:rPr>
                <a:t>  </a:t>
              </a:r>
            </a:p>
          </p:txBody>
        </p:sp>
      </p:grpSp>
      <p:grpSp>
        <p:nvGrpSpPr>
          <p:cNvPr id="70778" name="Group 240"/>
          <p:cNvGrpSpPr/>
          <p:nvPr/>
        </p:nvGrpSpPr>
        <p:grpSpPr>
          <a:xfrm>
            <a:off x="4679950" y="3076575"/>
            <a:ext cx="1143000" cy="417513"/>
            <a:chOff x="0" y="-146"/>
            <a:chExt cx="720" cy="352"/>
          </a:xfrm>
        </p:grpSpPr>
        <p:sp>
          <p:nvSpPr>
            <p:cNvPr id="70831" name="Text Box 94"/>
            <p:cNvSpPr txBox="1"/>
            <p:nvPr/>
          </p:nvSpPr>
          <p:spPr>
            <a:xfrm>
              <a:off x="288" y="-146"/>
              <a:ext cx="432"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1</a:t>
              </a: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2</a:t>
              </a:r>
            </a:p>
          </p:txBody>
        </p:sp>
        <p:sp>
          <p:nvSpPr>
            <p:cNvPr id="70832" name="Text Box 95"/>
            <p:cNvSpPr txBox="1"/>
            <p:nvPr/>
          </p:nvSpPr>
          <p:spPr>
            <a:xfrm>
              <a:off x="0" y="-25"/>
              <a:ext cx="432"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y</a:t>
              </a:r>
              <a:r>
                <a:rPr lang="en-US" altLang="zh-CN" sz="1300" b="1" baseline="-25000" dirty="0">
                  <a:solidFill>
                    <a:schemeClr val="accent2"/>
                  </a:solidFill>
                  <a:latin typeface="Calibri" panose="020F0502020204030204" pitchFamily="34" charset="0"/>
                  <a:ea typeface="华文新魏" panose="02010800040101010101" pitchFamily="2" charset="-122"/>
                </a:rPr>
                <a:t>1</a:t>
              </a:r>
              <a:r>
                <a:rPr lang="en-US" altLang="zh-CN" sz="1300" b="1" dirty="0">
                  <a:solidFill>
                    <a:schemeClr val="accent2"/>
                  </a:solidFill>
                  <a:latin typeface="Calibri" panose="020F0502020204030204" pitchFamily="34" charset="0"/>
                  <a:ea typeface="华文新魏" panose="02010800040101010101" pitchFamily="2" charset="-122"/>
                </a:rPr>
                <a:t>y</a:t>
              </a:r>
              <a:r>
                <a:rPr lang="en-US" altLang="zh-CN" sz="1300" b="1" baseline="-25000" dirty="0">
                  <a:solidFill>
                    <a:schemeClr val="accent2"/>
                  </a:solidFill>
                  <a:latin typeface="Calibri" panose="020F0502020204030204" pitchFamily="34" charset="0"/>
                  <a:ea typeface="华文新魏" panose="02010800040101010101" pitchFamily="2" charset="-122"/>
                </a:rPr>
                <a:t>2</a:t>
              </a:r>
            </a:p>
          </p:txBody>
        </p:sp>
      </p:grpSp>
      <p:sp>
        <p:nvSpPr>
          <p:cNvPr id="70779" name="Text Box 143"/>
          <p:cNvSpPr txBox="1"/>
          <p:nvPr/>
        </p:nvSpPr>
        <p:spPr>
          <a:xfrm>
            <a:off x="5638800" y="2787650"/>
            <a:ext cx="2743200" cy="296863"/>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1500" b="1" dirty="0">
                <a:solidFill>
                  <a:srgbClr val="3366FF"/>
                </a:solidFill>
                <a:latin typeface="Calibri" panose="020F0502020204030204" pitchFamily="34" charset="0"/>
                <a:ea typeface="华文新魏" panose="02010800040101010101" pitchFamily="2" charset="-122"/>
              </a:rPr>
              <a:t>方案</a:t>
            </a:r>
            <a:r>
              <a:rPr lang="en-US" altLang="zh-CN" sz="1500" b="1" dirty="0">
                <a:solidFill>
                  <a:srgbClr val="3366FF"/>
                </a:solidFill>
                <a:latin typeface="Calibri" panose="020F0502020204030204" pitchFamily="34" charset="0"/>
                <a:ea typeface="华文新魏" panose="02010800040101010101" pitchFamily="2" charset="-122"/>
              </a:rPr>
              <a:t>2</a:t>
            </a:r>
            <a:r>
              <a:rPr lang="zh-CN" altLang="en-US" sz="1500" b="1" dirty="0">
                <a:solidFill>
                  <a:srgbClr val="3366FF"/>
                </a:solidFill>
                <a:latin typeface="Calibri" panose="020F0502020204030204" pitchFamily="34" charset="0"/>
                <a:ea typeface="华文新魏" panose="02010800040101010101" pitchFamily="2" charset="-122"/>
              </a:rPr>
              <a:t>的二进制状态表</a:t>
            </a:r>
            <a:r>
              <a:rPr lang="zh-CN" altLang="en-US" sz="1500" dirty="0">
                <a:solidFill>
                  <a:srgbClr val="3366FF"/>
                </a:solidFill>
                <a:latin typeface="Calibri" panose="020F0502020204030204" pitchFamily="34" charset="0"/>
                <a:ea typeface="华文新魏" panose="02010800040101010101" pitchFamily="2" charset="-122"/>
              </a:rPr>
              <a:t> </a:t>
            </a:r>
            <a:r>
              <a:rPr lang="zh-CN" altLang="en-US" sz="1500" dirty="0">
                <a:solidFill>
                  <a:srgbClr val="FFFF00"/>
                </a:solidFill>
                <a:latin typeface="Calibri" panose="020F0502020204030204" pitchFamily="34" charset="0"/>
                <a:ea typeface="华文新魏" panose="02010800040101010101" pitchFamily="2" charset="-122"/>
              </a:rPr>
              <a:t> </a:t>
            </a:r>
          </a:p>
        </p:txBody>
      </p:sp>
      <p:grpSp>
        <p:nvGrpSpPr>
          <p:cNvPr id="70780" name="Group 200"/>
          <p:cNvGrpSpPr/>
          <p:nvPr/>
        </p:nvGrpSpPr>
        <p:grpSpPr>
          <a:xfrm>
            <a:off x="793750" y="784225"/>
            <a:ext cx="2025650" cy="2290763"/>
            <a:chOff x="205" y="-253"/>
            <a:chExt cx="1235" cy="1924"/>
          </a:xfrm>
        </p:grpSpPr>
        <p:sp>
          <p:nvSpPr>
            <p:cNvPr id="70828" name="Text Box 136"/>
            <p:cNvSpPr txBox="1"/>
            <p:nvPr/>
          </p:nvSpPr>
          <p:spPr>
            <a:xfrm>
              <a:off x="307" y="-253"/>
              <a:ext cx="423"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1</a:t>
              </a:r>
              <a:r>
                <a:rPr lang="en-US" altLang="zh-CN" sz="1300" b="1" dirty="0">
                  <a:solidFill>
                    <a:schemeClr val="accent2"/>
                  </a:solidFill>
                  <a:latin typeface="Calibri" panose="020F0502020204030204" pitchFamily="34" charset="0"/>
                  <a:ea typeface="华文新魏" panose="02010800040101010101" pitchFamily="2" charset="-122"/>
                </a:rPr>
                <a:t>x</a:t>
              </a:r>
              <a:r>
                <a:rPr lang="en-US" altLang="zh-CN" sz="1300" b="1" baseline="-25000" dirty="0">
                  <a:solidFill>
                    <a:schemeClr val="accent2"/>
                  </a:solidFill>
                  <a:latin typeface="Calibri" panose="020F0502020204030204" pitchFamily="34" charset="0"/>
                  <a:ea typeface="华文新魏" panose="02010800040101010101" pitchFamily="2" charset="-122"/>
                </a:rPr>
                <a:t>2</a:t>
              </a:r>
            </a:p>
          </p:txBody>
        </p:sp>
        <p:sp>
          <p:nvSpPr>
            <p:cNvPr id="70829" name="Text Box 137"/>
            <p:cNvSpPr txBox="1"/>
            <p:nvPr/>
          </p:nvSpPr>
          <p:spPr>
            <a:xfrm>
              <a:off x="205" y="-90"/>
              <a:ext cx="288" cy="231"/>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300" b="1" dirty="0">
                  <a:solidFill>
                    <a:schemeClr val="accent2"/>
                  </a:solidFill>
                  <a:latin typeface="Calibri" panose="020F0502020204030204" pitchFamily="34" charset="0"/>
                  <a:ea typeface="华文新魏" panose="02010800040101010101" pitchFamily="2" charset="-122"/>
                </a:rPr>
                <a:t>S</a:t>
              </a:r>
              <a:endParaRPr lang="en-US" altLang="zh-CN" sz="1300" b="1" baseline="-25000" dirty="0">
                <a:solidFill>
                  <a:schemeClr val="accent2"/>
                </a:solidFill>
                <a:latin typeface="Calibri" panose="020F0502020204030204" pitchFamily="34" charset="0"/>
                <a:ea typeface="华文新魏" panose="02010800040101010101" pitchFamily="2" charset="-122"/>
              </a:endParaRPr>
            </a:p>
          </p:txBody>
        </p:sp>
        <p:sp>
          <p:nvSpPr>
            <p:cNvPr id="70830" name="Text Box 144"/>
            <p:cNvSpPr txBox="1"/>
            <p:nvPr/>
          </p:nvSpPr>
          <p:spPr>
            <a:xfrm>
              <a:off x="672" y="1421"/>
              <a:ext cx="76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1500" b="1" dirty="0">
                  <a:solidFill>
                    <a:srgbClr val="3366FF"/>
                  </a:solidFill>
                  <a:latin typeface="Calibri" panose="020F0502020204030204" pitchFamily="34" charset="0"/>
                  <a:ea typeface="华文新魏" panose="02010800040101010101" pitchFamily="2" charset="-122"/>
                </a:rPr>
                <a:t>状态表</a:t>
              </a:r>
              <a:r>
                <a:rPr lang="zh-CN" altLang="en-US" sz="1500" dirty="0">
                  <a:solidFill>
                    <a:srgbClr val="FFFF00"/>
                  </a:solidFill>
                  <a:latin typeface="Calibri" panose="020F0502020204030204" pitchFamily="34" charset="0"/>
                  <a:ea typeface="华文新魏" panose="02010800040101010101" pitchFamily="2" charset="-122"/>
                </a:rPr>
                <a:t>  </a:t>
              </a:r>
            </a:p>
          </p:txBody>
        </p:sp>
      </p:grpSp>
      <p:graphicFrame>
        <p:nvGraphicFramePr>
          <p:cNvPr id="61576" name="Group 136"/>
          <p:cNvGraphicFramePr>
            <a:graphicFrameLocks noGrp="1"/>
          </p:cNvGraphicFramePr>
          <p:nvPr>
            <p:custDataLst>
              <p:tags r:id="rId1"/>
            </p:custDataLst>
          </p:nvPr>
        </p:nvGraphicFramePr>
        <p:xfrm>
          <a:off x="457200" y="3365500"/>
          <a:ext cx="1752600" cy="1498601"/>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000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endParaRPr kumimoji="0" lang="en-US" altLang="zh-CN" sz="1700" b="1" i="0" u="none" strike="noStrike" cap="none" normalizeH="0" baseline="0">
                        <a:ln>
                          <a:noFill/>
                        </a:ln>
                        <a:solidFill>
                          <a:schemeClr val="tx1"/>
                        </a:solidFill>
                        <a:effectLst/>
                        <a:latin typeface="Calibri" panose="020F0502020204030204" pitchFamily="34" charset="0"/>
                        <a:ea typeface="华文新魏" panose="0201080004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984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000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70800" name="Group 219"/>
          <p:cNvGrpSpPr/>
          <p:nvPr/>
        </p:nvGrpSpPr>
        <p:grpSpPr>
          <a:xfrm>
            <a:off x="457200" y="3292475"/>
            <a:ext cx="1600200" cy="1871663"/>
            <a:chOff x="0" y="0"/>
            <a:chExt cx="1008" cy="1572"/>
          </a:xfrm>
        </p:grpSpPr>
        <p:sp>
          <p:nvSpPr>
            <p:cNvPr id="70825" name="Text Box 165"/>
            <p:cNvSpPr txBox="1"/>
            <p:nvPr/>
          </p:nvSpPr>
          <p:spPr>
            <a:xfrm>
              <a:off x="154" y="0"/>
              <a:ext cx="28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500" b="1" dirty="0">
                  <a:solidFill>
                    <a:schemeClr val="accent2"/>
                  </a:solidFill>
                  <a:latin typeface="Calibri" panose="020F0502020204030204" pitchFamily="34" charset="0"/>
                  <a:ea typeface="华文新魏" panose="02010800040101010101" pitchFamily="2" charset="-122"/>
                </a:rPr>
                <a:t>y</a:t>
              </a:r>
              <a:r>
                <a:rPr lang="en-US" altLang="zh-CN" sz="1500" b="1" baseline="-25000" dirty="0">
                  <a:solidFill>
                    <a:schemeClr val="accent2"/>
                  </a:solidFill>
                  <a:latin typeface="Calibri" panose="020F0502020204030204" pitchFamily="34" charset="0"/>
                  <a:ea typeface="华文新魏" panose="02010800040101010101" pitchFamily="2" charset="-122"/>
                </a:rPr>
                <a:t>1</a:t>
              </a:r>
              <a:endParaRPr lang="en-US" altLang="zh-CN" sz="1500" b="1" dirty="0">
                <a:solidFill>
                  <a:schemeClr val="accent2"/>
                </a:solidFill>
                <a:latin typeface="Calibri" panose="020F0502020204030204" pitchFamily="34" charset="0"/>
                <a:ea typeface="华文新魏" panose="02010800040101010101" pitchFamily="2" charset="-122"/>
              </a:endParaRPr>
            </a:p>
          </p:txBody>
        </p:sp>
        <p:sp>
          <p:nvSpPr>
            <p:cNvPr id="70826" name="Text Box 166"/>
            <p:cNvSpPr txBox="1"/>
            <p:nvPr/>
          </p:nvSpPr>
          <p:spPr>
            <a:xfrm>
              <a:off x="0" y="142"/>
              <a:ext cx="28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500" b="1" dirty="0">
                  <a:solidFill>
                    <a:schemeClr val="accent2"/>
                  </a:solidFill>
                  <a:latin typeface="Calibri" panose="020F0502020204030204" pitchFamily="34" charset="0"/>
                  <a:ea typeface="华文新魏" panose="02010800040101010101" pitchFamily="2" charset="-122"/>
                </a:rPr>
                <a:t>y</a:t>
              </a:r>
              <a:r>
                <a:rPr lang="en-US" altLang="zh-CN" sz="1500" b="1" baseline="-25000" dirty="0">
                  <a:solidFill>
                    <a:schemeClr val="accent2"/>
                  </a:solidFill>
                  <a:latin typeface="Calibri" panose="020F0502020204030204" pitchFamily="34" charset="0"/>
                  <a:ea typeface="华文新魏" panose="02010800040101010101" pitchFamily="2" charset="-122"/>
                </a:rPr>
                <a:t>2</a:t>
              </a:r>
              <a:endParaRPr lang="en-US" altLang="zh-CN" sz="1500" b="1" dirty="0">
                <a:solidFill>
                  <a:schemeClr val="accent2"/>
                </a:solidFill>
                <a:latin typeface="Calibri" panose="020F0502020204030204" pitchFamily="34" charset="0"/>
                <a:ea typeface="华文新魏" panose="02010800040101010101" pitchFamily="2" charset="-122"/>
              </a:endParaRPr>
            </a:p>
          </p:txBody>
        </p:sp>
        <p:sp>
          <p:nvSpPr>
            <p:cNvPr id="70827" name="Text Box 167"/>
            <p:cNvSpPr txBox="1"/>
            <p:nvPr/>
          </p:nvSpPr>
          <p:spPr>
            <a:xfrm>
              <a:off x="240" y="1322"/>
              <a:ext cx="76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1500" b="1" dirty="0">
                  <a:solidFill>
                    <a:srgbClr val="3366FF"/>
                  </a:solidFill>
                  <a:latin typeface="Calibri" panose="020F0502020204030204" pitchFamily="34" charset="0"/>
                  <a:ea typeface="华文新魏" panose="02010800040101010101" pitchFamily="2" charset="-122"/>
                </a:rPr>
                <a:t>方案</a:t>
              </a:r>
              <a:r>
                <a:rPr lang="en-US" altLang="zh-CN" sz="1500" b="1" dirty="0">
                  <a:solidFill>
                    <a:srgbClr val="3366FF"/>
                  </a:solidFill>
                  <a:latin typeface="Calibri" panose="020F0502020204030204" pitchFamily="34" charset="0"/>
                  <a:ea typeface="华文新魏" panose="02010800040101010101" pitchFamily="2" charset="-122"/>
                </a:rPr>
                <a:t>1</a:t>
              </a:r>
              <a:r>
                <a:rPr lang="en-US" altLang="zh-CN" sz="1500" dirty="0">
                  <a:solidFill>
                    <a:srgbClr val="3366FF"/>
                  </a:solidFill>
                  <a:latin typeface="Calibri" panose="020F0502020204030204" pitchFamily="34" charset="0"/>
                  <a:ea typeface="华文新魏" panose="02010800040101010101" pitchFamily="2" charset="-122"/>
                </a:rPr>
                <a:t> </a:t>
              </a:r>
              <a:r>
                <a:rPr lang="en-US" altLang="zh-CN" sz="1500" dirty="0">
                  <a:solidFill>
                    <a:srgbClr val="FFFF00"/>
                  </a:solidFill>
                  <a:latin typeface="Calibri" panose="020F0502020204030204" pitchFamily="34" charset="0"/>
                  <a:ea typeface="华文新魏" panose="02010800040101010101" pitchFamily="2" charset="-122"/>
                </a:rPr>
                <a:t> </a:t>
              </a:r>
            </a:p>
          </p:txBody>
        </p:sp>
      </p:grpSp>
      <p:graphicFrame>
        <p:nvGraphicFramePr>
          <p:cNvPr id="61599" name="Group 159"/>
          <p:cNvGraphicFramePr>
            <a:graphicFrameLocks noGrp="1"/>
          </p:cNvGraphicFramePr>
          <p:nvPr>
            <p:custDataLst>
              <p:tags r:id="rId2"/>
            </p:custDataLst>
          </p:nvPr>
        </p:nvGraphicFramePr>
        <p:xfrm>
          <a:off x="2514600" y="3368675"/>
          <a:ext cx="1752600" cy="1498601"/>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000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endParaRPr kumimoji="0" lang="en-US" altLang="zh-CN" sz="1700" b="1" i="0" u="none" strike="noStrike" cap="none" normalizeH="0" baseline="0">
                        <a:ln>
                          <a:noFill/>
                        </a:ln>
                        <a:solidFill>
                          <a:schemeClr val="tx1"/>
                        </a:solidFill>
                        <a:effectLst/>
                        <a:latin typeface="Calibri" panose="020F0502020204030204" pitchFamily="34" charset="0"/>
                        <a:ea typeface="华文新魏" panose="0201080004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hlink"/>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9847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0</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00063">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Calibri" panose="020F0502020204030204" pitchFamily="34" charset="0"/>
                          <a:ea typeface="华文新魏" panose="02010800040101010101" pitchFamily="2" charset="-122"/>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Calibri" panose="020F0502020204030204" pitchFamily="34" charset="0"/>
                          <a:ea typeface="华文新魏" panose="02010800040101010101" pitchFamily="2" charset="-122"/>
                        </a:rPr>
                        <a:t>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70820" name="Group 233"/>
          <p:cNvGrpSpPr/>
          <p:nvPr/>
        </p:nvGrpSpPr>
        <p:grpSpPr>
          <a:xfrm>
            <a:off x="2514600" y="3292475"/>
            <a:ext cx="1600200" cy="1871663"/>
            <a:chOff x="0" y="0"/>
            <a:chExt cx="1008" cy="1573"/>
          </a:xfrm>
        </p:grpSpPr>
        <p:sp>
          <p:nvSpPr>
            <p:cNvPr id="70822" name="Text Box 187"/>
            <p:cNvSpPr txBox="1"/>
            <p:nvPr/>
          </p:nvSpPr>
          <p:spPr>
            <a:xfrm>
              <a:off x="154" y="0"/>
              <a:ext cx="28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500" b="1" dirty="0">
                  <a:solidFill>
                    <a:schemeClr val="accent2"/>
                  </a:solidFill>
                  <a:latin typeface="Calibri" panose="020F0502020204030204" pitchFamily="34" charset="0"/>
                  <a:ea typeface="华文新魏" panose="02010800040101010101" pitchFamily="2" charset="-122"/>
                </a:rPr>
                <a:t>y</a:t>
              </a:r>
              <a:r>
                <a:rPr lang="en-US" altLang="zh-CN" sz="1500" b="1" baseline="-25000" dirty="0">
                  <a:solidFill>
                    <a:schemeClr val="accent2"/>
                  </a:solidFill>
                  <a:latin typeface="Calibri" panose="020F0502020204030204" pitchFamily="34" charset="0"/>
                  <a:ea typeface="华文新魏" panose="02010800040101010101" pitchFamily="2" charset="-122"/>
                </a:rPr>
                <a:t>1</a:t>
              </a:r>
              <a:endParaRPr lang="en-US" altLang="zh-CN" sz="1500" b="1" dirty="0">
                <a:solidFill>
                  <a:schemeClr val="accent2"/>
                </a:solidFill>
                <a:latin typeface="Calibri" panose="020F0502020204030204" pitchFamily="34" charset="0"/>
                <a:ea typeface="华文新魏" panose="02010800040101010101" pitchFamily="2" charset="-122"/>
              </a:endParaRPr>
            </a:p>
          </p:txBody>
        </p:sp>
        <p:sp>
          <p:nvSpPr>
            <p:cNvPr id="70823" name="Text Box 188"/>
            <p:cNvSpPr txBox="1"/>
            <p:nvPr/>
          </p:nvSpPr>
          <p:spPr>
            <a:xfrm>
              <a:off x="0" y="144"/>
              <a:ext cx="28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1500" b="1" dirty="0">
                  <a:solidFill>
                    <a:schemeClr val="accent2"/>
                  </a:solidFill>
                  <a:latin typeface="Calibri" panose="020F0502020204030204" pitchFamily="34" charset="0"/>
                  <a:ea typeface="华文新魏" panose="02010800040101010101" pitchFamily="2" charset="-122"/>
                </a:rPr>
                <a:t>y</a:t>
              </a:r>
              <a:r>
                <a:rPr lang="en-US" altLang="zh-CN" sz="1500" b="1" baseline="-25000" dirty="0">
                  <a:solidFill>
                    <a:schemeClr val="accent2"/>
                  </a:solidFill>
                  <a:latin typeface="Calibri" panose="020F0502020204030204" pitchFamily="34" charset="0"/>
                  <a:ea typeface="华文新魏" panose="02010800040101010101" pitchFamily="2" charset="-122"/>
                </a:rPr>
                <a:t>2</a:t>
              </a:r>
              <a:endParaRPr lang="en-US" altLang="zh-CN" sz="1500" b="1" dirty="0">
                <a:solidFill>
                  <a:schemeClr val="accent2"/>
                </a:solidFill>
                <a:latin typeface="Calibri" panose="020F0502020204030204" pitchFamily="34" charset="0"/>
                <a:ea typeface="华文新魏" panose="02010800040101010101" pitchFamily="2" charset="-122"/>
              </a:endParaRPr>
            </a:p>
          </p:txBody>
        </p:sp>
        <p:sp>
          <p:nvSpPr>
            <p:cNvPr id="70824" name="Text Box 189"/>
            <p:cNvSpPr txBox="1"/>
            <p:nvPr/>
          </p:nvSpPr>
          <p:spPr>
            <a:xfrm>
              <a:off x="240" y="1323"/>
              <a:ext cx="768" cy="25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sz="1500" b="1" dirty="0">
                  <a:solidFill>
                    <a:srgbClr val="3366FF"/>
                  </a:solidFill>
                  <a:latin typeface="Calibri" panose="020F0502020204030204" pitchFamily="34" charset="0"/>
                  <a:ea typeface="华文新魏" panose="02010800040101010101" pitchFamily="2" charset="-122"/>
                </a:rPr>
                <a:t>方案</a:t>
              </a:r>
              <a:r>
                <a:rPr lang="en-US" altLang="zh-CN" sz="1500" b="1" dirty="0">
                  <a:solidFill>
                    <a:srgbClr val="3366FF"/>
                  </a:solidFill>
                  <a:latin typeface="Calibri" panose="020F0502020204030204" pitchFamily="34" charset="0"/>
                  <a:ea typeface="华文新魏" panose="02010800040101010101" pitchFamily="2" charset="-122"/>
                </a:rPr>
                <a:t>2</a:t>
              </a:r>
              <a:r>
                <a:rPr lang="en-US" altLang="zh-CN" sz="1500" dirty="0">
                  <a:solidFill>
                    <a:srgbClr val="3366FF"/>
                  </a:solidFill>
                  <a:latin typeface="Calibri" panose="020F0502020204030204" pitchFamily="34" charset="0"/>
                  <a:ea typeface="华文新魏" panose="02010800040101010101" pitchFamily="2" charset="-122"/>
                </a:rPr>
                <a:t> </a:t>
              </a:r>
              <a:r>
                <a:rPr lang="en-US" altLang="zh-CN" sz="1500" dirty="0">
                  <a:solidFill>
                    <a:srgbClr val="FFFF00"/>
                  </a:solidFill>
                  <a:latin typeface="Calibri" panose="020F0502020204030204" pitchFamily="34" charset="0"/>
                  <a:ea typeface="华文新魏" panose="02010800040101010101" pitchFamily="2" charset="-122"/>
                </a:rPr>
                <a:t> </a:t>
              </a:r>
            </a:p>
          </p:txBody>
        </p:sp>
      </p:grpSp>
      <p:sp>
        <p:nvSpPr>
          <p:cNvPr id="70821" name="Text Box 190"/>
          <p:cNvSpPr txBox="1"/>
          <p:nvPr/>
        </p:nvSpPr>
        <p:spPr>
          <a:xfrm>
            <a:off x="381000" y="484188"/>
            <a:ext cx="4267200" cy="366712"/>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zh-CN" altLang="en-US" b="1" dirty="0">
                <a:solidFill>
                  <a:srgbClr val="3366FF"/>
                </a:solidFill>
                <a:latin typeface="Calibri" panose="020F0502020204030204" pitchFamily="34" charset="0"/>
                <a:ea typeface="华文新魏" panose="02010800040101010101" pitchFamily="2" charset="-122"/>
              </a:rPr>
              <a:t>例</a:t>
            </a:r>
            <a:r>
              <a:rPr lang="zh-CN" altLang="en-US" b="1" dirty="0">
                <a:solidFill>
                  <a:schemeClr val="bg1"/>
                </a:solidFill>
                <a:latin typeface="Calibri" panose="020F0502020204030204" pitchFamily="34" charset="0"/>
                <a:ea typeface="华文新魏" panose="02010800040101010101" pitchFamily="2" charset="-122"/>
              </a:rPr>
              <a:t>  </a:t>
            </a:r>
            <a:r>
              <a:rPr lang="zh-CN" altLang="en-US" b="1" dirty="0">
                <a:latin typeface="Calibri" panose="020F0502020204030204" pitchFamily="34" charset="0"/>
                <a:ea typeface="华文新魏" panose="02010800040101010101" pitchFamily="2" charset="-122"/>
              </a:rPr>
              <a:t>某时序电路的状态表。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777"/>
                                        </p:tgtEl>
                                        <p:attrNameLst>
                                          <p:attrName>style.visibility</p:attrName>
                                        </p:attrNameLst>
                                      </p:cBhvr>
                                      <p:to>
                                        <p:strVal val="visible"/>
                                      </p:to>
                                    </p:set>
                                    <p:animEffect transition="in" filter="blinds(horizontal)">
                                      <p:cBhvr>
                                        <p:cTn id="7" dur="500"/>
                                        <p:tgtEl>
                                          <p:spTgt spid="707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58"/>
                                        </p:tgtEl>
                                        <p:attrNameLst>
                                          <p:attrName>style.visibility</p:attrName>
                                        </p:attrNameLst>
                                      </p:cBhvr>
                                      <p:to>
                                        <p:strVal val="visible"/>
                                      </p:to>
                                    </p:set>
                                    <p:animEffect transition="in" filter="blinds(horizontal)">
                                      <p:cBhvr>
                                        <p:cTn id="12" dur="500"/>
                                        <p:tgtEl>
                                          <p:spTgt spid="70658"/>
                                        </p:tgtEl>
                                      </p:cBhvr>
                                    </p:animEffect>
                                  </p:childTnLst>
                                </p:cTn>
                              </p:par>
                              <p:par>
                                <p:cTn id="13" presetID="3" presetClass="entr" presetSubtype="10" fill="hold" nodeType="withEffect">
                                  <p:stCondLst>
                                    <p:cond delay="0"/>
                                  </p:stCondLst>
                                  <p:childTnLst>
                                    <p:set>
                                      <p:cBhvr>
                                        <p:cTn id="14" dur="1" fill="hold">
                                          <p:stCondLst>
                                            <p:cond delay="0"/>
                                          </p:stCondLst>
                                        </p:cTn>
                                        <p:tgtEl>
                                          <p:spTgt spid="61484"/>
                                        </p:tgtEl>
                                        <p:attrNameLst>
                                          <p:attrName>style.visibility</p:attrName>
                                        </p:attrNameLst>
                                      </p:cBhvr>
                                      <p:to>
                                        <p:strVal val="visible"/>
                                      </p:to>
                                    </p:set>
                                    <p:animEffect transition="in" filter="blinds(horizontal)">
                                      <p:cBhvr>
                                        <p:cTn id="15" dur="500"/>
                                        <p:tgtEl>
                                          <p:spTgt spid="61484"/>
                                        </p:tgtEl>
                                      </p:cBhvr>
                                    </p:animEffect>
                                  </p:childTnLst>
                                </p:cTn>
                              </p:par>
                              <p:par>
                                <p:cTn id="16" presetID="3" presetClass="entr" presetSubtype="10" fill="hold" nodeType="withEffect">
                                  <p:stCondLst>
                                    <p:cond delay="0"/>
                                  </p:stCondLst>
                                  <p:childTnLst>
                                    <p:set>
                                      <p:cBhvr>
                                        <p:cTn id="17" dur="1" fill="hold">
                                          <p:stCondLst>
                                            <p:cond delay="0"/>
                                          </p:stCondLst>
                                        </p:cTn>
                                        <p:tgtEl>
                                          <p:spTgt spid="70778"/>
                                        </p:tgtEl>
                                        <p:attrNameLst>
                                          <p:attrName>style.visibility</p:attrName>
                                        </p:attrNameLst>
                                      </p:cBhvr>
                                      <p:to>
                                        <p:strVal val="visible"/>
                                      </p:to>
                                    </p:set>
                                    <p:animEffect transition="in" filter="blinds(horizontal)">
                                      <p:cBhvr>
                                        <p:cTn id="18" dur="500"/>
                                        <p:tgtEl>
                                          <p:spTgt spid="7077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0779"/>
                                        </p:tgtEl>
                                        <p:attrNameLst>
                                          <p:attrName>style.visibility</p:attrName>
                                        </p:attrNameLst>
                                      </p:cBhvr>
                                      <p:to>
                                        <p:strVal val="visible"/>
                                      </p:to>
                                    </p:set>
                                    <p:animEffect transition="in" filter="blinds(horizontal)">
                                      <p:cBhvr>
                                        <p:cTn id="21" dur="500"/>
                                        <p:tgtEl>
                                          <p:spTgt spid="7077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0659">
                                            <p:bg/>
                                          </p:spTgt>
                                        </p:tgtEl>
                                        <p:attrNameLst>
                                          <p:attrName>style.visibility</p:attrName>
                                        </p:attrNameLst>
                                      </p:cBhvr>
                                      <p:to>
                                        <p:strVal val="visible"/>
                                      </p:to>
                                    </p:set>
                                    <p:animEffect transition="in" filter="blinds(horizontal)">
                                      <p:cBhvr>
                                        <p:cTn id="26" dur="500"/>
                                        <p:tgtEl>
                                          <p:spTgt spid="70659">
                                            <p:bg/>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0659">
                                            <p:txEl>
                                              <p:pRg st="0" end="0"/>
                                            </p:txEl>
                                          </p:spTgt>
                                        </p:tgtEl>
                                        <p:attrNameLst>
                                          <p:attrName>style.visibility</p:attrName>
                                        </p:attrNameLst>
                                      </p:cBhvr>
                                      <p:to>
                                        <p:strVal val="visible"/>
                                      </p:to>
                                    </p:set>
                                    <p:animEffect transition="in" filter="blinds(horizontal)">
                                      <p:cBhvr>
                                        <p:cTn id="31" dur="500"/>
                                        <p:tgtEl>
                                          <p:spTgt spid="7065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1576"/>
                                        </p:tgtEl>
                                        <p:attrNameLst>
                                          <p:attrName>style.visibility</p:attrName>
                                        </p:attrNameLst>
                                      </p:cBhvr>
                                      <p:to>
                                        <p:strVal val="visible"/>
                                      </p:to>
                                    </p:set>
                                    <p:animEffect transition="in" filter="blinds(horizontal)">
                                      <p:cBhvr>
                                        <p:cTn id="36" dur="500"/>
                                        <p:tgtEl>
                                          <p:spTgt spid="61576"/>
                                        </p:tgtEl>
                                      </p:cBhvr>
                                    </p:animEffect>
                                  </p:childTnLst>
                                </p:cTn>
                              </p:par>
                              <p:par>
                                <p:cTn id="37" presetID="3" presetClass="entr" presetSubtype="10" fill="hold" nodeType="withEffect">
                                  <p:stCondLst>
                                    <p:cond delay="0"/>
                                  </p:stCondLst>
                                  <p:childTnLst>
                                    <p:set>
                                      <p:cBhvr>
                                        <p:cTn id="38" dur="1" fill="hold">
                                          <p:stCondLst>
                                            <p:cond delay="0"/>
                                          </p:stCondLst>
                                        </p:cTn>
                                        <p:tgtEl>
                                          <p:spTgt spid="70800"/>
                                        </p:tgtEl>
                                        <p:attrNameLst>
                                          <p:attrName>style.visibility</p:attrName>
                                        </p:attrNameLst>
                                      </p:cBhvr>
                                      <p:to>
                                        <p:strVal val="visible"/>
                                      </p:to>
                                    </p:set>
                                    <p:animEffect transition="in" filter="blinds(horizontal)">
                                      <p:cBhvr>
                                        <p:cTn id="39" dur="500"/>
                                        <p:tgtEl>
                                          <p:spTgt spid="7080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1599"/>
                                        </p:tgtEl>
                                        <p:attrNameLst>
                                          <p:attrName>style.visibility</p:attrName>
                                        </p:attrNameLst>
                                      </p:cBhvr>
                                      <p:to>
                                        <p:strVal val="visible"/>
                                      </p:to>
                                    </p:set>
                                    <p:animEffect transition="in" filter="blinds(horizontal)">
                                      <p:cBhvr>
                                        <p:cTn id="44" dur="500"/>
                                        <p:tgtEl>
                                          <p:spTgt spid="61599"/>
                                        </p:tgtEl>
                                      </p:cBhvr>
                                    </p:animEffect>
                                  </p:childTnLst>
                                </p:cTn>
                              </p:par>
                              <p:par>
                                <p:cTn id="45" presetID="3" presetClass="entr" presetSubtype="10" fill="hold" nodeType="withEffect">
                                  <p:stCondLst>
                                    <p:cond delay="0"/>
                                  </p:stCondLst>
                                  <p:childTnLst>
                                    <p:set>
                                      <p:cBhvr>
                                        <p:cTn id="46" dur="1" fill="hold">
                                          <p:stCondLst>
                                            <p:cond delay="0"/>
                                          </p:stCondLst>
                                        </p:cTn>
                                        <p:tgtEl>
                                          <p:spTgt spid="70820"/>
                                        </p:tgtEl>
                                        <p:attrNameLst>
                                          <p:attrName>style.visibility</p:attrName>
                                        </p:attrNameLst>
                                      </p:cBhvr>
                                      <p:to>
                                        <p:strVal val="visible"/>
                                      </p:to>
                                    </p:set>
                                    <p:animEffect transition="in" filter="blinds(horizontal)">
                                      <p:cBhvr>
                                        <p:cTn id="47" dur="500"/>
                                        <p:tgtEl>
                                          <p:spTgt spid="70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8" grpId="1"/>
      <p:bldP spid="70659" grpId="0" build="p" animBg="1"/>
      <p:bldP spid="70659" grpId="1" build="p" animBg="1"/>
      <p:bldP spid="70779" grpId="0"/>
      <p:bldP spid="7077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a:xfrm>
            <a:off x="644525" y="642938"/>
            <a:ext cx="7391400" cy="557212"/>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状态分配方案总数计算 </a:t>
            </a:r>
            <a:endParaRPr lang="zh-CN" altLang="en-US" sz="2000" b="1" i="1" dirty="0">
              <a:latin typeface="华文新魏" panose="02010800040101010101" pitchFamily="2" charset="-122"/>
              <a:ea typeface="华文新魏" panose="02010800040101010101" pitchFamily="2" charset="-122"/>
            </a:endParaRPr>
          </a:p>
        </p:txBody>
      </p:sp>
      <p:sp>
        <p:nvSpPr>
          <p:cNvPr id="72707" name="Rectangle 3"/>
          <p:cNvSpPr>
            <a:spLocks noGrp="1"/>
          </p:cNvSpPr>
          <p:nvPr>
            <p:ph/>
          </p:nvPr>
        </p:nvSpPr>
        <p:spPr>
          <a:xfrm>
            <a:off x="323850" y="1300480"/>
            <a:ext cx="8642985" cy="1200150"/>
          </a:xfrm>
          <a:prstGeom prst="rect">
            <a:avLst/>
          </a:prstGeom>
          <a:noFill/>
          <a:ln w="9525">
            <a:noFill/>
          </a:ln>
        </p:spPr>
        <p:txBody>
          <a:bodyPr/>
          <a:lstStyle/>
          <a:p>
            <a:pPr>
              <a:buNone/>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如果触发器个数为 </a:t>
            </a:r>
            <a:r>
              <a:rPr lang="en-US" altLang="zh-CN" sz="2000" b="1"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，则每一状态的二进制码的位数即为</a:t>
            </a:r>
            <a:r>
              <a:rPr lang="en-US" altLang="zh-CN" sz="2000" b="1"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个变量有 </a:t>
            </a:r>
            <a:r>
              <a:rPr lang="en-US" altLang="zh-CN" sz="2000" b="1" dirty="0">
                <a:latin typeface="华文新魏" panose="02010800040101010101" pitchFamily="2" charset="-122"/>
                <a:ea typeface="华文新魏" panose="02010800040101010101" pitchFamily="2" charset="-122"/>
              </a:rPr>
              <a:t>2</a:t>
            </a:r>
            <a:r>
              <a:rPr lang="en-US" altLang="zh-CN" sz="2000" b="1" baseline="30000" dirty="0">
                <a:latin typeface="华文新魏" panose="02010800040101010101" pitchFamily="2" charset="-122"/>
                <a:ea typeface="华文新魏" panose="02010800040101010101" pitchFamily="2" charset="-122"/>
              </a:rPr>
              <a:t>K </a:t>
            </a:r>
            <a:r>
              <a:rPr lang="zh-CN" altLang="en-US" sz="2000" b="1" dirty="0">
                <a:latin typeface="华文新魏" panose="02010800040101010101" pitchFamily="2" charset="-122"/>
                <a:ea typeface="华文新魏" panose="02010800040101010101" pitchFamily="2" charset="-122"/>
              </a:rPr>
              <a:t>种组合，用</a:t>
            </a:r>
            <a:r>
              <a:rPr lang="en-US" altLang="zh-CN" sz="2000" b="1" dirty="0">
                <a:latin typeface="华文新魏" panose="02010800040101010101" pitchFamily="2" charset="-122"/>
                <a:ea typeface="华文新魏" panose="02010800040101010101" pitchFamily="2" charset="-122"/>
              </a:rPr>
              <a:t>2</a:t>
            </a:r>
            <a:r>
              <a:rPr lang="en-US" altLang="zh-CN" sz="2000" b="1" baseline="30000"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种组合来对 </a:t>
            </a:r>
            <a:r>
              <a:rPr lang="en-US" altLang="zh-CN" sz="2000" b="1" dirty="0">
                <a:latin typeface="华文新魏" panose="02010800040101010101" pitchFamily="2" charset="-122"/>
                <a:ea typeface="华文新魏" panose="02010800040101010101" pitchFamily="2" charset="-122"/>
              </a:rPr>
              <a:t>n</a:t>
            </a:r>
            <a:r>
              <a:rPr lang="zh-CN" altLang="en-US" sz="2000" b="1" dirty="0">
                <a:latin typeface="华文新魏" panose="02010800040101010101" pitchFamily="2" charset="-122"/>
                <a:ea typeface="华文新魏" panose="02010800040101010101" pitchFamily="2" charset="-122"/>
              </a:rPr>
              <a:t>个状态进行分配时就有 </a:t>
            </a:r>
            <a:r>
              <a:rPr lang="en-US" altLang="zh-CN" sz="2000" b="1" dirty="0">
                <a:latin typeface="华文新魏" panose="02010800040101010101" pitchFamily="2" charset="-122"/>
                <a:ea typeface="华文新魏" panose="02010800040101010101" pitchFamily="2" charset="-122"/>
              </a:rPr>
              <a:t>N</a:t>
            </a:r>
            <a:r>
              <a:rPr lang="en-US" altLang="zh-CN" sz="2000" b="1" baseline="-25000" dirty="0">
                <a:latin typeface="华文新魏" panose="02010800040101010101" pitchFamily="2" charset="-122"/>
                <a:ea typeface="华文新魏" panose="02010800040101010101" pitchFamily="2" charset="-122"/>
              </a:rPr>
              <a:t>A</a:t>
            </a:r>
            <a:r>
              <a:rPr lang="zh-CN" altLang="en-US" sz="2000" b="1" dirty="0">
                <a:latin typeface="华文新魏" panose="02010800040101010101" pitchFamily="2" charset="-122"/>
                <a:ea typeface="华文新魏" panose="02010800040101010101" pitchFamily="2" charset="-122"/>
              </a:rPr>
              <a:t>种分配方案：</a:t>
            </a:r>
          </a:p>
          <a:p>
            <a:pPr>
              <a:buNone/>
            </a:pPr>
            <a:endParaRPr lang="zh-CN" altLang="en-US" sz="2000" b="1" dirty="0">
              <a:latin typeface="华文新魏" panose="02010800040101010101" pitchFamily="2" charset="-122"/>
              <a:ea typeface="华文新魏" panose="02010800040101010101" pitchFamily="2" charset="-122"/>
            </a:endParaRPr>
          </a:p>
        </p:txBody>
      </p:sp>
      <p:sp>
        <p:nvSpPr>
          <p:cNvPr id="72708" name="Text Box 10"/>
          <p:cNvSpPr txBox="1"/>
          <p:nvPr/>
        </p:nvSpPr>
        <p:spPr>
          <a:xfrm>
            <a:off x="825500" y="3314700"/>
            <a:ext cx="79248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    在上式中，当 </a:t>
            </a:r>
            <a:r>
              <a:rPr lang="en-US" altLang="zh-CN" sz="2000" b="1" dirty="0">
                <a:solidFill>
                  <a:srgbClr val="FF0000"/>
                </a:solidFill>
                <a:latin typeface="华文新魏" panose="02010800040101010101" pitchFamily="2" charset="-122"/>
                <a:ea typeface="华文新魏" panose="02010800040101010101" pitchFamily="2" charset="-122"/>
              </a:rPr>
              <a:t>K = 3 </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n = 5</a:t>
            </a:r>
            <a:r>
              <a:rPr lang="zh-CN" altLang="en-US" sz="2000" b="1"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  则</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N</a:t>
            </a:r>
            <a:r>
              <a:rPr lang="en-US" altLang="zh-CN" sz="2000" b="1" baseline="-25000" dirty="0">
                <a:solidFill>
                  <a:srgbClr val="FF0000"/>
                </a:solidFill>
                <a:latin typeface="华文新魏" panose="02010800040101010101" pitchFamily="2" charset="-122"/>
                <a:ea typeface="华文新魏" panose="02010800040101010101" pitchFamily="2" charset="-122"/>
              </a:rPr>
              <a:t>A</a:t>
            </a:r>
            <a:r>
              <a:rPr lang="en-US" altLang="zh-CN" sz="2000" dirty="0">
                <a:latin typeface="华文新魏" panose="02010800040101010101" pitchFamily="2" charset="-122"/>
                <a:ea typeface="华文新魏" panose="02010800040101010101" pitchFamily="2" charset="-122"/>
              </a:rPr>
              <a:t> = 6720</a:t>
            </a:r>
            <a:r>
              <a:rPr lang="en-US" altLang="zh-CN" sz="2000" b="1" baseline="-25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方案</a:t>
            </a:r>
            <a:r>
              <a:rPr lang="en-US" altLang="zh-CN" sz="2000" dirty="0">
                <a:latin typeface="华文新魏" panose="02010800040101010101" pitchFamily="2" charset="-122"/>
                <a:ea typeface="华文新魏" panose="02010800040101010101" pitchFamily="2" charset="-122"/>
              </a:rPr>
              <a:t>)</a:t>
            </a:r>
          </a:p>
        </p:txBody>
      </p:sp>
      <p:grpSp>
        <p:nvGrpSpPr>
          <p:cNvPr id="72709" name="Group 12"/>
          <p:cNvGrpSpPr/>
          <p:nvPr/>
        </p:nvGrpSpPr>
        <p:grpSpPr>
          <a:xfrm>
            <a:off x="3644900" y="2457450"/>
            <a:ext cx="2209800" cy="720725"/>
            <a:chOff x="576" y="0"/>
            <a:chExt cx="1392" cy="606"/>
          </a:xfrm>
        </p:grpSpPr>
        <p:sp>
          <p:nvSpPr>
            <p:cNvPr id="72712" name="Text Box 5"/>
            <p:cNvSpPr txBox="1"/>
            <p:nvPr/>
          </p:nvSpPr>
          <p:spPr>
            <a:xfrm>
              <a:off x="1008" y="0"/>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K</a:t>
              </a:r>
              <a:r>
                <a:rPr lang="en-US" altLang="zh-CN" sz="2000" b="1" dirty="0">
                  <a:latin typeface="Calibri" panose="020F0502020204030204" pitchFamily="34" charset="0"/>
                  <a:ea typeface="宋体" panose="02010600030101010101" pitchFamily="2" charset="-122"/>
                </a:rPr>
                <a:t>!</a:t>
              </a:r>
            </a:p>
          </p:txBody>
        </p:sp>
        <p:sp>
          <p:nvSpPr>
            <p:cNvPr id="72713" name="Line 6"/>
            <p:cNvSpPr/>
            <p:nvPr/>
          </p:nvSpPr>
          <p:spPr>
            <a:xfrm>
              <a:off x="576" y="288"/>
              <a:ext cx="1296" cy="0"/>
            </a:xfrm>
            <a:prstGeom prst="line">
              <a:avLst/>
            </a:prstGeom>
            <a:ln w="19050" cap="flat" cmpd="sng">
              <a:solidFill>
                <a:srgbClr val="4472C4"/>
              </a:solidFill>
              <a:prstDash val="solid"/>
              <a:headEnd type="none" w="med" len="med"/>
              <a:tailEnd type="none" w="med" len="med"/>
            </a:ln>
          </p:spPr>
          <p:txBody>
            <a:bodyPr/>
            <a:lstStyle/>
            <a:p>
              <a:endParaRPr lang="zh-CN" altLang="en-US"/>
            </a:p>
          </p:txBody>
        </p:sp>
        <p:sp>
          <p:nvSpPr>
            <p:cNvPr id="72714" name="Text Box 8"/>
            <p:cNvSpPr txBox="1"/>
            <p:nvPr/>
          </p:nvSpPr>
          <p:spPr>
            <a:xfrm>
              <a:off x="720" y="270"/>
              <a:ext cx="124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K</a:t>
              </a:r>
              <a:r>
                <a:rPr lang="en-US" altLang="zh-CN" sz="2000" b="1" dirty="0">
                  <a:latin typeface="Calibri" panose="020F0502020204030204" pitchFamily="34" charset="0"/>
                  <a:ea typeface="宋体" panose="02010600030101010101" pitchFamily="2" charset="-122"/>
                </a:rPr>
                <a:t> </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n) !</a:t>
              </a:r>
            </a:p>
          </p:txBody>
        </p:sp>
      </p:grpSp>
      <p:sp>
        <p:nvSpPr>
          <p:cNvPr id="72710" name="Text Box 13"/>
          <p:cNvSpPr txBox="1"/>
          <p:nvPr/>
        </p:nvSpPr>
        <p:spPr>
          <a:xfrm>
            <a:off x="825500" y="3897313"/>
            <a:ext cx="7924800" cy="86042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又如上例中， </a:t>
            </a:r>
            <a:r>
              <a:rPr lang="en-US" altLang="zh-CN" sz="2000" b="1" dirty="0">
                <a:solidFill>
                  <a:srgbClr val="FF0000"/>
                </a:solidFill>
                <a:latin typeface="华文新魏" panose="02010800040101010101" pitchFamily="2" charset="-122"/>
                <a:ea typeface="华文新魏" panose="02010800040101010101" pitchFamily="2" charset="-122"/>
              </a:rPr>
              <a:t>K = 2 </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n = 4</a:t>
            </a:r>
            <a:r>
              <a:rPr lang="zh-CN" altLang="en-US" sz="2000" b="1"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N</a:t>
            </a:r>
            <a:r>
              <a:rPr lang="en-US" altLang="zh-CN" sz="2000" b="1" baseline="-25000" dirty="0">
                <a:solidFill>
                  <a:srgbClr val="FF0000"/>
                </a:solidFill>
                <a:latin typeface="华文新魏" panose="02010800040101010101" pitchFamily="2" charset="-122"/>
                <a:ea typeface="华文新魏" panose="02010800040101010101" pitchFamily="2" charset="-122"/>
              </a:rPr>
              <a:t>A</a:t>
            </a:r>
            <a:r>
              <a:rPr lang="en-US" altLang="zh-CN" sz="2000" dirty="0">
                <a:latin typeface="华文新魏" panose="02010800040101010101" pitchFamily="2" charset="-122"/>
                <a:ea typeface="华文新魏" panose="02010800040101010101" pitchFamily="2" charset="-122"/>
              </a:rPr>
              <a:t> = 24</a:t>
            </a:r>
            <a:r>
              <a:rPr lang="en-US" altLang="zh-CN" sz="2000" b="1" baseline="-250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方案</a:t>
            </a:r>
            <a:r>
              <a:rPr lang="en-US" altLang="zh-CN" sz="2000" dirty="0">
                <a:latin typeface="华文新魏" panose="02010800040101010101" pitchFamily="2" charset="-122"/>
                <a:ea typeface="华文新魏" panose="02010800040101010101" pitchFamily="2" charset="-122"/>
              </a:rPr>
              <a:t>)</a:t>
            </a:r>
          </a:p>
          <a:p>
            <a:pPr eaLnBrk="1" hangingPunct="1">
              <a:spcBef>
                <a:spcPct val="50000"/>
              </a:spcBef>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具体如下页所示</a:t>
            </a:r>
            <a:r>
              <a:rPr lang="zh-CN" altLang="en-US" sz="2000" dirty="0">
                <a:latin typeface="华文新魏" panose="02010800040101010101" pitchFamily="2" charset="-122"/>
                <a:ea typeface="华文新魏" panose="02010800040101010101" pitchFamily="2" charset="-122"/>
              </a:rPr>
              <a:t>。</a:t>
            </a:r>
          </a:p>
        </p:txBody>
      </p:sp>
      <p:sp>
        <p:nvSpPr>
          <p:cNvPr id="72711" name="Text Box 11"/>
          <p:cNvSpPr txBox="1"/>
          <p:nvPr/>
        </p:nvSpPr>
        <p:spPr>
          <a:xfrm>
            <a:off x="2730500" y="2597150"/>
            <a:ext cx="1066800" cy="398463"/>
          </a:xfrm>
          <a:prstGeom prst="rect">
            <a:avLst/>
          </a:prstGeom>
          <a:noFill/>
          <a:ln w="9525">
            <a:noFill/>
          </a:ln>
        </p:spPr>
        <p:txBody>
          <a:bodyPr>
            <a:spAutoFit/>
          </a:bodyPr>
          <a:lstStyle/>
          <a:p>
            <a:pPr eaLnBrk="1" hangingPunct="1">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N</a:t>
            </a:r>
            <a:r>
              <a:rPr lang="en-US" altLang="zh-CN" sz="2000" b="1" baseline="-25000" dirty="0">
                <a:latin typeface="Calibri" panose="020F0502020204030204" pitchFamily="34" charset="0"/>
                <a:ea typeface="宋体" panose="02010600030101010101" pitchFamily="2" charset="-122"/>
              </a:rPr>
              <a:t>A </a:t>
            </a:r>
            <a:r>
              <a:rPr lang="en-US" altLang="zh-CN" sz="2000" b="1" dirty="0">
                <a:latin typeface="Calibri" panose="020F0502020204030204" pitchFamily="34" charset="0"/>
                <a:ea typeface="宋体" panose="02010600030101010101" pitchFamily="2" charset="-122"/>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342900" y="717550"/>
            <a:ext cx="8458200" cy="536575"/>
          </a:xfrm>
          <a:prstGeom prst="rect">
            <a:avLst/>
          </a:prstGeom>
          <a:noFill/>
          <a:ln w="9525">
            <a:noFill/>
          </a:ln>
        </p:spPr>
        <p:txBody>
          <a:bodyPr/>
          <a:lstStyle/>
          <a:p>
            <a:pPr eaLnBrk="1" hangingPunct="1"/>
            <a:r>
              <a:rPr lang="en-US" altLang="zh-CN" sz="2000" b="1" dirty="0">
                <a:solidFill>
                  <a:srgbClr val="FF0000"/>
                </a:solidFill>
                <a:latin typeface="华文新魏" panose="02010800040101010101" pitchFamily="2" charset="-122"/>
                <a:ea typeface="华文新魏" panose="02010800040101010101" pitchFamily="2" charset="-122"/>
                <a:sym typeface="+mn-ea"/>
              </a:rPr>
              <a:t>3.2.1</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同步时序电路的分析方法（续）</a:t>
            </a:r>
            <a:endParaRPr lang="zh-CN" altLang="en-US" sz="2000" b="1" i="1" dirty="0">
              <a:solidFill>
                <a:srgbClr val="FF0000"/>
              </a:solidFill>
              <a:latin typeface="华文新魏" panose="02010800040101010101" pitchFamily="2" charset="-122"/>
              <a:ea typeface="华文新魏" panose="02010800040101010101" pitchFamily="2" charset="-122"/>
            </a:endParaRPr>
          </a:p>
        </p:txBody>
      </p:sp>
      <p:sp>
        <p:nvSpPr>
          <p:cNvPr id="15363" name="Text Box 4"/>
          <p:cNvSpPr txBox="1"/>
          <p:nvPr/>
        </p:nvSpPr>
        <p:spPr>
          <a:xfrm>
            <a:off x="177800" y="986790"/>
            <a:ext cx="8719185" cy="2614930"/>
          </a:xfrm>
          <a:prstGeom prst="rect">
            <a:avLst/>
          </a:prstGeom>
          <a:noFill/>
          <a:ln w="9525">
            <a:noFill/>
          </a:ln>
        </p:spPr>
        <p:txBody>
          <a:bodyPr wrap="square">
            <a:spAutoFit/>
          </a:bodyPr>
          <a:lstStyle/>
          <a:p>
            <a:pPr eaLnBrk="1" hangingPunct="1">
              <a:lnSpc>
                <a:spcPct val="120000"/>
              </a:lnSpc>
              <a:buFont typeface="Arial" panose="020B0604020202020204" pitchFamily="34" charset="0"/>
            </a:pPr>
            <a:endParaRPr lang="en-US" altLang="zh-CN" sz="2000" dirty="0">
              <a:latin typeface="华文新魏" panose="02010800040101010101" pitchFamily="2" charset="-122"/>
              <a:ea typeface="华文新魏" panose="02010800040101010101" pitchFamily="2" charset="-122"/>
            </a:endParaRPr>
          </a:p>
          <a:p>
            <a:pPr eaLnBrk="1" hangingPunct="1">
              <a:lnSpc>
                <a:spcPct val="14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3</a:t>
            </a:r>
            <a:r>
              <a:rPr lang="zh-CN" altLang="en-US" sz="2000" b="1" dirty="0">
                <a:latin typeface="华文新魏" panose="02010800040101010101" pitchFamily="2" charset="-122"/>
                <a:ea typeface="华文新魏" panose="02010800040101010101" pitchFamily="2" charset="-122"/>
              </a:rPr>
              <a:t>）根据状态变量的次态方程填写</a:t>
            </a:r>
            <a:r>
              <a:rPr lang="zh-CN" altLang="en-US" sz="2000" b="1" dirty="0">
                <a:solidFill>
                  <a:srgbClr val="FF0000"/>
                </a:solidFill>
                <a:latin typeface="华文新魏" panose="02010800040101010101" pitchFamily="2" charset="-122"/>
                <a:ea typeface="华文新魏" panose="02010800040101010101" pitchFamily="2" charset="-122"/>
              </a:rPr>
              <a:t>二进制状态表。</a:t>
            </a:r>
          </a:p>
          <a:p>
            <a:pPr eaLnBrk="1" hangingPunct="1">
              <a:lnSpc>
                <a:spcPct val="14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4</a:t>
            </a:r>
            <a:r>
              <a:rPr lang="zh-CN" altLang="en-US" sz="2000" b="1" dirty="0">
                <a:latin typeface="华文新魏" panose="02010800040101010101" pitchFamily="2" charset="-122"/>
                <a:ea typeface="华文新魏" panose="02010800040101010101" pitchFamily="2" charset="-122"/>
              </a:rPr>
              <a:t>）根据输出函数表达式填写输出值，得到</a:t>
            </a:r>
            <a:r>
              <a:rPr lang="zh-CN" altLang="en-US" sz="2000" b="1" dirty="0">
                <a:solidFill>
                  <a:srgbClr val="FF0000"/>
                </a:solidFill>
                <a:latin typeface="华文新魏" panose="02010800040101010101" pitchFamily="2" charset="-122"/>
                <a:ea typeface="华文新魏" panose="02010800040101010101" pitchFamily="2" charset="-122"/>
              </a:rPr>
              <a:t>二进制状态输出表。</a:t>
            </a:r>
          </a:p>
          <a:p>
            <a:pPr eaLnBrk="1" hangingPunct="1">
              <a:lnSpc>
                <a:spcPct val="14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5</a:t>
            </a:r>
            <a:r>
              <a:rPr lang="zh-CN" altLang="en-US" sz="2000" b="1" dirty="0">
                <a:latin typeface="华文新魏" panose="02010800040101010101" pitchFamily="2" charset="-122"/>
                <a:ea typeface="华文新魏" panose="02010800040101010101" pitchFamily="2" charset="-122"/>
              </a:rPr>
              <a:t>）每一个二进制状态分配一个</a:t>
            </a:r>
            <a:r>
              <a:rPr lang="zh-CN" altLang="en-US" sz="2000" b="1" u="sng" dirty="0">
                <a:latin typeface="华文新魏" panose="02010800040101010101" pitchFamily="2" charset="-122"/>
                <a:ea typeface="华文新魏" panose="02010800040101010101" pitchFamily="2" charset="-122"/>
              </a:rPr>
              <a:t>字母状态名</a:t>
            </a:r>
            <a:r>
              <a:rPr lang="zh-CN" altLang="en-US" sz="2000" b="1" dirty="0">
                <a:latin typeface="华文新魏" panose="02010800040101010101" pitchFamily="2" charset="-122"/>
                <a:ea typeface="华文新魏" panose="02010800040101010101" pitchFamily="2" charset="-122"/>
              </a:rPr>
              <a:t>，从而得到</a:t>
            </a:r>
            <a:r>
              <a:rPr lang="zh-CN" altLang="en-US" sz="2000" b="1" dirty="0">
                <a:solidFill>
                  <a:srgbClr val="FF0000"/>
                </a:solidFill>
                <a:latin typeface="华文新魏" panose="02010800040101010101" pitchFamily="2" charset="-122"/>
                <a:ea typeface="华文新魏" panose="02010800040101010101" pitchFamily="2" charset="-122"/>
              </a:rPr>
              <a:t>状态输出表</a:t>
            </a:r>
            <a:r>
              <a:rPr lang="zh-CN" altLang="en-US" sz="2000" b="1" dirty="0">
                <a:latin typeface="华文新魏" panose="02010800040101010101" pitchFamily="2" charset="-122"/>
                <a:ea typeface="华文新魏" panose="02010800040101010101" pitchFamily="2" charset="-122"/>
              </a:rPr>
              <a:t>。</a:t>
            </a:r>
          </a:p>
          <a:p>
            <a:pPr eaLnBrk="1" hangingPunct="1">
              <a:lnSpc>
                <a:spcPct val="14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6</a:t>
            </a:r>
            <a:r>
              <a:rPr lang="zh-CN" altLang="en-US" sz="2000" b="1" dirty="0">
                <a:latin typeface="华文新魏" panose="02010800040101010101" pitchFamily="2" charset="-122"/>
                <a:ea typeface="华文新魏" panose="02010800040101010101" pitchFamily="2" charset="-122"/>
              </a:rPr>
              <a:t>）根据状态输出表，画出</a:t>
            </a:r>
            <a:r>
              <a:rPr lang="zh-CN" altLang="en-US" sz="2000" b="1" dirty="0">
                <a:solidFill>
                  <a:srgbClr val="FF0000"/>
                </a:solidFill>
                <a:latin typeface="华文新魏" panose="02010800040101010101" pitchFamily="2" charset="-122"/>
                <a:ea typeface="华文新魏" panose="02010800040101010101" pitchFamily="2" charset="-122"/>
              </a:rPr>
              <a:t>状态图。</a:t>
            </a:r>
          </a:p>
          <a:p>
            <a:pPr eaLnBrk="1" hangingPunct="1">
              <a:lnSpc>
                <a:spcPct val="14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7</a:t>
            </a:r>
            <a:r>
              <a:rPr lang="zh-CN" altLang="en-US" sz="2000" b="1" dirty="0">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电路特性描述，确定电路的逻辑功能（很容易漏了这个分析步骤！）</a:t>
            </a:r>
            <a:r>
              <a:rPr lang="zh-CN" altLang="en-US" sz="2000" b="1" dirty="0">
                <a:latin typeface="华文新魏" panose="02010800040101010101" pitchFamily="2" charset="-122"/>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7" dur="500"/>
                                        <p:tgtEl>
                                          <p:spTgt spid="153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2" dur="500"/>
                                        <p:tgtEl>
                                          <p:spTgt spid="153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3">
                                            <p:txEl>
                                              <p:pRg st="3" end="3"/>
                                            </p:txEl>
                                          </p:spTgt>
                                        </p:tgtEl>
                                        <p:attrNameLst>
                                          <p:attrName>style.visibility</p:attrName>
                                        </p:attrNameLst>
                                      </p:cBhvr>
                                      <p:to>
                                        <p:strVal val="visible"/>
                                      </p:to>
                                    </p:set>
                                    <p:animEffect transition="in" filter="blinds(horizontal)">
                                      <p:cBhvr>
                                        <p:cTn id="17" dur="500"/>
                                        <p:tgtEl>
                                          <p:spTgt spid="153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363">
                                            <p:txEl>
                                              <p:pRg st="4" end="4"/>
                                            </p:txEl>
                                          </p:spTgt>
                                        </p:tgtEl>
                                        <p:attrNameLst>
                                          <p:attrName>style.visibility</p:attrName>
                                        </p:attrNameLst>
                                      </p:cBhvr>
                                      <p:to>
                                        <p:strVal val="visible"/>
                                      </p:to>
                                    </p:set>
                                    <p:animEffect transition="in" filter="blinds(horizontal)">
                                      <p:cBhvr>
                                        <p:cTn id="22" dur="500"/>
                                        <p:tgtEl>
                                          <p:spTgt spid="153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animEffect transition="in" filter="blinds(horizontal)">
                                      <p:cBhvr>
                                        <p:cTn id="27" dur="5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a:xfrm>
            <a:off x="1071563" y="465138"/>
            <a:ext cx="6357937" cy="342900"/>
          </a:xfrm>
          <a:prstGeom prst="rect">
            <a:avLst/>
          </a:prstGeom>
          <a:noFill/>
          <a:ln w="9525">
            <a:noFill/>
          </a:ln>
        </p:spPr>
        <p:txBody>
          <a:bodyPr/>
          <a:lstStyle/>
          <a:p>
            <a:r>
              <a:rPr lang="en-US" altLang="zh-CN" sz="1800" b="1" dirty="0">
                <a:latin typeface="华文新魏" panose="02010800040101010101" pitchFamily="2" charset="-122"/>
                <a:ea typeface="华文新魏" panose="02010800040101010101" pitchFamily="2" charset="-122"/>
              </a:rPr>
              <a:t>n = 4, K = 2 </a:t>
            </a:r>
            <a:r>
              <a:rPr lang="zh-CN" altLang="en-US" sz="1800" b="1" dirty="0">
                <a:latin typeface="华文新魏" panose="02010800040101010101" pitchFamily="2" charset="-122"/>
                <a:ea typeface="华文新魏" panose="02010800040101010101" pitchFamily="2" charset="-122"/>
              </a:rPr>
              <a:t>全部状态分配方案</a:t>
            </a:r>
          </a:p>
        </p:txBody>
      </p:sp>
      <p:graphicFrame>
        <p:nvGraphicFramePr>
          <p:cNvPr id="58371" name="Group 3"/>
          <p:cNvGraphicFramePr>
            <a:graphicFrameLocks noGrp="1"/>
          </p:cNvGraphicFramePr>
          <p:nvPr/>
        </p:nvGraphicFramePr>
        <p:xfrm>
          <a:off x="471488" y="847725"/>
          <a:ext cx="6751637" cy="4171956"/>
        </p:xfrm>
        <a:graphic>
          <a:graphicData uri="http://schemas.openxmlformats.org/drawingml/2006/table">
            <a:tbl>
              <a:tblPr/>
              <a:tblGrid>
                <a:gridCol w="676275">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76275">
                  <a:extLst>
                    <a:ext uri="{9D8B030D-6E8A-4147-A177-3AD203B41FA5}">
                      <a16:colId xmlns:a16="http://schemas.microsoft.com/office/drawing/2014/main" val="20002"/>
                    </a:ext>
                  </a:extLst>
                </a:gridCol>
                <a:gridCol w="674687">
                  <a:extLst>
                    <a:ext uri="{9D8B030D-6E8A-4147-A177-3AD203B41FA5}">
                      <a16:colId xmlns:a16="http://schemas.microsoft.com/office/drawing/2014/main" val="20003"/>
                    </a:ext>
                  </a:extLst>
                </a:gridCol>
                <a:gridCol w="676275">
                  <a:extLst>
                    <a:ext uri="{9D8B030D-6E8A-4147-A177-3AD203B41FA5}">
                      <a16:colId xmlns:a16="http://schemas.microsoft.com/office/drawing/2014/main" val="20004"/>
                    </a:ext>
                  </a:extLst>
                </a:gridCol>
                <a:gridCol w="674688">
                  <a:extLst>
                    <a:ext uri="{9D8B030D-6E8A-4147-A177-3AD203B41FA5}">
                      <a16:colId xmlns:a16="http://schemas.microsoft.com/office/drawing/2014/main" val="20005"/>
                    </a:ext>
                  </a:extLst>
                </a:gridCol>
                <a:gridCol w="674687">
                  <a:extLst>
                    <a:ext uri="{9D8B030D-6E8A-4147-A177-3AD203B41FA5}">
                      <a16:colId xmlns:a16="http://schemas.microsoft.com/office/drawing/2014/main" val="20006"/>
                    </a:ext>
                  </a:extLst>
                </a:gridCol>
                <a:gridCol w="676275">
                  <a:extLst>
                    <a:ext uri="{9D8B030D-6E8A-4147-A177-3AD203B41FA5}">
                      <a16:colId xmlns:a16="http://schemas.microsoft.com/office/drawing/2014/main" val="20007"/>
                    </a:ext>
                  </a:extLst>
                </a:gridCol>
                <a:gridCol w="674688">
                  <a:extLst>
                    <a:ext uri="{9D8B030D-6E8A-4147-A177-3AD203B41FA5}">
                      <a16:colId xmlns:a16="http://schemas.microsoft.com/office/drawing/2014/main" val="20008"/>
                    </a:ext>
                  </a:extLst>
                </a:gridCol>
                <a:gridCol w="674687">
                  <a:extLst>
                    <a:ext uri="{9D8B030D-6E8A-4147-A177-3AD203B41FA5}">
                      <a16:colId xmlns:a16="http://schemas.microsoft.com/office/drawing/2014/main" val="20009"/>
                    </a:ext>
                  </a:extLst>
                </a:gridCol>
              </a:tblGrid>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0"/>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一</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5"/>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二</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10"/>
                  </a:ext>
                </a:extLst>
              </a:tr>
              <a:tr h="2587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571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三</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571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921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  态</a:t>
                      </a:r>
                    </a:p>
                  </a:txBody>
                  <a:tcPr marT="34290" marB="34290" anchor="ctr" anchorCtr="1" horzOverflow="overflow">
                    <a:lnL w="38100" cap="flat" cmpd="sng" algn="ctr">
                      <a:solidFill>
                        <a:srgbClr val="FFFF00"/>
                      </a:solidFill>
                      <a:prstDash val="solid"/>
                      <a:miter lim="800000"/>
                      <a:headEnd type="none" w="med" len="med"/>
                      <a:tailEnd type="none" w="med" len="med"/>
                    </a:lnL>
                    <a:lnR cap="flat">
                      <a:noFill/>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  量</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15"/>
                  </a:ext>
                </a:extLst>
              </a:tr>
            </a:tbl>
          </a:graphicData>
        </a:graphic>
      </p:graphicFrame>
      <p:grpSp>
        <p:nvGrpSpPr>
          <p:cNvPr id="74944" name="Group 285"/>
          <p:cNvGrpSpPr/>
          <p:nvPr/>
        </p:nvGrpSpPr>
        <p:grpSpPr>
          <a:xfrm>
            <a:off x="2676525" y="4800600"/>
            <a:ext cx="4357688" cy="7938"/>
            <a:chOff x="0" y="9"/>
            <a:chExt cx="3571" cy="1"/>
          </a:xfrm>
        </p:grpSpPr>
        <p:sp>
          <p:nvSpPr>
            <p:cNvPr id="74945" name="Line 277"/>
            <p:cNvSpPr/>
            <p:nvPr/>
          </p:nvSpPr>
          <p:spPr>
            <a:xfrm>
              <a:off x="0"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46" name="Line 278"/>
            <p:cNvSpPr/>
            <p:nvPr/>
          </p:nvSpPr>
          <p:spPr>
            <a:xfrm>
              <a:off x="692"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47" name="Line 279"/>
            <p:cNvSpPr/>
            <p:nvPr/>
          </p:nvSpPr>
          <p:spPr>
            <a:xfrm>
              <a:off x="1066"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48" name="Line 280"/>
            <p:cNvSpPr/>
            <p:nvPr/>
          </p:nvSpPr>
          <p:spPr>
            <a:xfrm>
              <a:off x="1220"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49" name="Line 281"/>
            <p:cNvSpPr/>
            <p:nvPr/>
          </p:nvSpPr>
          <p:spPr>
            <a:xfrm>
              <a:off x="2332"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50" name="Line 282"/>
            <p:cNvSpPr/>
            <p:nvPr/>
          </p:nvSpPr>
          <p:spPr>
            <a:xfrm>
              <a:off x="2745"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51" name="Line 283"/>
            <p:cNvSpPr/>
            <p:nvPr/>
          </p:nvSpPr>
          <p:spPr>
            <a:xfrm>
              <a:off x="3299" y="9"/>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4952" name="Line 284"/>
            <p:cNvSpPr/>
            <p:nvPr/>
          </p:nvSpPr>
          <p:spPr>
            <a:xfrm>
              <a:off x="3453" y="9"/>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grpSp>
      <p:sp>
        <p:nvSpPr>
          <p:cNvPr id="13" name="Rectangle 2">
            <a:extLst>
              <a:ext uri="{FF2B5EF4-FFF2-40B4-BE49-F238E27FC236}">
                <a16:creationId xmlns:a16="http://schemas.microsoft.com/office/drawing/2014/main" id="{559669FC-1320-4B62-A632-691BA24E74C3}"/>
              </a:ext>
            </a:extLst>
          </p:cNvPr>
          <p:cNvSpPr txBox="1">
            <a:spLocks/>
          </p:cNvSpPr>
          <p:nvPr/>
        </p:nvSpPr>
        <p:spPr>
          <a:xfrm>
            <a:off x="7429501" y="1995686"/>
            <a:ext cx="1606996" cy="1872208"/>
          </a:xfrm>
          <a:prstGeom prst="rect">
            <a:avLst/>
          </a:prstGeom>
          <a:noFill/>
          <a:ln w="9525">
            <a:noFill/>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r>
              <a:rPr lang="zh-CN" altLang="en-US" sz="1800" b="1" dirty="0">
                <a:latin typeface="华文新魏" panose="02010800040101010101" pitchFamily="2" charset="-122"/>
                <a:ea typeface="华文新魏" panose="02010800040101010101" pitchFamily="2" charset="-122"/>
              </a:rPr>
              <a:t>组内差别：取决于</a:t>
            </a:r>
            <a:r>
              <a:rPr lang="en-US" altLang="zh-CN" sz="1800" b="1" dirty="0">
                <a:latin typeface="华文新魏" panose="02010800040101010101" pitchFamily="2" charset="-122"/>
                <a:ea typeface="华文新魏" panose="02010800040101010101" pitchFamily="2" charset="-122"/>
              </a:rPr>
              <a:t>Q</a:t>
            </a:r>
            <a:r>
              <a:rPr lang="zh-CN" altLang="en-US" sz="1800" b="1" dirty="0">
                <a:latin typeface="华文新魏" panose="02010800040101010101" pitchFamily="2" charset="-122"/>
                <a:ea typeface="华文新魏" panose="02010800040101010101" pitchFamily="2" charset="-122"/>
              </a:rPr>
              <a:t>端输出还是</a:t>
            </a:r>
            <a:r>
              <a:rPr lang="en-US" altLang="zh-CN" sz="1800" b="1" dirty="0">
                <a:latin typeface="华文新魏" panose="02010800040101010101" pitchFamily="2" charset="-122"/>
                <a:ea typeface="华文新魏" panose="02010800040101010101" pitchFamily="2" charset="-122"/>
              </a:rPr>
              <a:t>/Q</a:t>
            </a:r>
            <a:r>
              <a:rPr lang="zh-CN" altLang="en-US" sz="1800" b="1" dirty="0">
                <a:latin typeface="华文新魏" panose="02010800040101010101" pitchFamily="2" charset="-122"/>
                <a:ea typeface="华文新魏" panose="02010800040101010101" pitchFamily="2" charset="-122"/>
              </a:rPr>
              <a:t>端输出、触发器位置编号</a:t>
            </a:r>
            <a:endParaRPr lang="en-US" altLang="zh-CN" sz="1800" b="1" dirty="0">
              <a:latin typeface="华文新魏" panose="02010800040101010101" pitchFamily="2" charset="-122"/>
              <a:ea typeface="华文新魏" panose="02010800040101010101" pitchFamily="2" charset="-122"/>
            </a:endParaRPr>
          </a:p>
          <a:p>
            <a:r>
              <a:rPr lang="zh-CN" altLang="en-US" sz="1800" b="1" dirty="0">
                <a:latin typeface="华文新魏" panose="02010800040101010101" pitchFamily="2" charset="-122"/>
                <a:ea typeface="华文新魏" panose="02010800040101010101" pitchFamily="2" charset="-122"/>
              </a:rPr>
              <a:t>组内电路设计相同</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p:cNvSpPr>
          <p:nvPr>
            <p:ph type="title"/>
          </p:nvPr>
        </p:nvSpPr>
        <p:spPr>
          <a:xfrm>
            <a:off x="758825" y="469900"/>
            <a:ext cx="7226300" cy="257175"/>
          </a:xfrm>
          <a:prstGeom prst="rect">
            <a:avLst/>
          </a:prstGeom>
          <a:noFill/>
          <a:ln w="9525">
            <a:noFill/>
          </a:ln>
        </p:spPr>
        <p:txBody>
          <a:bodyPr/>
          <a:lstStyle/>
          <a:p>
            <a:r>
              <a:rPr lang="en-US" altLang="zh-CN" sz="2000" b="1" dirty="0">
                <a:latin typeface="华文新魏" panose="02010800040101010101" pitchFamily="2" charset="-122"/>
                <a:ea typeface="华文新魏" panose="02010800040101010101" pitchFamily="2" charset="-122"/>
              </a:rPr>
              <a:t>n = 4, K = 2 </a:t>
            </a:r>
            <a:r>
              <a:rPr lang="zh-CN" altLang="en-US" sz="2000" b="1" dirty="0">
                <a:latin typeface="华文新魏" panose="02010800040101010101" pitchFamily="2" charset="-122"/>
                <a:ea typeface="华文新魏" panose="02010800040101010101" pitchFamily="2" charset="-122"/>
              </a:rPr>
              <a:t>全部状态分配方案</a:t>
            </a:r>
          </a:p>
        </p:txBody>
      </p:sp>
      <p:graphicFrame>
        <p:nvGraphicFramePr>
          <p:cNvPr id="59395" name="Group 3"/>
          <p:cNvGraphicFramePr>
            <a:graphicFrameLocks noGrp="1"/>
          </p:cNvGraphicFramePr>
          <p:nvPr/>
        </p:nvGraphicFramePr>
        <p:xfrm>
          <a:off x="304800" y="844550"/>
          <a:ext cx="7651750" cy="4248151"/>
        </p:xfrm>
        <a:graphic>
          <a:graphicData uri="http://schemas.openxmlformats.org/drawingml/2006/table">
            <a:tbl>
              <a:tblPr/>
              <a:tblGrid>
                <a:gridCol w="765175">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765175">
                  <a:extLst>
                    <a:ext uri="{9D8B030D-6E8A-4147-A177-3AD203B41FA5}">
                      <a16:colId xmlns:a16="http://schemas.microsoft.com/office/drawing/2014/main" val="20002"/>
                    </a:ext>
                  </a:extLst>
                </a:gridCol>
                <a:gridCol w="765175">
                  <a:extLst>
                    <a:ext uri="{9D8B030D-6E8A-4147-A177-3AD203B41FA5}">
                      <a16:colId xmlns:a16="http://schemas.microsoft.com/office/drawing/2014/main" val="20003"/>
                    </a:ext>
                  </a:extLst>
                </a:gridCol>
                <a:gridCol w="765175">
                  <a:extLst>
                    <a:ext uri="{9D8B030D-6E8A-4147-A177-3AD203B41FA5}">
                      <a16:colId xmlns:a16="http://schemas.microsoft.com/office/drawing/2014/main" val="20004"/>
                    </a:ext>
                  </a:extLst>
                </a:gridCol>
                <a:gridCol w="765175">
                  <a:extLst>
                    <a:ext uri="{9D8B030D-6E8A-4147-A177-3AD203B41FA5}">
                      <a16:colId xmlns:a16="http://schemas.microsoft.com/office/drawing/2014/main" val="20005"/>
                    </a:ext>
                  </a:extLst>
                </a:gridCol>
                <a:gridCol w="765175">
                  <a:extLst>
                    <a:ext uri="{9D8B030D-6E8A-4147-A177-3AD203B41FA5}">
                      <a16:colId xmlns:a16="http://schemas.microsoft.com/office/drawing/2014/main" val="20006"/>
                    </a:ext>
                  </a:extLst>
                </a:gridCol>
                <a:gridCol w="765175">
                  <a:extLst>
                    <a:ext uri="{9D8B030D-6E8A-4147-A177-3AD203B41FA5}">
                      <a16:colId xmlns:a16="http://schemas.microsoft.com/office/drawing/2014/main" val="20007"/>
                    </a:ext>
                  </a:extLst>
                </a:gridCol>
                <a:gridCol w="765175">
                  <a:extLst>
                    <a:ext uri="{9D8B030D-6E8A-4147-A177-3AD203B41FA5}">
                      <a16:colId xmlns:a16="http://schemas.microsoft.com/office/drawing/2014/main" val="20008"/>
                    </a:ext>
                  </a:extLst>
                </a:gridCol>
                <a:gridCol w="765175">
                  <a:extLst>
                    <a:ext uri="{9D8B030D-6E8A-4147-A177-3AD203B41FA5}">
                      <a16:colId xmlns:a16="http://schemas.microsoft.com/office/drawing/2014/main" val="20009"/>
                    </a:ext>
                  </a:extLst>
                </a:gridCol>
              </a:tblGrid>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0"/>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一</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5"/>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二</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1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10"/>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三</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968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  态</a:t>
                      </a:r>
                    </a:p>
                  </a:txBody>
                  <a:tcPr marT="34290" marB="34290" anchor="ctr" anchorCtr="1" horzOverflow="overflow">
                    <a:lnL w="38100" cap="flat" cmpd="sng" algn="ctr">
                      <a:solidFill>
                        <a:srgbClr val="FFFF00"/>
                      </a:solidFill>
                      <a:prstDash val="solid"/>
                      <a:miter lim="800000"/>
                      <a:headEnd type="none" w="med" len="med"/>
                      <a:tailEnd type="none" w="med" len="med"/>
                    </a:lnL>
                    <a:lnR cap="flat">
                      <a:noFill/>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  量</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0 </a:t>
                      </a:r>
                      <a:r>
                        <a:rPr kumimoji="0" lang="en-US" altLang="zh-CN" sz="12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y</a:t>
                      </a:r>
                      <a:r>
                        <a:rPr kumimoji="0" lang="en-US" altLang="zh-CN" sz="1200" b="1" i="0" u="none" strike="noStrike" cap="none" normalizeH="0" baseline="-2500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15"/>
                  </a:ext>
                </a:extLst>
              </a:tr>
            </a:tbl>
          </a:graphicData>
        </a:graphic>
      </p:graphicFrame>
      <p:sp>
        <p:nvSpPr>
          <p:cNvPr id="75968" name="Line 193"/>
          <p:cNvSpPr/>
          <p:nvPr/>
        </p:nvSpPr>
        <p:spPr>
          <a:xfrm>
            <a:off x="2781300" y="4875213"/>
            <a:ext cx="16668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5969" name="Line 194"/>
          <p:cNvSpPr/>
          <p:nvPr/>
        </p:nvSpPr>
        <p:spPr>
          <a:xfrm>
            <a:off x="3708400" y="4875213"/>
            <a:ext cx="16668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5970" name="Line 195"/>
          <p:cNvSpPr/>
          <p:nvPr/>
        </p:nvSpPr>
        <p:spPr>
          <a:xfrm>
            <a:off x="4275138" y="4875213"/>
            <a:ext cx="166687"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5971" name="Line 196"/>
          <p:cNvSpPr/>
          <p:nvPr/>
        </p:nvSpPr>
        <p:spPr>
          <a:xfrm>
            <a:off x="4519613" y="4875213"/>
            <a:ext cx="166687"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5972" name="Line 197"/>
          <p:cNvSpPr/>
          <p:nvPr/>
        </p:nvSpPr>
        <p:spPr>
          <a:xfrm>
            <a:off x="6011863" y="4875213"/>
            <a:ext cx="166687" cy="0"/>
          </a:xfrm>
          <a:prstGeom prst="line">
            <a:avLst/>
          </a:prstGeom>
          <a:ln w="12700" cap="flat" cmpd="sng">
            <a:solidFill>
              <a:srgbClr val="FF3300"/>
            </a:solidFill>
            <a:prstDash val="solid"/>
            <a:miter/>
            <a:headEnd type="none" w="med" len="med"/>
            <a:tailEnd type="none" w="med" len="med"/>
          </a:ln>
        </p:spPr>
        <p:txBody>
          <a:bodyPr/>
          <a:lstStyle/>
          <a:p>
            <a:endParaRPr lang="zh-CN" altLang="en-US"/>
          </a:p>
        </p:txBody>
      </p:sp>
      <p:sp>
        <p:nvSpPr>
          <p:cNvPr id="75973" name="Line 198"/>
          <p:cNvSpPr/>
          <p:nvPr/>
        </p:nvSpPr>
        <p:spPr>
          <a:xfrm>
            <a:off x="6637338" y="4875213"/>
            <a:ext cx="166687" cy="0"/>
          </a:xfrm>
          <a:prstGeom prst="line">
            <a:avLst/>
          </a:prstGeom>
          <a:ln w="12700" cap="flat" cmpd="sng">
            <a:solidFill>
              <a:srgbClr val="FF3300"/>
            </a:solidFill>
            <a:prstDash val="solid"/>
            <a:miter/>
            <a:headEnd type="none" w="med" len="med"/>
            <a:tailEnd type="none" w="med" len="med"/>
          </a:ln>
        </p:spPr>
        <p:txBody>
          <a:bodyPr/>
          <a:lstStyle/>
          <a:p>
            <a:endParaRPr lang="zh-CN" altLang="en-US"/>
          </a:p>
        </p:txBody>
      </p:sp>
      <p:sp>
        <p:nvSpPr>
          <p:cNvPr id="78" name="Rectangle 201"/>
          <p:cNvSpPr/>
          <p:nvPr/>
        </p:nvSpPr>
        <p:spPr>
          <a:xfrm>
            <a:off x="2892425" y="804863"/>
            <a:ext cx="4775200" cy="2917825"/>
          </a:xfrm>
          <a:prstGeom prst="rect">
            <a:avLst/>
          </a:prstGeom>
          <a:solidFill>
            <a:srgbClr val="000066"/>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sp>
        <p:nvSpPr>
          <p:cNvPr id="79" name="Rectangle 272"/>
          <p:cNvSpPr txBox="1"/>
          <p:nvPr/>
        </p:nvSpPr>
        <p:spPr>
          <a:xfrm>
            <a:off x="3200400" y="939800"/>
            <a:ext cx="4884738" cy="1158875"/>
          </a:xfrm>
          <a:prstGeom prst="rect">
            <a:avLst/>
          </a:prstGeom>
          <a:noFill/>
          <a:ln w="9525">
            <a:noFill/>
          </a:ln>
        </p:spPr>
        <p:txBody>
          <a:bodyPr/>
          <a:lstStyle/>
          <a:p>
            <a:pPr marL="171450" indent="-171450" defTabSz="685800">
              <a:lnSpc>
                <a:spcPct val="90000"/>
              </a:lnSpc>
              <a:spcBef>
                <a:spcPts val="750"/>
              </a:spcBef>
              <a:buFont typeface="Arial" panose="020B0604020202020204" pitchFamily="34" charset="0"/>
            </a:pPr>
            <a:r>
              <a:rPr lang="en-US" altLang="zh-CN" sz="1400" dirty="0">
                <a:solidFill>
                  <a:schemeClr val="bg2"/>
                </a:solidFill>
                <a:latin typeface="华文新魏" panose="02010800040101010101" pitchFamily="2" charset="-122"/>
                <a:ea typeface="华文新魏" panose="02010800040101010101" pitchFamily="2" charset="-122"/>
              </a:rPr>
              <a:t>        </a:t>
            </a:r>
            <a:r>
              <a:rPr lang="zh-CN" altLang="en-US" sz="1400" b="1" dirty="0">
                <a:solidFill>
                  <a:schemeClr val="bg2"/>
                </a:solidFill>
                <a:latin typeface="华文新魏" panose="02010800040101010101" pitchFamily="2" charset="-122"/>
                <a:ea typeface="华文新魏" panose="02010800040101010101" pitchFamily="2" charset="-122"/>
              </a:rPr>
              <a:t>实际上，</a:t>
            </a:r>
            <a:r>
              <a:rPr lang="en-US" altLang="zh-CN" sz="1400" b="1" dirty="0">
                <a:solidFill>
                  <a:schemeClr val="bg2"/>
                </a:solidFill>
                <a:latin typeface="华文新魏" panose="02010800040101010101" pitchFamily="2" charset="-122"/>
                <a:ea typeface="华文新魏" panose="02010800040101010101" pitchFamily="2" charset="-122"/>
              </a:rPr>
              <a:t>24</a:t>
            </a:r>
            <a:r>
              <a:rPr lang="zh-CN" altLang="en-US" sz="1400" b="1" dirty="0">
                <a:solidFill>
                  <a:schemeClr val="bg2"/>
                </a:solidFill>
                <a:latin typeface="华文新魏" panose="02010800040101010101" pitchFamily="2" charset="-122"/>
                <a:ea typeface="华文新魏" panose="02010800040101010101" pitchFamily="2" charset="-122"/>
              </a:rPr>
              <a:t>种方案仅有 </a:t>
            </a:r>
            <a:r>
              <a:rPr lang="en-US" altLang="zh-CN" sz="1400" b="1" dirty="0">
                <a:solidFill>
                  <a:schemeClr val="bg2"/>
                </a:solidFill>
                <a:latin typeface="华文新魏" panose="02010800040101010101" pitchFamily="2" charset="-122"/>
                <a:ea typeface="华文新魏" panose="02010800040101010101" pitchFamily="2" charset="-122"/>
              </a:rPr>
              <a:t>3 </a:t>
            </a:r>
            <a:r>
              <a:rPr lang="zh-CN" altLang="en-US" sz="1400" b="1" dirty="0">
                <a:solidFill>
                  <a:schemeClr val="bg2"/>
                </a:solidFill>
                <a:latin typeface="华文新魏" panose="02010800040101010101" pitchFamily="2" charset="-122"/>
                <a:ea typeface="华文新魏" panose="02010800040101010101" pitchFamily="2" charset="-122"/>
              </a:rPr>
              <a:t>种分</a:t>
            </a:r>
          </a:p>
          <a:p>
            <a:pPr marL="171450" indent="-171450" defTabSz="685800">
              <a:lnSpc>
                <a:spcPct val="90000"/>
              </a:lnSpc>
              <a:spcBef>
                <a:spcPts val="750"/>
              </a:spcBef>
              <a:buFont typeface="Arial" panose="020B0604020202020204" pitchFamily="34" charset="0"/>
            </a:pPr>
            <a:r>
              <a:rPr lang="zh-CN" altLang="en-US" sz="1400" b="1" dirty="0">
                <a:solidFill>
                  <a:schemeClr val="bg2"/>
                </a:solidFill>
                <a:latin typeface="华文新魏" panose="02010800040101010101" pitchFamily="2" charset="-122"/>
                <a:ea typeface="华文新魏" panose="02010800040101010101" pitchFamily="2" charset="-122"/>
              </a:rPr>
              <a:t>配方案是完全独立的，即表中的三</a:t>
            </a:r>
          </a:p>
          <a:p>
            <a:pPr marL="171450" indent="-171450" defTabSz="685800">
              <a:lnSpc>
                <a:spcPct val="90000"/>
              </a:lnSpc>
              <a:spcBef>
                <a:spcPts val="750"/>
              </a:spcBef>
              <a:buFont typeface="Arial" panose="020B0604020202020204" pitchFamily="34" charset="0"/>
            </a:pPr>
            <a:r>
              <a:rPr lang="zh-CN" altLang="en-US" sz="1400" b="1" dirty="0">
                <a:solidFill>
                  <a:schemeClr val="bg2"/>
                </a:solidFill>
                <a:latin typeface="华文新魏" panose="02010800040101010101" pitchFamily="2" charset="-122"/>
                <a:ea typeface="华文新魏" panose="02010800040101010101" pitchFamily="2" charset="-122"/>
              </a:rPr>
              <a:t>个大组，每大组对应着一个电路设</a:t>
            </a:r>
          </a:p>
          <a:p>
            <a:pPr marL="171450" indent="-171450" defTabSz="685800">
              <a:lnSpc>
                <a:spcPct val="90000"/>
              </a:lnSpc>
              <a:spcBef>
                <a:spcPts val="750"/>
              </a:spcBef>
              <a:buFont typeface="Arial" panose="020B0604020202020204" pitchFamily="34" charset="0"/>
            </a:pPr>
            <a:r>
              <a:rPr lang="zh-CN" altLang="en-US" sz="1400" b="1" dirty="0">
                <a:solidFill>
                  <a:schemeClr val="bg2"/>
                </a:solidFill>
                <a:latin typeface="华文新魏" panose="02010800040101010101" pitchFamily="2" charset="-122"/>
                <a:ea typeface="华文新魏" panose="02010800040101010101" pitchFamily="2" charset="-122"/>
              </a:rPr>
              <a:t>计。它们的主要差别表现在：</a:t>
            </a:r>
          </a:p>
        </p:txBody>
      </p:sp>
      <p:grpSp>
        <p:nvGrpSpPr>
          <p:cNvPr id="80" name="Group 275"/>
          <p:cNvGrpSpPr/>
          <p:nvPr/>
        </p:nvGrpSpPr>
        <p:grpSpPr>
          <a:xfrm>
            <a:off x="6124575" y="2336800"/>
            <a:ext cx="1516063" cy="1382713"/>
            <a:chOff x="0" y="0"/>
            <a:chExt cx="1028" cy="1546"/>
          </a:xfrm>
        </p:grpSpPr>
        <p:grpSp>
          <p:nvGrpSpPr>
            <p:cNvPr id="76001" name="Group 276"/>
            <p:cNvGrpSpPr/>
            <p:nvPr/>
          </p:nvGrpSpPr>
          <p:grpSpPr>
            <a:xfrm>
              <a:off x="0" y="0"/>
              <a:ext cx="1028" cy="1104"/>
              <a:chOff x="0" y="0"/>
              <a:chExt cx="1028" cy="1104"/>
            </a:xfrm>
          </p:grpSpPr>
          <p:sp>
            <p:nvSpPr>
              <p:cNvPr id="76003" name="Text Box 277"/>
              <p:cNvSpPr txBox="1"/>
              <p:nvPr/>
            </p:nvSpPr>
            <p:spPr>
              <a:xfrm>
                <a:off x="376"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A</a:t>
                </a:r>
              </a:p>
            </p:txBody>
          </p:sp>
          <p:sp>
            <p:nvSpPr>
              <p:cNvPr id="76004" name="Text Box 278"/>
              <p:cNvSpPr txBox="1"/>
              <p:nvPr/>
            </p:nvSpPr>
            <p:spPr>
              <a:xfrm>
                <a:off x="0" y="43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B</a:t>
                </a:r>
              </a:p>
            </p:txBody>
          </p:sp>
          <p:sp>
            <p:nvSpPr>
              <p:cNvPr id="76005" name="Text Box 279"/>
              <p:cNvSpPr txBox="1"/>
              <p:nvPr/>
            </p:nvSpPr>
            <p:spPr>
              <a:xfrm>
                <a:off x="384" y="76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D</a:t>
                </a:r>
              </a:p>
            </p:txBody>
          </p:sp>
          <p:sp>
            <p:nvSpPr>
              <p:cNvPr id="76006" name="Text Box 280"/>
              <p:cNvSpPr txBox="1"/>
              <p:nvPr/>
            </p:nvSpPr>
            <p:spPr>
              <a:xfrm>
                <a:off x="740" y="40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C</a:t>
                </a:r>
              </a:p>
            </p:txBody>
          </p:sp>
          <p:sp>
            <p:nvSpPr>
              <p:cNvPr id="76007" name="Line 281"/>
              <p:cNvSpPr/>
              <p:nvPr/>
            </p:nvSpPr>
            <p:spPr>
              <a:xfrm flipH="1">
                <a:off x="596" y="614"/>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6008" name="Line 282"/>
              <p:cNvSpPr/>
              <p:nvPr/>
            </p:nvSpPr>
            <p:spPr>
              <a:xfrm flipH="1">
                <a:off x="192" y="240"/>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6009" name="Line 283"/>
              <p:cNvSpPr/>
              <p:nvPr/>
            </p:nvSpPr>
            <p:spPr>
              <a:xfrm>
                <a:off x="576" y="240"/>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6010" name="Line 284"/>
              <p:cNvSpPr/>
              <p:nvPr/>
            </p:nvSpPr>
            <p:spPr>
              <a:xfrm>
                <a:off x="182" y="632"/>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grpSp>
        <p:sp>
          <p:nvSpPr>
            <p:cNvPr id="76002" name="Text Box 285"/>
            <p:cNvSpPr txBox="1"/>
            <p:nvPr/>
          </p:nvSpPr>
          <p:spPr>
            <a:xfrm>
              <a:off x="133" y="1098"/>
              <a:ext cx="816" cy="448"/>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solidFill>
                    <a:srgbClr val="FFFF00"/>
                  </a:solidFill>
                  <a:latin typeface="华文新魏" panose="02010800040101010101" pitchFamily="2" charset="-122"/>
                  <a:ea typeface="华文新魏" panose="02010800040101010101" pitchFamily="2" charset="-122"/>
                </a:rPr>
                <a:t>第三组</a:t>
              </a:r>
            </a:p>
          </p:txBody>
        </p:sp>
      </p:grpSp>
      <p:grpSp>
        <p:nvGrpSpPr>
          <p:cNvPr id="91" name="Group 286"/>
          <p:cNvGrpSpPr/>
          <p:nvPr/>
        </p:nvGrpSpPr>
        <p:grpSpPr>
          <a:xfrm>
            <a:off x="4613275" y="2336800"/>
            <a:ext cx="1517650" cy="1387475"/>
            <a:chOff x="0" y="0"/>
            <a:chExt cx="1028" cy="1552"/>
          </a:xfrm>
        </p:grpSpPr>
        <p:grpSp>
          <p:nvGrpSpPr>
            <p:cNvPr id="75991" name="Group 287"/>
            <p:cNvGrpSpPr/>
            <p:nvPr/>
          </p:nvGrpSpPr>
          <p:grpSpPr>
            <a:xfrm>
              <a:off x="0" y="0"/>
              <a:ext cx="1028" cy="1104"/>
              <a:chOff x="0" y="0"/>
              <a:chExt cx="1028" cy="1104"/>
            </a:xfrm>
          </p:grpSpPr>
          <p:sp>
            <p:nvSpPr>
              <p:cNvPr id="75993" name="Text Box 288"/>
              <p:cNvSpPr txBox="1"/>
              <p:nvPr/>
            </p:nvSpPr>
            <p:spPr>
              <a:xfrm>
                <a:off x="376"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A</a:t>
                </a:r>
              </a:p>
            </p:txBody>
          </p:sp>
          <p:sp>
            <p:nvSpPr>
              <p:cNvPr id="75994" name="Text Box 289"/>
              <p:cNvSpPr txBox="1"/>
              <p:nvPr/>
            </p:nvSpPr>
            <p:spPr>
              <a:xfrm>
                <a:off x="0" y="43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C</a:t>
                </a:r>
              </a:p>
            </p:txBody>
          </p:sp>
          <p:sp>
            <p:nvSpPr>
              <p:cNvPr id="75995" name="Text Box 290"/>
              <p:cNvSpPr txBox="1"/>
              <p:nvPr/>
            </p:nvSpPr>
            <p:spPr>
              <a:xfrm>
                <a:off x="384" y="76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B</a:t>
                </a:r>
              </a:p>
            </p:txBody>
          </p:sp>
          <p:sp>
            <p:nvSpPr>
              <p:cNvPr id="75996" name="Text Box 291"/>
              <p:cNvSpPr txBox="1"/>
              <p:nvPr/>
            </p:nvSpPr>
            <p:spPr>
              <a:xfrm>
                <a:off x="740" y="40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D</a:t>
                </a:r>
              </a:p>
            </p:txBody>
          </p:sp>
          <p:sp>
            <p:nvSpPr>
              <p:cNvPr id="75997" name="Line 292"/>
              <p:cNvSpPr/>
              <p:nvPr/>
            </p:nvSpPr>
            <p:spPr>
              <a:xfrm flipH="1">
                <a:off x="596" y="614"/>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5998" name="Line 293"/>
              <p:cNvSpPr/>
              <p:nvPr/>
            </p:nvSpPr>
            <p:spPr>
              <a:xfrm flipH="1">
                <a:off x="192" y="240"/>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5999" name="Line 294"/>
              <p:cNvSpPr/>
              <p:nvPr/>
            </p:nvSpPr>
            <p:spPr>
              <a:xfrm>
                <a:off x="576" y="240"/>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6000" name="Line 295"/>
              <p:cNvSpPr/>
              <p:nvPr/>
            </p:nvSpPr>
            <p:spPr>
              <a:xfrm>
                <a:off x="182" y="632"/>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grpSp>
        <p:sp>
          <p:nvSpPr>
            <p:cNvPr id="75992" name="Text Box 296"/>
            <p:cNvSpPr txBox="1"/>
            <p:nvPr/>
          </p:nvSpPr>
          <p:spPr>
            <a:xfrm>
              <a:off x="167" y="1104"/>
              <a:ext cx="816" cy="448"/>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solidFill>
                    <a:srgbClr val="FFFF00"/>
                  </a:solidFill>
                  <a:latin typeface="华文新魏" panose="02010800040101010101" pitchFamily="2" charset="-122"/>
                  <a:ea typeface="华文新魏" panose="02010800040101010101" pitchFamily="2" charset="-122"/>
                </a:rPr>
                <a:t>第二组</a:t>
              </a:r>
            </a:p>
          </p:txBody>
        </p:sp>
      </p:grpSp>
      <p:grpSp>
        <p:nvGrpSpPr>
          <p:cNvPr id="102" name="Group 297"/>
          <p:cNvGrpSpPr/>
          <p:nvPr/>
        </p:nvGrpSpPr>
        <p:grpSpPr>
          <a:xfrm>
            <a:off x="3071813" y="2336800"/>
            <a:ext cx="1516062" cy="1387475"/>
            <a:chOff x="0" y="0"/>
            <a:chExt cx="1028" cy="1552"/>
          </a:xfrm>
        </p:grpSpPr>
        <p:grpSp>
          <p:nvGrpSpPr>
            <p:cNvPr id="75981" name="Group 298"/>
            <p:cNvGrpSpPr/>
            <p:nvPr/>
          </p:nvGrpSpPr>
          <p:grpSpPr>
            <a:xfrm>
              <a:off x="0" y="0"/>
              <a:ext cx="1028" cy="1104"/>
              <a:chOff x="0" y="0"/>
              <a:chExt cx="1028" cy="1104"/>
            </a:xfrm>
          </p:grpSpPr>
          <p:sp>
            <p:nvSpPr>
              <p:cNvPr id="75983" name="Text Box 299"/>
              <p:cNvSpPr txBox="1"/>
              <p:nvPr/>
            </p:nvSpPr>
            <p:spPr>
              <a:xfrm>
                <a:off x="376"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A</a:t>
                </a:r>
              </a:p>
            </p:txBody>
          </p:sp>
          <p:sp>
            <p:nvSpPr>
              <p:cNvPr id="75984" name="Text Box 300"/>
              <p:cNvSpPr txBox="1"/>
              <p:nvPr/>
            </p:nvSpPr>
            <p:spPr>
              <a:xfrm>
                <a:off x="0" y="43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B</a:t>
                </a:r>
              </a:p>
            </p:txBody>
          </p:sp>
          <p:sp>
            <p:nvSpPr>
              <p:cNvPr id="75985" name="Text Box 301"/>
              <p:cNvSpPr txBox="1"/>
              <p:nvPr/>
            </p:nvSpPr>
            <p:spPr>
              <a:xfrm>
                <a:off x="384" y="76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C</a:t>
                </a:r>
              </a:p>
            </p:txBody>
          </p:sp>
          <p:sp>
            <p:nvSpPr>
              <p:cNvPr id="75986" name="Text Box 302"/>
              <p:cNvSpPr txBox="1"/>
              <p:nvPr/>
            </p:nvSpPr>
            <p:spPr>
              <a:xfrm>
                <a:off x="740" y="40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9900"/>
                    </a:solidFill>
                    <a:latin typeface="Calibri" panose="020F0502020204030204" pitchFamily="34" charset="0"/>
                    <a:ea typeface="宋体" panose="02010600030101010101" pitchFamily="2" charset="-122"/>
                  </a:rPr>
                  <a:t>D</a:t>
                </a:r>
              </a:p>
            </p:txBody>
          </p:sp>
          <p:sp>
            <p:nvSpPr>
              <p:cNvPr id="75987" name="Line 303"/>
              <p:cNvSpPr/>
              <p:nvPr/>
            </p:nvSpPr>
            <p:spPr>
              <a:xfrm flipH="1">
                <a:off x="596" y="614"/>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5988" name="Line 304"/>
              <p:cNvSpPr/>
              <p:nvPr/>
            </p:nvSpPr>
            <p:spPr>
              <a:xfrm flipH="1">
                <a:off x="192" y="240"/>
                <a:ext cx="192"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5989" name="Line 305"/>
              <p:cNvSpPr/>
              <p:nvPr/>
            </p:nvSpPr>
            <p:spPr>
              <a:xfrm>
                <a:off x="576" y="240"/>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sp>
            <p:nvSpPr>
              <p:cNvPr id="75990" name="Line 306"/>
              <p:cNvSpPr/>
              <p:nvPr/>
            </p:nvSpPr>
            <p:spPr>
              <a:xfrm>
                <a:off x="182" y="632"/>
                <a:ext cx="240" cy="240"/>
              </a:xfrm>
              <a:prstGeom prst="line">
                <a:avLst/>
              </a:prstGeom>
              <a:ln w="28575" cap="flat" cmpd="sng">
                <a:solidFill>
                  <a:srgbClr val="FFFF00"/>
                </a:solidFill>
                <a:prstDash val="solid"/>
                <a:headEnd type="none" w="med" len="med"/>
                <a:tailEnd type="none" w="med" len="med"/>
              </a:ln>
            </p:spPr>
            <p:txBody>
              <a:bodyPr/>
              <a:lstStyle/>
              <a:p>
                <a:endParaRPr lang="zh-CN" altLang="en-US"/>
              </a:p>
            </p:txBody>
          </p:sp>
        </p:grpSp>
        <p:sp>
          <p:nvSpPr>
            <p:cNvPr id="75982" name="Text Box 307"/>
            <p:cNvSpPr txBox="1"/>
            <p:nvPr/>
          </p:nvSpPr>
          <p:spPr>
            <a:xfrm>
              <a:off x="152" y="1104"/>
              <a:ext cx="816" cy="448"/>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solidFill>
                    <a:srgbClr val="FFFF00"/>
                  </a:solidFill>
                  <a:latin typeface="华文新魏" panose="02010800040101010101" pitchFamily="2" charset="-122"/>
                  <a:ea typeface="华文新魏" panose="02010800040101010101" pitchFamily="2" charset="-122"/>
                </a:rPr>
                <a:t>第一组</a:t>
              </a:r>
            </a:p>
          </p:txBody>
        </p:sp>
      </p:grpSp>
      <p:sp>
        <p:nvSpPr>
          <p:cNvPr id="75979" name="Line 198"/>
          <p:cNvSpPr/>
          <p:nvPr/>
        </p:nvSpPr>
        <p:spPr>
          <a:xfrm>
            <a:off x="7358063" y="4875213"/>
            <a:ext cx="166687" cy="0"/>
          </a:xfrm>
          <a:prstGeom prst="line">
            <a:avLst/>
          </a:prstGeom>
          <a:ln w="12700" cap="flat" cmpd="sng">
            <a:solidFill>
              <a:srgbClr val="FF3300"/>
            </a:solidFill>
            <a:prstDash val="solid"/>
            <a:miter/>
            <a:headEnd type="none" w="med" len="med"/>
            <a:tailEnd type="none" w="med" len="med"/>
          </a:ln>
        </p:spPr>
        <p:txBody>
          <a:bodyPr/>
          <a:lstStyle/>
          <a:p>
            <a:endParaRPr lang="zh-CN" altLang="en-US"/>
          </a:p>
        </p:txBody>
      </p:sp>
      <p:sp>
        <p:nvSpPr>
          <p:cNvPr id="75980" name="Line 198"/>
          <p:cNvSpPr/>
          <p:nvPr/>
        </p:nvSpPr>
        <p:spPr>
          <a:xfrm>
            <a:off x="7556500" y="4875213"/>
            <a:ext cx="166688" cy="0"/>
          </a:xfrm>
          <a:prstGeom prst="line">
            <a:avLst/>
          </a:prstGeom>
          <a:ln w="12700" cap="flat" cmpd="sng">
            <a:solidFill>
              <a:srgbClr val="FF3300"/>
            </a:solidFill>
            <a:prstDash val="solid"/>
            <a:miter/>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xEl>
                                              <p:pRg st="1" end="1"/>
                                            </p:txEl>
                                          </p:spTgt>
                                        </p:tgtEl>
                                        <p:attrNameLst>
                                          <p:attrName>style.visibility</p:attrName>
                                        </p:attrNameLst>
                                      </p:cBhvr>
                                      <p:to>
                                        <p:strVal val="visible"/>
                                      </p:to>
                                    </p:set>
                                    <p:animEffect transition="in" filter="fade">
                                      <p:cBhvr>
                                        <p:cTn id="7" dur="500"/>
                                        <p:tgtEl>
                                          <p:spTgt spid="7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xEl>
                                              <p:pRg st="0" end="0"/>
                                            </p:txEl>
                                          </p:spTgt>
                                        </p:tgtEl>
                                        <p:attrNameLst>
                                          <p:attrName>style.visibility</p:attrName>
                                        </p:attrNameLst>
                                      </p:cBhvr>
                                      <p:to>
                                        <p:strVal val="visible"/>
                                      </p:to>
                                    </p:set>
                                    <p:animEffect transition="in" filter="fade">
                                      <p:cBhvr>
                                        <p:cTn id="13" dur="500"/>
                                        <p:tgtEl>
                                          <p:spTgt spid="7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xEl>
                                              <p:pRg st="2" end="2"/>
                                            </p:txEl>
                                          </p:spTgt>
                                        </p:tgtEl>
                                        <p:attrNameLst>
                                          <p:attrName>style.visibility</p:attrName>
                                        </p:attrNameLst>
                                      </p:cBhvr>
                                      <p:to>
                                        <p:strVal val="visible"/>
                                      </p:to>
                                    </p:set>
                                    <p:animEffect transition="in" filter="fade">
                                      <p:cBhvr>
                                        <p:cTn id="16" dur="500"/>
                                        <p:tgtEl>
                                          <p:spTgt spid="79">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xEl>
                                              <p:pRg st="3" end="3"/>
                                            </p:txEl>
                                          </p:spTgt>
                                        </p:tgtEl>
                                        <p:attrNameLst>
                                          <p:attrName>style.visibility</p:attrName>
                                        </p:attrNameLst>
                                      </p:cBhvr>
                                      <p:to>
                                        <p:strVal val="visible"/>
                                      </p:to>
                                    </p:set>
                                    <p:animEffect transition="in" filter="fade">
                                      <p:cBhvr>
                                        <p:cTn id="19" dur="500"/>
                                        <p:tgtEl>
                                          <p:spTgt spid="79">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14"/>
          <p:cNvGrpSpPr/>
          <p:nvPr/>
        </p:nvGrpSpPr>
        <p:grpSpPr>
          <a:xfrm>
            <a:off x="495300" y="1714500"/>
            <a:ext cx="8153400" cy="1695450"/>
            <a:chOff x="0" y="0"/>
            <a:chExt cx="5136" cy="1425"/>
          </a:xfrm>
        </p:grpSpPr>
        <p:sp>
          <p:nvSpPr>
            <p:cNvPr id="73732" name="Rectangle 5"/>
            <p:cNvSpPr/>
            <p:nvPr/>
          </p:nvSpPr>
          <p:spPr>
            <a:xfrm>
              <a:off x="0" y="0"/>
              <a:ext cx="5136" cy="1008"/>
            </a:xfrm>
            <a:prstGeom prst="rect">
              <a:avLst/>
            </a:prstGeom>
            <a:noFill/>
            <a:ln w="9525">
              <a:noFill/>
            </a:ln>
          </p:spPr>
          <p:txBody>
            <a:bodyPr/>
            <a:lstStyle/>
            <a:p>
              <a:pPr marL="342900" indent="-342900" eaLnBrk="1" hangingPunct="1">
                <a:spcBef>
                  <a:spcPct val="2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如果触发器个数为 </a:t>
              </a:r>
              <a:r>
                <a:rPr lang="en-US" altLang="zh-CN" sz="2000" b="1" dirty="0">
                  <a:solidFill>
                    <a:srgbClr val="FF0000"/>
                  </a:solidFill>
                  <a:latin typeface="华文新魏" panose="02010800040101010101" pitchFamily="2" charset="-122"/>
                  <a:ea typeface="华文新魏" panose="02010800040101010101" pitchFamily="2" charset="-122"/>
                </a:rPr>
                <a:t>K</a:t>
              </a:r>
              <a:r>
                <a:rPr lang="zh-CN" altLang="en-US"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，有 </a:t>
              </a:r>
              <a:r>
                <a:rPr lang="en-US" altLang="zh-CN" sz="2000" b="1" dirty="0">
                  <a:solidFill>
                    <a:srgbClr val="FF0000"/>
                  </a:solidFill>
                  <a:latin typeface="华文新魏" panose="02010800040101010101" pitchFamily="2" charset="-122"/>
                  <a:ea typeface="华文新魏" panose="02010800040101010101" pitchFamily="2" charset="-122"/>
                </a:rPr>
                <a:t>2</a:t>
              </a:r>
              <a:r>
                <a:rPr lang="en-US" altLang="zh-CN" sz="2000" b="1" baseline="30000" dirty="0">
                  <a:solidFill>
                    <a:srgbClr val="FF0000"/>
                  </a:solidFill>
                  <a:latin typeface="华文新魏" panose="02010800040101010101" pitchFamily="2" charset="-122"/>
                  <a:ea typeface="华文新魏" panose="02010800040101010101" pitchFamily="2" charset="-122"/>
                </a:rPr>
                <a:t>K </a:t>
              </a:r>
              <a:r>
                <a:rPr lang="zh-CN" altLang="en-US" sz="2000" b="1" dirty="0">
                  <a:latin typeface="华文新魏" panose="02010800040101010101" pitchFamily="2" charset="-122"/>
                  <a:ea typeface="华文新魏" panose="02010800040101010101" pitchFamily="2" charset="-122"/>
                </a:rPr>
                <a:t>种二进制组合，用来对 </a:t>
              </a:r>
              <a:r>
                <a:rPr lang="en-US" altLang="zh-CN" sz="2000" b="1" dirty="0">
                  <a:solidFill>
                    <a:srgbClr val="FF0000"/>
                  </a:solidFill>
                  <a:latin typeface="华文新魏" panose="02010800040101010101" pitchFamily="2" charset="-122"/>
                  <a:ea typeface="华文新魏" panose="02010800040101010101" pitchFamily="2" charset="-122"/>
                </a:rPr>
                <a:t>n </a:t>
              </a:r>
              <a:r>
                <a:rPr lang="zh-CN" altLang="en-US" sz="2000" b="1" dirty="0">
                  <a:latin typeface="华文新魏" panose="02010800040101010101" pitchFamily="2" charset="-122"/>
                  <a:ea typeface="华文新魏" panose="02010800040101010101" pitchFamily="2" charset="-122"/>
                </a:rPr>
                <a:t>个状态进行分配时就有 </a:t>
              </a:r>
              <a:r>
                <a:rPr lang="en-US" altLang="zh-CN" sz="2000" b="1" dirty="0">
                  <a:solidFill>
                    <a:srgbClr val="FF0000"/>
                  </a:solidFill>
                  <a:latin typeface="华文新魏" panose="02010800040101010101" pitchFamily="2" charset="-122"/>
                  <a:ea typeface="华文新魏" panose="02010800040101010101" pitchFamily="2" charset="-122"/>
                </a:rPr>
                <a:t>N</a:t>
              </a:r>
              <a:r>
                <a:rPr lang="zh-CN" altLang="en-US"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种独立的分配方案：</a:t>
              </a:r>
            </a:p>
            <a:p>
              <a:pPr marL="342900" indent="-342900" eaLnBrk="1" hangingPunct="1">
                <a:spcBef>
                  <a:spcPct val="20000"/>
                </a:spcBef>
                <a:buFont typeface="Arial" panose="020B0604020202020204" pitchFamily="34" charset="0"/>
              </a:pPr>
              <a:endParaRPr lang="zh-CN" altLang="en-US" sz="2000" dirty="0">
                <a:latin typeface="华文新魏" panose="02010800040101010101" pitchFamily="2" charset="-122"/>
                <a:ea typeface="华文新魏" panose="02010800040101010101" pitchFamily="2" charset="-122"/>
              </a:endParaRPr>
            </a:p>
            <a:p>
              <a:pPr marL="342900" indent="-342900" eaLnBrk="1" hangingPunct="1">
                <a:spcBef>
                  <a:spcPct val="20000"/>
                </a:spcBef>
                <a:buFont typeface="Arial" panose="020B0604020202020204" pitchFamily="34" charset="0"/>
              </a:pPr>
              <a:endParaRPr lang="zh-CN" altLang="en-US" sz="2000" dirty="0">
                <a:latin typeface="华文新魏" panose="02010800040101010101" pitchFamily="2" charset="-122"/>
                <a:ea typeface="华文新魏" panose="02010800040101010101" pitchFamily="2" charset="-122"/>
              </a:endParaRPr>
            </a:p>
          </p:txBody>
        </p:sp>
        <p:sp>
          <p:nvSpPr>
            <p:cNvPr id="73733" name="Text Box 8"/>
            <p:cNvSpPr txBox="1"/>
            <p:nvPr/>
          </p:nvSpPr>
          <p:spPr>
            <a:xfrm>
              <a:off x="1836" y="696"/>
              <a:ext cx="100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400" b="1" dirty="0">
                  <a:solidFill>
                    <a:srgbClr val="FF0000"/>
                  </a:solidFill>
                  <a:latin typeface="黑体" panose="02010609060101010101" pitchFamily="49" charset="-122"/>
                </a:rPr>
                <a:t>(2</a:t>
              </a:r>
              <a:r>
                <a:rPr lang="en-US" altLang="zh-CN" sz="2400" b="1" baseline="30000" dirty="0">
                  <a:solidFill>
                    <a:srgbClr val="FF0000"/>
                  </a:solidFill>
                  <a:latin typeface="黑体" panose="02010609060101010101" pitchFamily="49" charset="-122"/>
                </a:rPr>
                <a:t>K </a:t>
              </a:r>
              <a:r>
                <a:rPr lang="zh-CN" altLang="en-US" sz="2400" b="1" dirty="0">
                  <a:solidFill>
                    <a:srgbClr val="FF0000"/>
                  </a:solidFill>
                  <a:latin typeface="黑体" panose="02010609060101010101" pitchFamily="49" charset="-122"/>
                </a:rPr>
                <a:t>－ </a:t>
              </a:r>
              <a:r>
                <a:rPr lang="en-US" altLang="zh-CN" sz="2400" b="1" dirty="0">
                  <a:solidFill>
                    <a:srgbClr val="FF0000"/>
                  </a:solidFill>
                  <a:latin typeface="黑体" panose="02010609060101010101" pitchFamily="49" charset="-122"/>
                </a:rPr>
                <a:t>1)!</a:t>
              </a:r>
            </a:p>
          </p:txBody>
        </p:sp>
        <p:sp>
          <p:nvSpPr>
            <p:cNvPr id="73734" name="Line 9"/>
            <p:cNvSpPr/>
            <p:nvPr/>
          </p:nvSpPr>
          <p:spPr>
            <a:xfrm>
              <a:off x="1824" y="1080"/>
              <a:ext cx="1296" cy="0"/>
            </a:xfrm>
            <a:prstGeom prst="line">
              <a:avLst/>
            </a:prstGeom>
            <a:ln w="28575" cap="flat" cmpd="sng">
              <a:solidFill>
                <a:schemeClr val="tx1"/>
              </a:solidFill>
              <a:prstDash val="solid"/>
              <a:miter/>
              <a:headEnd type="none" w="med" len="med"/>
              <a:tailEnd type="none" w="med" len="med"/>
            </a:ln>
          </p:spPr>
          <p:txBody>
            <a:bodyPr/>
            <a:lstStyle/>
            <a:p>
              <a:endParaRPr lang="zh-CN" altLang="en-US"/>
            </a:p>
          </p:txBody>
        </p:sp>
        <p:sp>
          <p:nvSpPr>
            <p:cNvPr id="73735" name="Text Box 10"/>
            <p:cNvSpPr txBox="1"/>
            <p:nvPr/>
          </p:nvSpPr>
          <p:spPr>
            <a:xfrm>
              <a:off x="1872" y="1089"/>
              <a:ext cx="139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400" b="1" dirty="0">
                  <a:solidFill>
                    <a:srgbClr val="FF0000"/>
                  </a:solidFill>
                  <a:latin typeface="黑体" panose="02010609060101010101" pitchFamily="49" charset="-122"/>
                </a:rPr>
                <a:t>(2</a:t>
              </a:r>
              <a:r>
                <a:rPr lang="en-US" altLang="zh-CN" sz="2400" b="1" baseline="30000" dirty="0">
                  <a:solidFill>
                    <a:srgbClr val="FF0000"/>
                  </a:solidFill>
                  <a:latin typeface="黑体" panose="02010609060101010101" pitchFamily="49" charset="-122"/>
                </a:rPr>
                <a:t>K</a:t>
              </a:r>
              <a:r>
                <a:rPr lang="en-US" altLang="zh-CN" sz="2400" b="1" dirty="0">
                  <a:solidFill>
                    <a:srgbClr val="FF0000"/>
                  </a:solidFill>
                  <a:latin typeface="黑体" panose="02010609060101010101" pitchFamily="49" charset="-122"/>
                </a:rPr>
                <a:t> </a:t>
              </a:r>
              <a:r>
                <a:rPr lang="zh-CN" altLang="en-US" sz="2400" b="1" dirty="0">
                  <a:solidFill>
                    <a:srgbClr val="FF0000"/>
                  </a:solidFill>
                  <a:latin typeface="黑体" panose="02010609060101010101" pitchFamily="49" charset="-122"/>
                </a:rPr>
                <a:t>－</a:t>
              </a:r>
              <a:r>
                <a:rPr lang="en-US" altLang="zh-CN" sz="2400" b="1" dirty="0">
                  <a:solidFill>
                    <a:srgbClr val="FF0000"/>
                  </a:solidFill>
                  <a:latin typeface="黑体" panose="02010609060101010101" pitchFamily="49" charset="-122"/>
                </a:rPr>
                <a:t>n)! K!</a:t>
              </a:r>
            </a:p>
          </p:txBody>
        </p:sp>
        <p:sp>
          <p:nvSpPr>
            <p:cNvPr id="73736" name="Text Box 11"/>
            <p:cNvSpPr txBox="1"/>
            <p:nvPr/>
          </p:nvSpPr>
          <p:spPr>
            <a:xfrm>
              <a:off x="1248" y="909"/>
              <a:ext cx="672" cy="336"/>
            </a:xfrm>
            <a:prstGeom prst="rect">
              <a:avLst/>
            </a:prstGeom>
            <a:noFill/>
            <a:ln w="9525">
              <a:noFill/>
            </a:ln>
          </p:spPr>
          <p:txBody>
            <a:bodyPr>
              <a:spAutoFit/>
            </a:bodyPr>
            <a:lstStyle/>
            <a:p>
              <a:pPr eaLnBrk="1" hangingPunct="1">
                <a:spcBef>
                  <a:spcPct val="20000"/>
                </a:spcBef>
                <a:buFont typeface="Arial" panose="020B0604020202020204" pitchFamily="34" charset="0"/>
              </a:pPr>
              <a:r>
                <a:rPr lang="en-US" altLang="zh-CN" sz="2400" b="1" dirty="0">
                  <a:solidFill>
                    <a:srgbClr val="FF0000"/>
                  </a:solidFill>
                  <a:latin typeface="黑体" panose="02010609060101010101" pitchFamily="49" charset="-122"/>
                </a:rPr>
                <a:t>N</a:t>
              </a:r>
              <a:r>
                <a:rPr lang="en-US" altLang="zh-CN" sz="2400" b="1" baseline="-25000" dirty="0">
                  <a:solidFill>
                    <a:srgbClr val="FF0000"/>
                  </a:solidFill>
                  <a:latin typeface="黑体" panose="02010609060101010101" pitchFamily="49" charset="-122"/>
                </a:rPr>
                <a:t>  </a:t>
              </a:r>
              <a:r>
                <a:rPr lang="en-US" altLang="zh-CN" sz="2400" b="1" dirty="0">
                  <a:solidFill>
                    <a:srgbClr val="FF0000"/>
                  </a:solidFill>
                  <a:latin typeface="黑体" panose="02010609060101010101" pitchFamily="49" charset="-122"/>
                </a:rPr>
                <a:t>=</a:t>
              </a:r>
            </a:p>
          </p:txBody>
        </p:sp>
      </p:grpSp>
      <p:sp>
        <p:nvSpPr>
          <p:cNvPr id="73731" name="Rectangle 2"/>
          <p:cNvSpPr>
            <a:spLocks noGrp="1"/>
          </p:cNvSpPr>
          <p:nvPr>
            <p:ph type="title"/>
          </p:nvPr>
        </p:nvSpPr>
        <p:spPr>
          <a:xfrm>
            <a:off x="685800" y="858838"/>
            <a:ext cx="7772400" cy="85725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真正独立的状态分配方案总数 </a:t>
            </a:r>
            <a:br>
              <a:rPr lang="zh-CN" altLang="en-US" sz="2000" b="1" dirty="0">
                <a:solidFill>
                  <a:srgbClr val="FF0000"/>
                </a:solidFill>
                <a:latin typeface="华文新魏" panose="02010800040101010101" pitchFamily="2" charset="-122"/>
                <a:ea typeface="华文新魏" panose="02010800040101010101" pitchFamily="2" charset="-122"/>
              </a:rPr>
            </a:br>
            <a:r>
              <a:rPr lang="en-US" altLang="zh-CN" sz="2000" b="1" i="1" dirty="0">
                <a:solidFill>
                  <a:srgbClr val="FF0000"/>
                </a:solidFill>
                <a:latin typeface="华文新魏" panose="02010800040101010101" pitchFamily="2" charset="-122"/>
                <a:ea typeface="华文新魏" panose="02010800040101010101" pitchFamily="2" charset="-122"/>
              </a:rPr>
              <a:t>Unique State Assibnment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type="title"/>
          </p:nvPr>
        </p:nvSpPr>
        <p:spPr>
          <a:xfrm>
            <a:off x="685800" y="473075"/>
            <a:ext cx="7772400" cy="342900"/>
          </a:xfrm>
          <a:prstGeom prst="rect">
            <a:avLst/>
          </a:prstGeom>
          <a:noFill/>
          <a:ln w="9525">
            <a:noFill/>
          </a:ln>
        </p:spPr>
        <p:txBody>
          <a:bodyPr/>
          <a:lstStyle/>
          <a:p>
            <a:r>
              <a:rPr lang="en-US" altLang="zh-CN" sz="1800" b="1" dirty="0">
                <a:latin typeface="华文新魏" panose="02010800040101010101" pitchFamily="2" charset="-122"/>
                <a:ea typeface="华文新魏" panose="02010800040101010101" pitchFamily="2" charset="-122"/>
              </a:rPr>
              <a:t>n = 4, K = 2 </a:t>
            </a:r>
            <a:r>
              <a:rPr lang="zh-CN" altLang="en-US" sz="1800" b="1" dirty="0">
                <a:latin typeface="华文新魏" panose="02010800040101010101" pitchFamily="2" charset="-122"/>
                <a:ea typeface="华文新魏" panose="02010800040101010101" pitchFamily="2" charset="-122"/>
              </a:rPr>
              <a:t>全部状态分配方案</a:t>
            </a:r>
          </a:p>
        </p:txBody>
      </p:sp>
      <p:graphicFrame>
        <p:nvGraphicFramePr>
          <p:cNvPr id="60419" name="Group 3"/>
          <p:cNvGraphicFramePr>
            <a:graphicFrameLocks noGrp="1"/>
          </p:cNvGraphicFramePr>
          <p:nvPr/>
        </p:nvGraphicFramePr>
        <p:xfrm>
          <a:off x="304800" y="842963"/>
          <a:ext cx="7867650" cy="4248151"/>
        </p:xfrm>
        <a:graphic>
          <a:graphicData uri="http://schemas.openxmlformats.org/drawingml/2006/table">
            <a:tbl>
              <a:tblPr/>
              <a:tblGrid>
                <a:gridCol w="787400">
                  <a:extLst>
                    <a:ext uri="{9D8B030D-6E8A-4147-A177-3AD203B41FA5}">
                      <a16:colId xmlns:a16="http://schemas.microsoft.com/office/drawing/2014/main" val="20000"/>
                    </a:ext>
                  </a:extLst>
                </a:gridCol>
                <a:gridCol w="785813">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gridCol w="785812">
                  <a:extLst>
                    <a:ext uri="{9D8B030D-6E8A-4147-A177-3AD203B41FA5}">
                      <a16:colId xmlns:a16="http://schemas.microsoft.com/office/drawing/2014/main" val="20003"/>
                    </a:ext>
                  </a:extLst>
                </a:gridCol>
                <a:gridCol w="787400">
                  <a:extLst>
                    <a:ext uri="{9D8B030D-6E8A-4147-A177-3AD203B41FA5}">
                      <a16:colId xmlns:a16="http://schemas.microsoft.com/office/drawing/2014/main" val="20004"/>
                    </a:ext>
                  </a:extLst>
                </a:gridCol>
                <a:gridCol w="787400">
                  <a:extLst>
                    <a:ext uri="{9D8B030D-6E8A-4147-A177-3AD203B41FA5}">
                      <a16:colId xmlns:a16="http://schemas.microsoft.com/office/drawing/2014/main" val="20005"/>
                    </a:ext>
                  </a:extLst>
                </a:gridCol>
                <a:gridCol w="785813">
                  <a:extLst>
                    <a:ext uri="{9D8B030D-6E8A-4147-A177-3AD203B41FA5}">
                      <a16:colId xmlns:a16="http://schemas.microsoft.com/office/drawing/2014/main" val="20006"/>
                    </a:ext>
                  </a:extLst>
                </a:gridCol>
                <a:gridCol w="787400">
                  <a:extLst>
                    <a:ext uri="{9D8B030D-6E8A-4147-A177-3AD203B41FA5}">
                      <a16:colId xmlns:a16="http://schemas.microsoft.com/office/drawing/2014/main" val="20007"/>
                    </a:ext>
                  </a:extLst>
                </a:gridCol>
                <a:gridCol w="785812">
                  <a:extLst>
                    <a:ext uri="{9D8B030D-6E8A-4147-A177-3AD203B41FA5}">
                      <a16:colId xmlns:a16="http://schemas.microsoft.com/office/drawing/2014/main" val="20008"/>
                    </a:ext>
                  </a:extLst>
                </a:gridCol>
                <a:gridCol w="787400">
                  <a:extLst>
                    <a:ext uri="{9D8B030D-6E8A-4147-A177-3AD203B41FA5}">
                      <a16:colId xmlns:a16="http://schemas.microsoft.com/office/drawing/2014/main" val="20009"/>
                    </a:ext>
                  </a:extLst>
                </a:gridCol>
              </a:tblGrid>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黑体" panose="02010609060101010101" pitchFamily="49"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FF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0"/>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一</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黑体" panose="02010609060101010101" pitchFamily="49"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05"/>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二</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1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rgbClr val="FF9900"/>
                          </a:solidFill>
                          <a:effectLst/>
                          <a:latin typeface="Times New Roman" panose="02020603050405020304" pitchFamily="18" charset="0"/>
                          <a:ea typeface="黑体" panose="02010609060101010101" pitchFamily="49" charset="-122"/>
                        </a:rPr>
                        <a:t>方案</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4</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5</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6</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7</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9900"/>
                          </a:solidFill>
                          <a:effectLst/>
                          <a:latin typeface="黑体" panose="02010609060101010101" pitchFamily="49" charset="-122"/>
                          <a:ea typeface="黑体" panose="02010609060101010101" pitchFamily="49" charset="-122"/>
                        </a:rPr>
                        <a:t>8</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extLst>
                  <a:ext uri="{0D108BD9-81ED-4DB2-BD59-A6C34878D82A}">
                    <a16:rowId xmlns:a16="http://schemas.microsoft.com/office/drawing/2014/main" val="10010"/>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第</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三</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accent2"/>
                          </a:solidFill>
                          <a:effectLst/>
                          <a:latin typeface="Times New Roman" panose="02020603050405020304" pitchFamily="18" charset="0"/>
                          <a:ea typeface="黑体" panose="02010609060101010101" pitchFamily="49" charset="-122"/>
                        </a:rPr>
                        <a:t>组</a:t>
                      </a: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635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200" b="1" i="0" u="none" strike="noStrike" cap="none" normalizeH="0" baseline="0">
                        <a:ln>
                          <a:noFill/>
                        </a:ln>
                        <a:solidFill>
                          <a:schemeClr val="accent2"/>
                        </a:solidFill>
                        <a:effectLst/>
                        <a:latin typeface="黑体" panose="02010609060101010101" pitchFamily="49" charset="-122"/>
                        <a:ea typeface="黑体" panose="02010609060101010101" pitchFamily="49" charset="-122"/>
                      </a:endParaRPr>
                    </a:p>
                  </a:txBody>
                  <a:tcPr marT="34290" marB="34290" anchor="ctr" anchorCtr="1" horzOverflow="overflow">
                    <a:lnL w="38100" cap="flat" cmpd="sng" algn="ctr">
                      <a:solidFill>
                        <a:srgbClr val="FFFF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cap="flat">
                      <a:noFill/>
                    </a:lnT>
                    <a:lnB w="38100" cap="flat" cmpd="sng" algn="ctr">
                      <a:solidFill>
                        <a:srgbClr val="FF33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rgbClr val="FF9900"/>
                          </a:solidFill>
                          <a:effectLst/>
                          <a:latin typeface="黑体" panose="02010609060101010101" pitchFamily="49" charset="-122"/>
                          <a:ea typeface="黑体" panose="02010609060101010101" pitchFamily="49"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rgbClr val="B9FFED"/>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38100" cap="flat" cmpd="sng" algn="ctr">
                      <a:solidFill>
                        <a:srgbClr val="FF33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9686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状  态</a:t>
                      </a:r>
                    </a:p>
                  </a:txBody>
                  <a:tcPr marT="34290" marB="34290" anchor="ctr" anchorCtr="1" horzOverflow="overflow">
                    <a:lnL w="38100" cap="flat" cmpd="sng" algn="ctr">
                      <a:solidFill>
                        <a:srgbClr val="FFFF00"/>
                      </a:solidFill>
                      <a:prstDash val="solid"/>
                      <a:miter lim="800000"/>
                      <a:headEnd type="none" w="med" len="med"/>
                      <a:tailEnd type="none" w="med" len="med"/>
                    </a:lnL>
                    <a:lnR cap="flat">
                      <a:noFill/>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12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变  量</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y</a:t>
                      </a:r>
                      <a:r>
                        <a:rPr kumimoji="0" lang="en-US" altLang="zh-CN" sz="1200" b="1" i="0" u="none" strike="noStrike" cap="none" normalizeH="0" baseline="-25000">
                          <a:ln>
                            <a:noFill/>
                          </a:ln>
                          <a:solidFill>
                            <a:srgbClr val="FF3300"/>
                          </a:solidFill>
                          <a:effectLst/>
                          <a:latin typeface="黑体" panose="02010609060101010101" pitchFamily="49" charset="-122"/>
                          <a:ea typeface="黑体" panose="02010609060101010101" pitchFamily="49" charset="-122"/>
                        </a:rPr>
                        <a:t>0 </a:t>
                      </a:r>
                      <a:r>
                        <a:rPr kumimoji="0" lang="en-US" altLang="zh-CN" sz="1200" b="1" i="0" u="none" strike="noStrike" cap="none" normalizeH="0" baseline="0">
                          <a:ln>
                            <a:noFill/>
                          </a:ln>
                          <a:solidFill>
                            <a:srgbClr val="FF3300"/>
                          </a:solidFill>
                          <a:effectLst/>
                          <a:latin typeface="黑体" panose="02010609060101010101" pitchFamily="49" charset="-122"/>
                          <a:ea typeface="黑体" panose="02010609060101010101" pitchFamily="49" charset="-122"/>
                        </a:rPr>
                        <a:t>y</a:t>
                      </a:r>
                      <a:r>
                        <a:rPr kumimoji="0" lang="en-US" altLang="zh-CN" sz="1200" b="1" i="0" u="none" strike="noStrike" cap="none" normalizeH="0" baseline="-25000">
                          <a:ln>
                            <a:noFill/>
                          </a:ln>
                          <a:solidFill>
                            <a:srgbClr val="FF3300"/>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1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y</a:t>
                      </a:r>
                      <a:r>
                        <a:rPr kumimoji="0" lang="en-US" altLang="zh-CN" sz="1200" b="0" i="0" u="none" strike="noStrike" cap="none" normalizeH="0" baseline="-2500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38100" cap="flat" cmpd="sng" algn="ctr">
                      <a:solidFill>
                        <a:srgbClr val="FFFF00"/>
                      </a:solidFill>
                      <a:prstDash val="solid"/>
                      <a:miter lim="800000"/>
                      <a:headEnd type="none" w="med" len="med"/>
                      <a:tailEnd type="none" w="med" len="med"/>
                    </a:lnR>
                    <a:lnT w="38100" cap="flat" cmpd="sng" algn="ctr">
                      <a:solidFill>
                        <a:srgbClr val="FF3300"/>
                      </a:solidFill>
                      <a:prstDash val="solid"/>
                      <a:miter lim="800000"/>
                      <a:headEnd type="none" w="med" len="med"/>
                      <a:tailEnd type="none" w="med" len="med"/>
                    </a:lnT>
                    <a:lnB w="38100" cap="flat" cmpd="sng" algn="ctr">
                      <a:solidFill>
                        <a:srgbClr val="FFFF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15"/>
                  </a:ext>
                </a:extLst>
              </a:tr>
            </a:tbl>
          </a:graphicData>
        </a:graphic>
      </p:graphicFrame>
      <p:grpSp>
        <p:nvGrpSpPr>
          <p:cNvPr id="76992" name="Group 193"/>
          <p:cNvGrpSpPr/>
          <p:nvPr/>
        </p:nvGrpSpPr>
        <p:grpSpPr>
          <a:xfrm>
            <a:off x="2843213" y="4867275"/>
            <a:ext cx="5184775" cy="20638"/>
            <a:chOff x="0" y="-7"/>
            <a:chExt cx="3266" cy="17"/>
          </a:xfrm>
        </p:grpSpPr>
        <p:sp>
          <p:nvSpPr>
            <p:cNvPr id="77043" name="Line 194"/>
            <p:cNvSpPr/>
            <p:nvPr/>
          </p:nvSpPr>
          <p:spPr>
            <a:xfrm>
              <a:off x="0"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4" name="Line 195"/>
            <p:cNvSpPr/>
            <p:nvPr/>
          </p:nvSpPr>
          <p:spPr>
            <a:xfrm>
              <a:off x="615"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5" name="Line 196"/>
            <p:cNvSpPr/>
            <p:nvPr/>
          </p:nvSpPr>
          <p:spPr>
            <a:xfrm>
              <a:off x="998"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6" name="Line 197"/>
            <p:cNvSpPr/>
            <p:nvPr/>
          </p:nvSpPr>
          <p:spPr>
            <a:xfrm>
              <a:off x="1152" y="10"/>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7" name="Line 198"/>
            <p:cNvSpPr/>
            <p:nvPr/>
          </p:nvSpPr>
          <p:spPr>
            <a:xfrm>
              <a:off x="1996" y="-1"/>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8" name="Line 199"/>
            <p:cNvSpPr/>
            <p:nvPr/>
          </p:nvSpPr>
          <p:spPr>
            <a:xfrm>
              <a:off x="2585" y="-1"/>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49" name="Line 200"/>
            <p:cNvSpPr/>
            <p:nvPr/>
          </p:nvSpPr>
          <p:spPr>
            <a:xfrm>
              <a:off x="2994" y="-7"/>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sp>
          <p:nvSpPr>
            <p:cNvPr id="77050" name="Line 201"/>
            <p:cNvSpPr/>
            <p:nvPr/>
          </p:nvSpPr>
          <p:spPr>
            <a:xfrm>
              <a:off x="3148" y="-7"/>
              <a:ext cx="118" cy="0"/>
            </a:xfrm>
            <a:prstGeom prst="line">
              <a:avLst/>
            </a:prstGeom>
            <a:ln w="12700" cap="flat" cmpd="sng">
              <a:solidFill>
                <a:schemeClr val="tx1"/>
              </a:solidFill>
              <a:prstDash val="solid"/>
              <a:miter/>
              <a:headEnd type="none" w="med" len="med"/>
              <a:tailEnd type="none" w="med" len="med"/>
            </a:ln>
          </p:spPr>
          <p:txBody>
            <a:bodyPr/>
            <a:lstStyle/>
            <a:p>
              <a:endParaRPr lang="zh-CN" altLang="en-US"/>
            </a:p>
          </p:txBody>
        </p:sp>
      </p:grpSp>
      <p:sp>
        <p:nvSpPr>
          <p:cNvPr id="3" name="Rectangle 300"/>
          <p:cNvSpPr/>
          <p:nvPr/>
        </p:nvSpPr>
        <p:spPr>
          <a:xfrm>
            <a:off x="2195513" y="914400"/>
            <a:ext cx="2511425" cy="204470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graphicFrame>
        <p:nvGraphicFramePr>
          <p:cNvPr id="60656" name="Group 240"/>
          <p:cNvGraphicFramePr>
            <a:graphicFrameLocks noGrp="1"/>
          </p:cNvGraphicFramePr>
          <p:nvPr/>
        </p:nvGraphicFramePr>
        <p:xfrm>
          <a:off x="2667000" y="1473200"/>
          <a:ext cx="1752600" cy="1123950"/>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60651" name="Rectangle 322"/>
          <p:cNvSpPr/>
          <p:nvPr/>
        </p:nvSpPr>
        <p:spPr>
          <a:xfrm>
            <a:off x="2209800" y="901700"/>
            <a:ext cx="2743200" cy="400050"/>
          </a:xfrm>
          <a:prstGeom prst="rect">
            <a:avLst/>
          </a:prstGeom>
          <a:noFill/>
          <a:ln w="9525">
            <a:noFill/>
          </a:ln>
        </p:spPr>
        <p:txBody>
          <a:bodyPr/>
          <a:lstStyle/>
          <a:p>
            <a:pPr marL="342900" indent="-342900" eaLnBrk="1" hangingPunct="1">
              <a:lnSpc>
                <a:spcPct val="90000"/>
              </a:lnSpc>
              <a:spcBef>
                <a:spcPct val="20000"/>
              </a:spcBef>
              <a:buFont typeface="Arial" panose="020B0604020202020204" pitchFamily="34" charset="0"/>
            </a:pPr>
            <a:r>
              <a:rPr lang="zh-CN" altLang="en-US" dirty="0">
                <a:solidFill>
                  <a:schemeClr val="bg1"/>
                </a:solidFill>
                <a:latin typeface="华文新魏" panose="02010800040101010101" pitchFamily="2" charset="-122"/>
                <a:ea typeface="华文新魏" panose="02010800040101010101" pitchFamily="2" charset="-122"/>
              </a:rPr>
              <a:t>上例中的方案</a:t>
            </a:r>
            <a:r>
              <a:rPr lang="en-US" altLang="zh-CN" dirty="0">
                <a:solidFill>
                  <a:schemeClr val="bg1"/>
                </a:solidFill>
                <a:latin typeface="华文新魏" panose="02010800040101010101" pitchFamily="2" charset="-122"/>
                <a:ea typeface="华文新魏" panose="02010800040101010101" pitchFamily="2" charset="-122"/>
              </a:rPr>
              <a:t>2 </a:t>
            </a:r>
            <a:r>
              <a:rPr lang="zh-CN" altLang="en-US" dirty="0">
                <a:solidFill>
                  <a:schemeClr val="bg1"/>
                </a:solidFill>
                <a:latin typeface="华文新魏" panose="02010800040101010101" pitchFamily="2" charset="-122"/>
                <a:ea typeface="华文新魏" panose="02010800040101010101" pitchFamily="2" charset="-122"/>
              </a:rPr>
              <a:t>对应着</a:t>
            </a:r>
          </a:p>
          <a:p>
            <a:pPr marL="342900" indent="-342900" eaLnBrk="1" hangingPunct="1">
              <a:lnSpc>
                <a:spcPct val="90000"/>
              </a:lnSpc>
              <a:spcBef>
                <a:spcPct val="20000"/>
              </a:spcBef>
              <a:buFont typeface="Arial" panose="020B0604020202020204" pitchFamily="34" charset="0"/>
            </a:pPr>
            <a:r>
              <a:rPr lang="zh-CN" altLang="en-US" dirty="0">
                <a:solidFill>
                  <a:schemeClr val="bg1"/>
                </a:solidFill>
                <a:latin typeface="华文新魏" panose="02010800040101010101" pitchFamily="2" charset="-122"/>
                <a:ea typeface="华文新魏" panose="02010800040101010101" pitchFamily="2" charset="-122"/>
              </a:rPr>
              <a:t>表中第一组的方案</a:t>
            </a:r>
            <a:r>
              <a:rPr lang="en-US" altLang="zh-CN" dirty="0">
                <a:solidFill>
                  <a:schemeClr val="bg1"/>
                </a:solidFill>
                <a:latin typeface="华文新魏" panose="02010800040101010101" pitchFamily="2" charset="-122"/>
                <a:ea typeface="华文新魏" panose="02010800040101010101" pitchFamily="2" charset="-122"/>
              </a:rPr>
              <a:t>5</a:t>
            </a:r>
          </a:p>
        </p:txBody>
      </p:sp>
      <p:grpSp>
        <p:nvGrpSpPr>
          <p:cNvPr id="60652" name="Group 323"/>
          <p:cNvGrpSpPr/>
          <p:nvPr/>
        </p:nvGrpSpPr>
        <p:grpSpPr>
          <a:xfrm>
            <a:off x="2663825" y="1358900"/>
            <a:ext cx="1603375" cy="1643063"/>
            <a:chOff x="-2" y="-39"/>
            <a:chExt cx="1010" cy="1381"/>
          </a:xfrm>
        </p:grpSpPr>
        <p:sp>
          <p:nvSpPr>
            <p:cNvPr id="77040" name="Text Box 324"/>
            <p:cNvSpPr txBox="1"/>
            <p:nvPr/>
          </p:nvSpPr>
          <p:spPr>
            <a:xfrm>
              <a:off x="170" y="-39"/>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Calibri" panose="020F0502020204030204" pitchFamily="34" charset="0"/>
                  <a:ea typeface="宋体" panose="02010600030101010101" pitchFamily="2" charset="-122"/>
                </a:rPr>
                <a:t>y</a:t>
              </a:r>
              <a:r>
                <a:rPr lang="en-US" altLang="zh-CN" sz="2000" b="1" baseline="-25000" dirty="0">
                  <a:solidFill>
                    <a:schemeClr val="accent2"/>
                  </a:solidFill>
                  <a:latin typeface="Calibri" panose="020F0502020204030204" pitchFamily="34" charset="0"/>
                  <a:ea typeface="宋体" panose="02010600030101010101" pitchFamily="2" charset="-122"/>
                </a:rPr>
                <a:t>0</a:t>
              </a:r>
              <a:endParaRPr lang="en-US" altLang="zh-CN" sz="2000" b="1" dirty="0">
                <a:solidFill>
                  <a:schemeClr val="accent2"/>
                </a:solidFill>
                <a:latin typeface="Calibri" panose="020F0502020204030204" pitchFamily="34" charset="0"/>
                <a:ea typeface="宋体" panose="02010600030101010101" pitchFamily="2" charset="-122"/>
              </a:endParaRPr>
            </a:p>
          </p:txBody>
        </p:sp>
        <p:sp>
          <p:nvSpPr>
            <p:cNvPr id="77041" name="Text Box 325"/>
            <p:cNvSpPr txBox="1"/>
            <p:nvPr/>
          </p:nvSpPr>
          <p:spPr>
            <a:xfrm>
              <a:off x="-2" y="61"/>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Calibri" panose="020F0502020204030204" pitchFamily="34" charset="0"/>
                  <a:ea typeface="宋体" panose="02010600030101010101" pitchFamily="2" charset="-122"/>
                </a:rPr>
                <a:t>y</a:t>
              </a:r>
              <a:r>
                <a:rPr lang="en-US" altLang="zh-CN" sz="2000" b="1" baseline="-25000" dirty="0">
                  <a:solidFill>
                    <a:schemeClr val="accent2"/>
                  </a:solidFill>
                  <a:latin typeface="Calibri" panose="020F0502020204030204" pitchFamily="34" charset="0"/>
                  <a:ea typeface="宋体" panose="02010600030101010101" pitchFamily="2" charset="-122"/>
                </a:rPr>
                <a:t>1</a:t>
              </a:r>
              <a:endParaRPr lang="en-US" altLang="zh-CN" sz="2000" b="1" dirty="0">
                <a:solidFill>
                  <a:schemeClr val="accent2"/>
                </a:solidFill>
                <a:latin typeface="Calibri" panose="020F0502020204030204" pitchFamily="34" charset="0"/>
                <a:ea typeface="宋体" panose="02010600030101010101" pitchFamily="2" charset="-122"/>
              </a:endParaRPr>
            </a:p>
          </p:txBody>
        </p:sp>
        <p:sp>
          <p:nvSpPr>
            <p:cNvPr id="77042" name="Text Box 326"/>
            <p:cNvSpPr txBox="1"/>
            <p:nvPr/>
          </p:nvSpPr>
          <p:spPr>
            <a:xfrm>
              <a:off x="240" y="1006"/>
              <a:ext cx="76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solidFill>
                    <a:schemeClr val="bg1"/>
                  </a:solidFill>
                  <a:latin typeface="华文新魏" panose="02010800040101010101" pitchFamily="2" charset="-122"/>
                  <a:ea typeface="华文新魏" panose="02010800040101010101" pitchFamily="2" charset="-122"/>
                </a:rPr>
                <a:t>方案</a:t>
              </a:r>
              <a:r>
                <a:rPr lang="en-US" altLang="zh-CN" b="1" dirty="0">
                  <a:solidFill>
                    <a:schemeClr val="bg1"/>
                  </a:solidFill>
                  <a:latin typeface="华文新魏" panose="02010800040101010101" pitchFamily="2" charset="-122"/>
                  <a:ea typeface="华文新魏" panose="02010800040101010101" pitchFamily="2" charset="-122"/>
                </a:rPr>
                <a:t>2</a:t>
              </a:r>
              <a:r>
                <a:rPr lang="en-US" altLang="zh-CN" b="1" dirty="0">
                  <a:solidFill>
                    <a:srgbClr val="FFFF00"/>
                  </a:solidFill>
                  <a:latin typeface="华文新魏" panose="02010800040101010101" pitchFamily="2" charset="-122"/>
                  <a:ea typeface="华文新魏" panose="02010800040101010101" pitchFamily="2" charset="-122"/>
                </a:rPr>
                <a:t> </a:t>
              </a:r>
              <a:r>
                <a:rPr lang="en-US" altLang="zh-CN" sz="2000" dirty="0">
                  <a:solidFill>
                    <a:srgbClr val="FFFF00"/>
                  </a:solidFill>
                  <a:latin typeface="华文新魏" panose="02010800040101010101" pitchFamily="2" charset="-122"/>
                  <a:ea typeface="华文新魏" panose="02010800040101010101" pitchFamily="2" charset="-122"/>
                </a:rPr>
                <a:t> </a:t>
              </a:r>
            </a:p>
          </p:txBody>
        </p:sp>
      </p:grpSp>
      <p:sp>
        <p:nvSpPr>
          <p:cNvPr id="30" name="Rectangle 253"/>
          <p:cNvSpPr/>
          <p:nvPr/>
        </p:nvSpPr>
        <p:spPr>
          <a:xfrm>
            <a:off x="2133600" y="3076575"/>
            <a:ext cx="2582863" cy="204152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graphicFrame>
        <p:nvGraphicFramePr>
          <p:cNvPr id="31" name="Group 215"/>
          <p:cNvGraphicFramePr>
            <a:graphicFrameLocks noGrp="1"/>
          </p:cNvGraphicFramePr>
          <p:nvPr/>
        </p:nvGraphicFramePr>
        <p:xfrm>
          <a:off x="2667000" y="3662363"/>
          <a:ext cx="1752600" cy="1123950"/>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32" name="Group 224"/>
          <p:cNvGrpSpPr/>
          <p:nvPr/>
        </p:nvGrpSpPr>
        <p:grpSpPr>
          <a:xfrm>
            <a:off x="2640013" y="3535363"/>
            <a:ext cx="1627187" cy="1651000"/>
            <a:chOff x="-17" y="-45"/>
            <a:chExt cx="1025" cy="1387"/>
          </a:xfrm>
        </p:grpSpPr>
        <p:sp>
          <p:nvSpPr>
            <p:cNvPr id="77037" name="Text Box 225"/>
            <p:cNvSpPr txBox="1"/>
            <p:nvPr/>
          </p:nvSpPr>
          <p:spPr>
            <a:xfrm>
              <a:off x="170" y="-45"/>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Calibri" panose="020F0502020204030204" pitchFamily="34" charset="0"/>
                  <a:ea typeface="宋体" panose="02010600030101010101" pitchFamily="2" charset="-122"/>
                </a:rPr>
                <a:t>y</a:t>
              </a:r>
              <a:r>
                <a:rPr lang="en-US" altLang="zh-CN" sz="2000" b="1" baseline="-25000" dirty="0">
                  <a:solidFill>
                    <a:schemeClr val="accent2"/>
                  </a:solidFill>
                  <a:latin typeface="Calibri" panose="020F0502020204030204" pitchFamily="34" charset="0"/>
                  <a:ea typeface="宋体" panose="02010600030101010101" pitchFamily="2" charset="-122"/>
                </a:rPr>
                <a:t>0</a:t>
              </a:r>
              <a:endParaRPr lang="en-US" altLang="zh-CN" sz="2000" b="1" dirty="0">
                <a:solidFill>
                  <a:schemeClr val="accent2"/>
                </a:solidFill>
                <a:latin typeface="Calibri" panose="020F0502020204030204" pitchFamily="34" charset="0"/>
                <a:ea typeface="宋体" panose="02010600030101010101" pitchFamily="2" charset="-122"/>
              </a:endParaRPr>
            </a:p>
          </p:txBody>
        </p:sp>
        <p:sp>
          <p:nvSpPr>
            <p:cNvPr id="77038" name="Text Box 226"/>
            <p:cNvSpPr txBox="1"/>
            <p:nvPr/>
          </p:nvSpPr>
          <p:spPr>
            <a:xfrm>
              <a:off x="-17" y="67"/>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chemeClr val="accent2"/>
                  </a:solidFill>
                  <a:latin typeface="Calibri" panose="020F0502020204030204" pitchFamily="34" charset="0"/>
                  <a:ea typeface="宋体" panose="02010600030101010101" pitchFamily="2" charset="-122"/>
                </a:rPr>
                <a:t>y</a:t>
              </a:r>
              <a:r>
                <a:rPr lang="en-US" altLang="zh-CN" sz="2000" b="1" baseline="-25000" dirty="0">
                  <a:solidFill>
                    <a:schemeClr val="accent2"/>
                  </a:solidFill>
                  <a:latin typeface="Calibri" panose="020F0502020204030204" pitchFamily="34" charset="0"/>
                  <a:ea typeface="宋体" panose="02010600030101010101" pitchFamily="2" charset="-122"/>
                </a:rPr>
                <a:t>1</a:t>
              </a:r>
              <a:endParaRPr lang="en-US" altLang="zh-CN" sz="2000" b="1" dirty="0">
                <a:solidFill>
                  <a:schemeClr val="accent2"/>
                </a:solidFill>
                <a:latin typeface="Calibri" panose="020F0502020204030204" pitchFamily="34" charset="0"/>
                <a:ea typeface="宋体" panose="02010600030101010101" pitchFamily="2" charset="-122"/>
              </a:endParaRPr>
            </a:p>
          </p:txBody>
        </p:sp>
        <p:sp>
          <p:nvSpPr>
            <p:cNvPr id="77039" name="Text Box 227"/>
            <p:cNvSpPr txBox="1"/>
            <p:nvPr/>
          </p:nvSpPr>
          <p:spPr>
            <a:xfrm>
              <a:off x="240" y="1006"/>
              <a:ext cx="76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solidFill>
                    <a:schemeClr val="bg1"/>
                  </a:solidFill>
                  <a:latin typeface="华文新魏" panose="02010800040101010101" pitchFamily="2" charset="-122"/>
                  <a:ea typeface="华文新魏" panose="02010800040101010101" pitchFamily="2" charset="-122"/>
                </a:rPr>
                <a:t>方案</a:t>
              </a:r>
              <a:r>
                <a:rPr lang="en-US" altLang="zh-CN" b="1" dirty="0">
                  <a:solidFill>
                    <a:schemeClr val="bg1"/>
                  </a:solidFill>
                  <a:latin typeface="华文新魏" panose="02010800040101010101" pitchFamily="2" charset="-122"/>
                  <a:ea typeface="华文新魏" panose="02010800040101010101" pitchFamily="2" charset="-122"/>
                </a:rPr>
                <a:t>1</a:t>
              </a:r>
              <a:r>
                <a:rPr lang="en-US" altLang="zh-CN" b="1" dirty="0">
                  <a:solidFill>
                    <a:srgbClr val="FFFF00"/>
                  </a:solidFill>
                  <a:latin typeface="华文新魏" panose="02010800040101010101" pitchFamily="2" charset="-122"/>
                  <a:ea typeface="华文新魏" panose="02010800040101010101" pitchFamily="2" charset="-122"/>
                </a:rPr>
                <a:t> </a:t>
              </a:r>
              <a:r>
                <a:rPr lang="en-US" altLang="zh-CN" sz="2000" dirty="0">
                  <a:solidFill>
                    <a:srgbClr val="FFFF00"/>
                  </a:solidFill>
                  <a:latin typeface="华文新魏" panose="02010800040101010101" pitchFamily="2" charset="-122"/>
                  <a:ea typeface="华文新魏" panose="02010800040101010101" pitchFamily="2" charset="-122"/>
                </a:rPr>
                <a:t> </a:t>
              </a:r>
            </a:p>
          </p:txBody>
        </p:sp>
      </p:grpSp>
      <p:sp>
        <p:nvSpPr>
          <p:cNvPr id="37" name="Rectangle 257"/>
          <p:cNvSpPr txBox="1"/>
          <p:nvPr/>
        </p:nvSpPr>
        <p:spPr>
          <a:xfrm>
            <a:off x="2209800" y="3043238"/>
            <a:ext cx="2743200" cy="400050"/>
          </a:xfrm>
          <a:prstGeom prst="rect">
            <a:avLst/>
          </a:prstGeom>
          <a:noFill/>
          <a:ln w="9525">
            <a:noFill/>
          </a:ln>
        </p:spPr>
        <p:txBody>
          <a:bodyPr/>
          <a:lstStyle/>
          <a:p>
            <a:pPr marL="171450" indent="-171450" defTabSz="685800">
              <a:lnSpc>
                <a:spcPct val="90000"/>
              </a:lnSpc>
              <a:spcBef>
                <a:spcPts val="750"/>
              </a:spcBef>
              <a:buFont typeface="Arial" panose="020B0604020202020204" pitchFamily="34" charset="0"/>
            </a:pPr>
            <a:r>
              <a:rPr lang="zh-CN" altLang="en-US" dirty="0">
                <a:solidFill>
                  <a:schemeClr val="bg1"/>
                </a:solidFill>
                <a:latin typeface="华文新魏" panose="02010800040101010101" pitchFamily="2" charset="-122"/>
                <a:ea typeface="华文新魏" panose="02010800040101010101" pitchFamily="2" charset="-122"/>
              </a:rPr>
              <a:t>上例中的方案</a:t>
            </a:r>
            <a:r>
              <a:rPr lang="en-US" altLang="zh-CN" dirty="0">
                <a:solidFill>
                  <a:schemeClr val="bg1"/>
                </a:solidFill>
                <a:latin typeface="华文新魏" panose="02010800040101010101" pitchFamily="2" charset="-122"/>
                <a:ea typeface="华文新魏" panose="02010800040101010101" pitchFamily="2" charset="-122"/>
              </a:rPr>
              <a:t>1 </a:t>
            </a:r>
            <a:r>
              <a:rPr lang="zh-CN" altLang="en-US" dirty="0">
                <a:solidFill>
                  <a:schemeClr val="bg1"/>
                </a:solidFill>
                <a:latin typeface="华文新魏" panose="02010800040101010101" pitchFamily="2" charset="-122"/>
                <a:ea typeface="华文新魏" panose="02010800040101010101" pitchFamily="2" charset="-122"/>
              </a:rPr>
              <a:t>对应着</a:t>
            </a:r>
          </a:p>
          <a:p>
            <a:pPr marL="171450" indent="-171450" defTabSz="685800">
              <a:lnSpc>
                <a:spcPct val="90000"/>
              </a:lnSpc>
              <a:spcBef>
                <a:spcPts val="750"/>
              </a:spcBef>
              <a:buFont typeface="Arial" panose="020B0604020202020204" pitchFamily="34" charset="0"/>
            </a:pPr>
            <a:r>
              <a:rPr lang="zh-CN" altLang="en-US" dirty="0">
                <a:solidFill>
                  <a:schemeClr val="bg1"/>
                </a:solidFill>
                <a:latin typeface="华文新魏" panose="02010800040101010101" pitchFamily="2" charset="-122"/>
                <a:ea typeface="华文新魏" panose="02010800040101010101" pitchFamily="2" charset="-122"/>
              </a:rPr>
              <a:t>表中第三组的方案</a:t>
            </a:r>
            <a:r>
              <a:rPr lang="en-US" altLang="zh-CN" dirty="0">
                <a:solidFill>
                  <a:schemeClr val="bg1"/>
                </a:solidFill>
                <a:latin typeface="华文新魏" panose="02010800040101010101" pitchFamily="2" charset="-122"/>
                <a:ea typeface="华文新魏" panose="02010800040101010101" pitchFamily="2" charset="-122"/>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065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065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06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xEl>
                                              <p:pRg st="0" end="0"/>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7">
                                            <p:txEl>
                                              <p:pRg st="1" end="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651" grpId="0"/>
      <p:bldP spid="30" grpId="0" animBg="1"/>
      <p:bldP spid="3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a:xfrm>
            <a:off x="304800" y="482600"/>
            <a:ext cx="4876800" cy="304800"/>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2000" b="1" dirty="0">
                <a:latin typeface="华文新魏" panose="02010800040101010101" pitchFamily="2" charset="-122"/>
                <a:ea typeface="华文新魏" panose="02010800040101010101" pitchFamily="2" charset="-122"/>
              </a:rPr>
              <a:t>选择状态分配方案</a:t>
            </a:r>
          </a:p>
        </p:txBody>
      </p:sp>
      <p:sp>
        <p:nvSpPr>
          <p:cNvPr id="77827" name="Rectangle 3"/>
          <p:cNvSpPr>
            <a:spLocks noGrp="1"/>
          </p:cNvSpPr>
          <p:nvPr>
            <p:ph/>
          </p:nvPr>
        </p:nvSpPr>
        <p:spPr>
          <a:xfrm>
            <a:off x="292100" y="3057525"/>
            <a:ext cx="4914900" cy="400050"/>
          </a:xfrm>
          <a:prstGeom prst="rect">
            <a:avLst/>
          </a:prstGeom>
          <a:noFill/>
          <a:ln w="9525">
            <a:noFill/>
          </a:ln>
        </p:spPr>
        <p:txBody>
          <a:bodyPr/>
          <a:lstStyle/>
          <a:p>
            <a:pPr>
              <a:buNone/>
            </a:pPr>
            <a:r>
              <a:rPr lang="zh-CN" altLang="en-US" sz="1800" b="1" dirty="0">
                <a:latin typeface="华文新魏" panose="02010800040101010101" pitchFamily="2" charset="-122"/>
                <a:ea typeface="华文新魏" panose="02010800040101010101" pitchFamily="2" charset="-122"/>
              </a:rPr>
              <a:t>两种状态分配方案的比较：</a:t>
            </a:r>
          </a:p>
        </p:txBody>
      </p:sp>
      <p:graphicFrame>
        <p:nvGraphicFramePr>
          <p:cNvPr id="61444" name="Group 4"/>
          <p:cNvGraphicFramePr>
            <a:graphicFrameLocks noGrp="1"/>
          </p:cNvGraphicFramePr>
          <p:nvPr/>
        </p:nvGraphicFramePr>
        <p:xfrm>
          <a:off x="5018088" y="1187450"/>
          <a:ext cx="3303588" cy="1489075"/>
        </p:xfrm>
        <a:graphic>
          <a:graphicData uri="http://schemas.openxmlformats.org/drawingml/2006/table">
            <a:tbl>
              <a:tblPr/>
              <a:tblGrid>
                <a:gridCol w="757238">
                  <a:extLst>
                    <a:ext uri="{9D8B030D-6E8A-4147-A177-3AD203B41FA5}">
                      <a16:colId xmlns:a16="http://schemas.microsoft.com/office/drawing/2014/main" val="20000"/>
                    </a:ext>
                  </a:extLst>
                </a:gridCol>
                <a:gridCol w="636587">
                  <a:extLst>
                    <a:ext uri="{9D8B030D-6E8A-4147-A177-3AD203B41FA5}">
                      <a16:colId xmlns:a16="http://schemas.microsoft.com/office/drawing/2014/main" val="20001"/>
                    </a:ext>
                  </a:extLst>
                </a:gridCol>
                <a:gridCol w="638175">
                  <a:extLst>
                    <a:ext uri="{9D8B030D-6E8A-4147-A177-3AD203B41FA5}">
                      <a16:colId xmlns:a16="http://schemas.microsoft.com/office/drawing/2014/main" val="20002"/>
                    </a:ext>
                  </a:extLst>
                </a:gridCol>
                <a:gridCol w="636588">
                  <a:extLst>
                    <a:ext uri="{9D8B030D-6E8A-4147-A177-3AD203B41FA5}">
                      <a16:colId xmlns:a16="http://schemas.microsoft.com/office/drawing/2014/main" val="20003"/>
                    </a:ext>
                  </a:extLst>
                </a:gridCol>
                <a:gridCol w="635000">
                  <a:extLst>
                    <a:ext uri="{9D8B030D-6E8A-4147-A177-3AD203B41FA5}">
                      <a16:colId xmlns:a16="http://schemas.microsoft.com/office/drawing/2014/main" val="20004"/>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01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11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1483" name="Group 43"/>
          <p:cNvGraphicFramePr>
            <a:graphicFrameLocks noGrp="1"/>
          </p:cNvGraphicFramePr>
          <p:nvPr/>
        </p:nvGraphicFramePr>
        <p:xfrm>
          <a:off x="4914900" y="3233738"/>
          <a:ext cx="3446462" cy="1489075"/>
        </p:xfrm>
        <a:graphic>
          <a:graphicData uri="http://schemas.openxmlformats.org/drawingml/2006/table">
            <a:tbl>
              <a:tblPr/>
              <a:tblGrid>
                <a:gridCol w="790575">
                  <a:extLst>
                    <a:ext uri="{9D8B030D-6E8A-4147-A177-3AD203B41FA5}">
                      <a16:colId xmlns:a16="http://schemas.microsoft.com/office/drawing/2014/main" val="20000"/>
                    </a:ext>
                  </a:extLst>
                </a:gridCol>
                <a:gridCol w="663575">
                  <a:extLst>
                    <a:ext uri="{9D8B030D-6E8A-4147-A177-3AD203B41FA5}">
                      <a16:colId xmlns:a16="http://schemas.microsoft.com/office/drawing/2014/main" val="20001"/>
                    </a:ext>
                  </a:extLst>
                </a:gridCol>
                <a:gridCol w="665162">
                  <a:extLst>
                    <a:ext uri="{9D8B030D-6E8A-4147-A177-3AD203B41FA5}">
                      <a16:colId xmlns:a16="http://schemas.microsoft.com/office/drawing/2014/main" val="20002"/>
                    </a:ext>
                  </a:extLst>
                </a:gridCol>
                <a:gridCol w="663575">
                  <a:extLst>
                    <a:ext uri="{9D8B030D-6E8A-4147-A177-3AD203B41FA5}">
                      <a16:colId xmlns:a16="http://schemas.microsoft.com/office/drawing/2014/main" val="20003"/>
                    </a:ext>
                  </a:extLst>
                </a:gridCol>
                <a:gridCol w="663575">
                  <a:extLst>
                    <a:ext uri="{9D8B030D-6E8A-4147-A177-3AD203B41FA5}">
                      <a16:colId xmlns:a16="http://schemas.microsoft.com/office/drawing/2014/main" val="20004"/>
                    </a:ext>
                  </a:extLst>
                </a:gridCol>
              </a:tblGrid>
              <a:tr h="29730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30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57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01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57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730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10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1522" name="Group 82"/>
          <p:cNvGraphicFramePr>
            <a:graphicFrameLocks noGrp="1"/>
          </p:cNvGraphicFramePr>
          <p:nvPr/>
        </p:nvGraphicFramePr>
        <p:xfrm>
          <a:off x="793750" y="1146175"/>
          <a:ext cx="3133725" cy="1489075"/>
        </p:xfrm>
        <a:graphic>
          <a:graphicData uri="http://schemas.openxmlformats.org/drawingml/2006/table">
            <a:tbl>
              <a:tblPr/>
              <a:tblGrid>
                <a:gridCol w="857250">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606425">
                  <a:extLst>
                    <a:ext uri="{9D8B030D-6E8A-4147-A177-3AD203B41FA5}">
                      <a16:colId xmlns:a16="http://schemas.microsoft.com/office/drawing/2014/main" val="20002"/>
                    </a:ext>
                  </a:extLst>
                </a:gridCol>
                <a:gridCol w="603250">
                  <a:extLst>
                    <a:ext uri="{9D8B030D-6E8A-4147-A177-3AD203B41FA5}">
                      <a16:colId xmlns:a16="http://schemas.microsoft.com/office/drawing/2014/main" val="20003"/>
                    </a:ext>
                  </a:extLst>
                </a:gridCol>
                <a:gridCol w="603250">
                  <a:extLst>
                    <a:ext uri="{9D8B030D-6E8A-4147-A177-3AD203B41FA5}">
                      <a16:colId xmlns:a16="http://schemas.microsoft.com/office/drawing/2014/main" val="20004"/>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7945" name="Group 226"/>
          <p:cNvGrpSpPr/>
          <p:nvPr/>
        </p:nvGrpSpPr>
        <p:grpSpPr>
          <a:xfrm>
            <a:off x="4932363" y="817563"/>
            <a:ext cx="3287712" cy="2156986"/>
            <a:chOff x="20" y="-10"/>
            <a:chExt cx="2071" cy="1810"/>
          </a:xfrm>
        </p:grpSpPr>
        <p:sp>
          <p:nvSpPr>
            <p:cNvPr id="78002" name="Text Box 50"/>
            <p:cNvSpPr txBox="1"/>
            <p:nvPr/>
          </p:nvSpPr>
          <p:spPr>
            <a:xfrm>
              <a:off x="228" y="17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78003" name="Text Box 51"/>
            <p:cNvSpPr txBox="1"/>
            <p:nvPr/>
          </p:nvSpPr>
          <p:spPr>
            <a:xfrm>
              <a:off x="20" y="272"/>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78004" name="Text Box 139"/>
            <p:cNvSpPr txBox="1"/>
            <p:nvPr/>
          </p:nvSpPr>
          <p:spPr>
            <a:xfrm>
              <a:off x="786" y="1491"/>
              <a:ext cx="124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baseline="30000" dirty="0">
                  <a:latin typeface="黑体" panose="02010609060101010101" pitchFamily="49" charset="-122"/>
                </a:rPr>
                <a:t>n+1 </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baseline="30000" dirty="0">
                  <a:latin typeface="黑体" panose="02010609060101010101" pitchFamily="49" charset="-122"/>
                </a:rPr>
                <a:t>n+1</a:t>
              </a:r>
            </a:p>
          </p:txBody>
        </p:sp>
        <p:sp>
          <p:nvSpPr>
            <p:cNvPr id="78005" name="Text Box 140"/>
            <p:cNvSpPr txBox="1"/>
            <p:nvPr/>
          </p:nvSpPr>
          <p:spPr>
            <a:xfrm>
              <a:off x="363" y="-10"/>
              <a:ext cx="172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dirty="0">
                  <a:latin typeface="华文新魏" panose="02010800040101010101" pitchFamily="2" charset="-122"/>
                  <a:ea typeface="华文新魏" panose="02010800040101010101" pitchFamily="2" charset="-122"/>
                </a:rPr>
                <a:t>方</a:t>
              </a:r>
              <a:r>
                <a:rPr lang="zh-CN" altLang="en-US" b="1" dirty="0">
                  <a:latin typeface="华文新魏" panose="02010800040101010101" pitchFamily="2" charset="-122"/>
                  <a:ea typeface="华文新魏" panose="02010800040101010101" pitchFamily="2" charset="-122"/>
                </a:rPr>
                <a:t>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的二进制状态表  </a:t>
              </a:r>
            </a:p>
          </p:txBody>
        </p:sp>
      </p:grpSp>
      <p:grpSp>
        <p:nvGrpSpPr>
          <p:cNvPr id="77946" name="Group 240"/>
          <p:cNvGrpSpPr/>
          <p:nvPr/>
        </p:nvGrpSpPr>
        <p:grpSpPr>
          <a:xfrm>
            <a:off x="4859338" y="3116263"/>
            <a:ext cx="3268662" cy="1943495"/>
            <a:chOff x="16" y="-3"/>
            <a:chExt cx="2059" cy="1631"/>
          </a:xfrm>
        </p:grpSpPr>
        <p:sp>
          <p:nvSpPr>
            <p:cNvPr id="77999" name="Text Box 94"/>
            <p:cNvSpPr txBox="1"/>
            <p:nvPr/>
          </p:nvSpPr>
          <p:spPr>
            <a:xfrm>
              <a:off x="242" y="-3"/>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2</a:t>
              </a:r>
            </a:p>
          </p:txBody>
        </p:sp>
        <p:sp>
          <p:nvSpPr>
            <p:cNvPr id="78000" name="Text Box 95"/>
            <p:cNvSpPr txBox="1"/>
            <p:nvPr/>
          </p:nvSpPr>
          <p:spPr>
            <a:xfrm>
              <a:off x="16" y="74"/>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2</a:t>
              </a:r>
            </a:p>
          </p:txBody>
        </p:sp>
        <p:sp>
          <p:nvSpPr>
            <p:cNvPr id="78001" name="Text Box 142"/>
            <p:cNvSpPr txBox="1"/>
            <p:nvPr/>
          </p:nvSpPr>
          <p:spPr>
            <a:xfrm>
              <a:off x="827" y="1293"/>
              <a:ext cx="1248" cy="33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n+1</a:t>
              </a:r>
            </a:p>
          </p:txBody>
        </p:sp>
      </p:grpSp>
      <p:sp>
        <p:nvSpPr>
          <p:cNvPr id="77947" name="Text Box 143"/>
          <p:cNvSpPr txBox="1"/>
          <p:nvPr/>
        </p:nvSpPr>
        <p:spPr>
          <a:xfrm>
            <a:off x="5461000" y="2887663"/>
            <a:ext cx="27432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的二进制状态表 </a:t>
            </a:r>
            <a:r>
              <a:rPr lang="zh-CN" altLang="en-US" dirty="0">
                <a:latin typeface="华文新魏" panose="02010800040101010101" pitchFamily="2" charset="-122"/>
                <a:ea typeface="华文新魏" panose="02010800040101010101" pitchFamily="2" charset="-122"/>
              </a:rPr>
              <a:t> </a:t>
            </a:r>
          </a:p>
        </p:txBody>
      </p:sp>
      <p:grpSp>
        <p:nvGrpSpPr>
          <p:cNvPr id="77948" name="Group 200"/>
          <p:cNvGrpSpPr/>
          <p:nvPr/>
        </p:nvGrpSpPr>
        <p:grpSpPr>
          <a:xfrm>
            <a:off x="777875" y="1030288"/>
            <a:ext cx="2286000" cy="2084687"/>
            <a:chOff x="11" y="-23"/>
            <a:chExt cx="1429" cy="1619"/>
          </a:xfrm>
        </p:grpSpPr>
        <p:sp>
          <p:nvSpPr>
            <p:cNvPr id="77996" name="Text Box 136"/>
            <p:cNvSpPr txBox="1"/>
            <p:nvPr/>
          </p:nvSpPr>
          <p:spPr>
            <a:xfrm>
              <a:off x="240" y="-23"/>
              <a:ext cx="432" cy="28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2</a:t>
              </a:r>
            </a:p>
          </p:txBody>
        </p:sp>
        <p:sp>
          <p:nvSpPr>
            <p:cNvPr id="77997" name="Text Box 137"/>
            <p:cNvSpPr txBox="1"/>
            <p:nvPr/>
          </p:nvSpPr>
          <p:spPr>
            <a:xfrm>
              <a:off x="11" y="4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S</a:t>
              </a:r>
              <a:endParaRPr lang="en-US" altLang="zh-CN" sz="2000" b="1" baseline="-25000" dirty="0">
                <a:latin typeface="Calibri" panose="020F0502020204030204" pitchFamily="34" charset="0"/>
                <a:ea typeface="宋体" panose="02010600030101010101" pitchFamily="2" charset="-122"/>
              </a:endParaRPr>
            </a:p>
          </p:txBody>
        </p:sp>
        <p:sp>
          <p:nvSpPr>
            <p:cNvPr id="77998" name="Text Box 144"/>
            <p:cNvSpPr txBox="1"/>
            <p:nvPr/>
          </p:nvSpPr>
          <p:spPr>
            <a:xfrm>
              <a:off x="672" y="1286"/>
              <a:ext cx="76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状态表 </a:t>
              </a:r>
              <a:r>
                <a:rPr lang="zh-CN" altLang="en-US" sz="2000" dirty="0">
                  <a:latin typeface="华文新魏" panose="02010800040101010101" pitchFamily="2" charset="-122"/>
                  <a:ea typeface="华文新魏" panose="02010800040101010101" pitchFamily="2" charset="-122"/>
                </a:rPr>
                <a:t> </a:t>
              </a:r>
            </a:p>
          </p:txBody>
        </p:sp>
      </p:grpSp>
      <p:graphicFrame>
        <p:nvGraphicFramePr>
          <p:cNvPr id="61575" name="Group 135"/>
          <p:cNvGraphicFramePr>
            <a:graphicFrameLocks noGrp="1"/>
          </p:cNvGraphicFramePr>
          <p:nvPr/>
        </p:nvGraphicFramePr>
        <p:xfrm>
          <a:off x="749300" y="3605213"/>
          <a:ext cx="1379538" cy="1123950"/>
        </p:xfrm>
        <a:graphic>
          <a:graphicData uri="http://schemas.openxmlformats.org/drawingml/2006/table">
            <a:tbl>
              <a:tblPr/>
              <a:tblGrid>
                <a:gridCol w="460375">
                  <a:extLst>
                    <a:ext uri="{9D8B030D-6E8A-4147-A177-3AD203B41FA5}">
                      <a16:colId xmlns:a16="http://schemas.microsoft.com/office/drawing/2014/main" val="20000"/>
                    </a:ext>
                  </a:extLst>
                </a:gridCol>
                <a:gridCol w="460375">
                  <a:extLst>
                    <a:ext uri="{9D8B030D-6E8A-4147-A177-3AD203B41FA5}">
                      <a16:colId xmlns:a16="http://schemas.microsoft.com/office/drawing/2014/main" val="20001"/>
                    </a:ext>
                  </a:extLst>
                </a:gridCol>
                <a:gridCol w="458788">
                  <a:extLst>
                    <a:ext uri="{9D8B030D-6E8A-4147-A177-3AD203B41FA5}">
                      <a16:colId xmlns:a16="http://schemas.microsoft.com/office/drawing/2014/main" val="20002"/>
                    </a:ext>
                  </a:extLst>
                </a:gridCol>
              </a:tblGrid>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77968" name="Group 219"/>
          <p:cNvGrpSpPr/>
          <p:nvPr/>
        </p:nvGrpSpPr>
        <p:grpSpPr>
          <a:xfrm>
            <a:off x="704850" y="3532188"/>
            <a:ext cx="1573213" cy="1595835"/>
            <a:chOff x="17" y="0"/>
            <a:chExt cx="991" cy="1341"/>
          </a:xfrm>
        </p:grpSpPr>
        <p:sp>
          <p:nvSpPr>
            <p:cNvPr id="77993" name="Text Box 165"/>
            <p:cNvSpPr txBox="1"/>
            <p:nvPr/>
          </p:nvSpPr>
          <p:spPr>
            <a:xfrm>
              <a:off x="154" y="0"/>
              <a:ext cx="28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1</a:t>
              </a:r>
              <a:endParaRPr lang="en-US" altLang="zh-CN" b="1" dirty="0">
                <a:latin typeface="Calibri" panose="020F0502020204030204" pitchFamily="34" charset="0"/>
                <a:ea typeface="宋体" panose="02010600030101010101" pitchFamily="2" charset="-122"/>
              </a:endParaRPr>
            </a:p>
          </p:txBody>
        </p:sp>
        <p:sp>
          <p:nvSpPr>
            <p:cNvPr id="77994" name="Text Box 166"/>
            <p:cNvSpPr txBox="1"/>
            <p:nvPr/>
          </p:nvSpPr>
          <p:spPr>
            <a:xfrm>
              <a:off x="17" y="93"/>
              <a:ext cx="28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2</a:t>
              </a:r>
              <a:endParaRPr lang="en-US" altLang="zh-CN" b="1" dirty="0">
                <a:latin typeface="Calibri" panose="020F0502020204030204" pitchFamily="34" charset="0"/>
                <a:ea typeface="宋体" panose="02010600030101010101" pitchFamily="2" charset="-122"/>
              </a:endParaRPr>
            </a:p>
          </p:txBody>
        </p:sp>
        <p:sp>
          <p:nvSpPr>
            <p:cNvPr id="77995" name="Text Box 167"/>
            <p:cNvSpPr txBox="1"/>
            <p:nvPr/>
          </p:nvSpPr>
          <p:spPr>
            <a:xfrm>
              <a:off x="240" y="1006"/>
              <a:ext cx="768" cy="33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en-US" altLang="zh-CN" sz="2000" b="1" dirty="0">
                  <a:latin typeface="华文新魏" panose="02010800040101010101" pitchFamily="2" charset="-122"/>
                  <a:ea typeface="华文新魏" panose="02010800040101010101" pitchFamily="2" charset="-122"/>
                </a:rPr>
                <a:t>  </a:t>
              </a:r>
            </a:p>
          </p:txBody>
        </p:sp>
      </p:grpSp>
      <p:graphicFrame>
        <p:nvGraphicFramePr>
          <p:cNvPr id="61598" name="Group 158"/>
          <p:cNvGraphicFramePr>
            <a:graphicFrameLocks noGrp="1"/>
          </p:cNvGraphicFramePr>
          <p:nvPr/>
        </p:nvGraphicFramePr>
        <p:xfrm>
          <a:off x="2632075" y="3641725"/>
          <a:ext cx="1368425" cy="1123950"/>
        </p:xfrm>
        <a:graphic>
          <a:graphicData uri="http://schemas.openxmlformats.org/drawingml/2006/table">
            <a:tbl>
              <a:tblPr/>
              <a:tblGrid>
                <a:gridCol w="455613">
                  <a:extLst>
                    <a:ext uri="{9D8B030D-6E8A-4147-A177-3AD203B41FA5}">
                      <a16:colId xmlns:a16="http://schemas.microsoft.com/office/drawing/2014/main" val="20000"/>
                    </a:ext>
                  </a:extLst>
                </a:gridCol>
                <a:gridCol w="455612">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46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77988" name="Group 233"/>
          <p:cNvGrpSpPr/>
          <p:nvPr/>
        </p:nvGrpSpPr>
        <p:grpSpPr>
          <a:xfrm>
            <a:off x="2590800" y="3559175"/>
            <a:ext cx="1535113" cy="1578373"/>
            <a:chOff x="0" y="30"/>
            <a:chExt cx="967" cy="1326"/>
          </a:xfrm>
        </p:grpSpPr>
        <p:sp>
          <p:nvSpPr>
            <p:cNvPr id="77990" name="Text Box 187"/>
            <p:cNvSpPr txBox="1"/>
            <p:nvPr/>
          </p:nvSpPr>
          <p:spPr>
            <a:xfrm>
              <a:off x="136" y="30"/>
              <a:ext cx="28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1</a:t>
              </a:r>
              <a:endParaRPr lang="en-US" altLang="zh-CN" b="1" dirty="0">
                <a:latin typeface="Calibri" panose="020F0502020204030204" pitchFamily="34" charset="0"/>
                <a:ea typeface="宋体" panose="02010600030101010101" pitchFamily="2" charset="-122"/>
              </a:endParaRPr>
            </a:p>
          </p:txBody>
        </p:sp>
        <p:sp>
          <p:nvSpPr>
            <p:cNvPr id="77991" name="Text Box 188"/>
            <p:cNvSpPr txBox="1"/>
            <p:nvPr/>
          </p:nvSpPr>
          <p:spPr>
            <a:xfrm>
              <a:off x="0" y="144"/>
              <a:ext cx="28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2</a:t>
              </a:r>
              <a:endParaRPr lang="en-US" altLang="zh-CN" b="1" dirty="0">
                <a:latin typeface="Calibri" panose="020F0502020204030204" pitchFamily="34" charset="0"/>
                <a:ea typeface="宋体" panose="02010600030101010101" pitchFamily="2" charset="-122"/>
              </a:endParaRPr>
            </a:p>
          </p:txBody>
        </p:sp>
        <p:sp>
          <p:nvSpPr>
            <p:cNvPr id="77992" name="Text Box 189"/>
            <p:cNvSpPr txBox="1"/>
            <p:nvPr/>
          </p:nvSpPr>
          <p:spPr>
            <a:xfrm>
              <a:off x="199" y="1047"/>
              <a:ext cx="76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en-US" altLang="zh-CN" dirty="0">
                  <a:latin typeface="华文新魏" panose="02010800040101010101" pitchFamily="2" charset="-122"/>
                  <a:ea typeface="华文新魏" panose="02010800040101010101" pitchFamily="2" charset="-122"/>
                </a:rPr>
                <a:t>  </a:t>
              </a:r>
            </a:p>
          </p:txBody>
        </p:sp>
      </p:grpSp>
      <p:sp>
        <p:nvSpPr>
          <p:cNvPr id="77989" name="Text Box 190"/>
          <p:cNvSpPr txBox="1"/>
          <p:nvPr/>
        </p:nvSpPr>
        <p:spPr>
          <a:xfrm>
            <a:off x="292100" y="771525"/>
            <a:ext cx="4716463"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例</a:t>
            </a:r>
            <a:r>
              <a:rPr lang="zh-CN" altLang="en-US"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某时序电路的状态表。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p:cNvSpPr>
          <p:nvPr>
            <p:ph type="title"/>
          </p:nvPr>
        </p:nvSpPr>
        <p:spPr>
          <a:xfrm>
            <a:off x="304800" y="515938"/>
            <a:ext cx="4876800" cy="342900"/>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1800" b="1" dirty="0">
                <a:latin typeface="华文新魏" panose="02010800040101010101" pitchFamily="2" charset="-122"/>
                <a:ea typeface="华文新魏" panose="02010800040101010101" pitchFamily="2" charset="-122"/>
              </a:rPr>
              <a:t>选择状态分配方案</a:t>
            </a:r>
          </a:p>
        </p:txBody>
      </p:sp>
      <p:sp>
        <p:nvSpPr>
          <p:cNvPr id="79875" name="Rectangle 4"/>
          <p:cNvSpPr>
            <a:spLocks noGrp="1"/>
          </p:cNvSpPr>
          <p:nvPr>
            <p:ph/>
          </p:nvPr>
        </p:nvSpPr>
        <p:spPr>
          <a:xfrm>
            <a:off x="304800" y="828675"/>
            <a:ext cx="4267200" cy="400050"/>
          </a:xfrm>
          <a:prstGeom prst="rect">
            <a:avLst/>
          </a:prstGeom>
          <a:noFill/>
          <a:ln w="9525">
            <a:noFill/>
          </a:ln>
        </p:spPr>
        <p:txBody>
          <a:bodyPr/>
          <a:lstStyle/>
          <a:p>
            <a:pPr>
              <a:buNone/>
            </a:pPr>
            <a:r>
              <a:rPr lang="zh-CN" altLang="en-US" sz="1800" b="1" dirty="0">
                <a:latin typeface="华文新魏" panose="02010800040101010101" pitchFamily="2" charset="-122"/>
                <a:ea typeface="华文新魏" panose="02010800040101010101" pitchFamily="2" charset="-122"/>
              </a:rPr>
              <a:t>若选择</a:t>
            </a:r>
            <a:r>
              <a:rPr lang="en-US" altLang="zh-CN" sz="1800" b="1" dirty="0">
                <a:latin typeface="华文新魏" panose="02010800040101010101" pitchFamily="2" charset="-122"/>
                <a:ea typeface="华文新魏" panose="02010800040101010101" pitchFamily="2" charset="-122"/>
              </a:rPr>
              <a:t>D</a:t>
            </a:r>
            <a:r>
              <a:rPr lang="zh-CN" altLang="en-US" sz="1800" b="1" dirty="0">
                <a:latin typeface="华文新魏" panose="02010800040101010101" pitchFamily="2" charset="-122"/>
                <a:ea typeface="华文新魏" panose="02010800040101010101" pitchFamily="2" charset="-122"/>
              </a:rPr>
              <a:t>触发器进行设计，则</a:t>
            </a:r>
            <a:r>
              <a:rPr lang="zh-CN" altLang="en-US" sz="1800" dirty="0">
                <a:latin typeface="华文新魏" panose="02010800040101010101" pitchFamily="2" charset="-122"/>
                <a:ea typeface="华文新魏" panose="02010800040101010101" pitchFamily="2" charset="-122"/>
              </a:rPr>
              <a:t>：</a:t>
            </a:r>
          </a:p>
        </p:txBody>
      </p:sp>
      <p:graphicFrame>
        <p:nvGraphicFramePr>
          <p:cNvPr id="62468" name="Group 4"/>
          <p:cNvGraphicFramePr>
            <a:graphicFrameLocks noGrp="1"/>
          </p:cNvGraphicFramePr>
          <p:nvPr/>
        </p:nvGraphicFramePr>
        <p:xfrm>
          <a:off x="5227955" y="1260475"/>
          <a:ext cx="3517900" cy="1412875"/>
        </p:xfrm>
        <a:graphic>
          <a:graphicData uri="http://schemas.openxmlformats.org/drawingml/2006/table">
            <a:tbl>
              <a:tblPr/>
              <a:tblGrid>
                <a:gridCol w="80645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79450">
                  <a:extLst>
                    <a:ext uri="{9D8B030D-6E8A-4147-A177-3AD203B41FA5}">
                      <a16:colId xmlns:a16="http://schemas.microsoft.com/office/drawing/2014/main" val="20002"/>
                    </a:ext>
                  </a:extLst>
                </a:gridCol>
                <a:gridCol w="677863">
                  <a:extLst>
                    <a:ext uri="{9D8B030D-6E8A-4147-A177-3AD203B41FA5}">
                      <a16:colId xmlns:a16="http://schemas.microsoft.com/office/drawing/2014/main" val="20003"/>
                    </a:ext>
                  </a:extLst>
                </a:gridCol>
                <a:gridCol w="677862">
                  <a:extLst>
                    <a:ext uri="{9D8B030D-6E8A-4147-A177-3AD203B41FA5}">
                      <a16:colId xmlns:a16="http://schemas.microsoft.com/office/drawing/2014/main" val="20004"/>
                    </a:ext>
                  </a:extLst>
                </a:gridCol>
              </a:tblGrid>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01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206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11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2507" name="Group 43"/>
          <p:cNvGraphicFramePr>
            <a:graphicFrameLocks noGrp="1"/>
          </p:cNvGraphicFramePr>
          <p:nvPr/>
        </p:nvGraphicFramePr>
        <p:xfrm>
          <a:off x="5227955" y="3476625"/>
          <a:ext cx="3519488" cy="1470027"/>
        </p:xfrm>
        <a:graphic>
          <a:graphicData uri="http://schemas.openxmlformats.org/drawingml/2006/table">
            <a:tbl>
              <a:tblPr/>
              <a:tblGrid>
                <a:gridCol w="80645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76275">
                  <a:extLst>
                    <a:ext uri="{9D8B030D-6E8A-4147-A177-3AD203B41FA5}">
                      <a16:colId xmlns:a16="http://schemas.microsoft.com/office/drawing/2014/main" val="20003"/>
                    </a:ext>
                  </a:extLst>
                </a:gridCol>
                <a:gridCol w="677863">
                  <a:extLst>
                    <a:ext uri="{9D8B030D-6E8A-4147-A177-3AD203B41FA5}">
                      <a16:colId xmlns:a16="http://schemas.microsoft.com/office/drawing/2014/main" val="20004"/>
                    </a:ext>
                  </a:extLst>
                </a:gridCol>
              </a:tblGrid>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2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9954" name="Group 87"/>
          <p:cNvGrpSpPr/>
          <p:nvPr/>
        </p:nvGrpSpPr>
        <p:grpSpPr>
          <a:xfrm>
            <a:off x="5169218" y="927100"/>
            <a:ext cx="3843337" cy="2082403"/>
            <a:chOff x="-30" y="10"/>
            <a:chExt cx="2421" cy="1749"/>
          </a:xfrm>
        </p:grpSpPr>
        <p:sp>
          <p:nvSpPr>
            <p:cNvPr id="80011" name="Text Box 88"/>
            <p:cNvSpPr txBox="1"/>
            <p:nvPr/>
          </p:nvSpPr>
          <p:spPr>
            <a:xfrm>
              <a:off x="186" y="17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012" name="Text Box 89"/>
            <p:cNvSpPr txBox="1"/>
            <p:nvPr/>
          </p:nvSpPr>
          <p:spPr>
            <a:xfrm>
              <a:off x="-30" y="238"/>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13" name="Text Box 90"/>
            <p:cNvSpPr txBox="1"/>
            <p:nvPr/>
          </p:nvSpPr>
          <p:spPr>
            <a:xfrm>
              <a:off x="939" y="1450"/>
              <a:ext cx="124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baseline="30000" dirty="0">
                  <a:latin typeface="黑体" panose="02010609060101010101" pitchFamily="49" charset="-122"/>
                </a:rPr>
                <a:t>n+1</a:t>
              </a:r>
            </a:p>
          </p:txBody>
        </p:sp>
        <p:sp>
          <p:nvSpPr>
            <p:cNvPr id="80014" name="Text Box 91"/>
            <p:cNvSpPr txBox="1"/>
            <p:nvPr/>
          </p:nvSpPr>
          <p:spPr>
            <a:xfrm>
              <a:off x="276" y="10"/>
              <a:ext cx="2115"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的二进制状态表之一  </a:t>
              </a:r>
            </a:p>
          </p:txBody>
        </p:sp>
      </p:grpSp>
      <p:grpSp>
        <p:nvGrpSpPr>
          <p:cNvPr id="79955" name="Group 92"/>
          <p:cNvGrpSpPr/>
          <p:nvPr/>
        </p:nvGrpSpPr>
        <p:grpSpPr>
          <a:xfrm>
            <a:off x="5183505" y="3332163"/>
            <a:ext cx="2952750" cy="1945872"/>
            <a:chOff x="0" y="-1"/>
            <a:chExt cx="1860" cy="1634"/>
          </a:xfrm>
        </p:grpSpPr>
        <p:sp>
          <p:nvSpPr>
            <p:cNvPr id="80008" name="Text Box 93"/>
            <p:cNvSpPr txBox="1"/>
            <p:nvPr/>
          </p:nvSpPr>
          <p:spPr>
            <a:xfrm>
              <a:off x="215" y="-1"/>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009" name="Text Box 94"/>
            <p:cNvSpPr txBox="1"/>
            <p:nvPr/>
          </p:nvSpPr>
          <p:spPr>
            <a:xfrm>
              <a:off x="0" y="85"/>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10" name="Text Box 95"/>
            <p:cNvSpPr txBox="1"/>
            <p:nvPr/>
          </p:nvSpPr>
          <p:spPr>
            <a:xfrm>
              <a:off x="612" y="1324"/>
              <a:ext cx="124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     y</a:t>
              </a:r>
              <a:r>
                <a:rPr lang="en-US" altLang="zh-CN" b="1" baseline="-25000" dirty="0">
                  <a:latin typeface="黑体" panose="02010609060101010101" pitchFamily="49" charset="-122"/>
                </a:rPr>
                <a:t>2</a:t>
              </a:r>
              <a:r>
                <a:rPr lang="en-US" altLang="zh-CN" b="1" baseline="30000" dirty="0">
                  <a:latin typeface="黑体" panose="02010609060101010101" pitchFamily="49" charset="-122"/>
                </a:rPr>
                <a:t>n+1</a:t>
              </a:r>
            </a:p>
          </p:txBody>
        </p:sp>
      </p:grpSp>
      <p:sp>
        <p:nvSpPr>
          <p:cNvPr id="79956" name="Text Box 96"/>
          <p:cNvSpPr txBox="1"/>
          <p:nvPr/>
        </p:nvSpPr>
        <p:spPr>
          <a:xfrm>
            <a:off x="5421630" y="3100388"/>
            <a:ext cx="3286125"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的二进制状态表之二</a:t>
            </a:r>
            <a:r>
              <a:rPr lang="zh-CN" altLang="en-US" dirty="0">
                <a:latin typeface="华文新魏" panose="02010800040101010101" pitchFamily="2" charset="-122"/>
                <a:ea typeface="华文新魏" panose="02010800040101010101" pitchFamily="2" charset="-122"/>
              </a:rPr>
              <a:t>  </a:t>
            </a:r>
          </a:p>
        </p:txBody>
      </p:sp>
      <p:grpSp>
        <p:nvGrpSpPr>
          <p:cNvPr id="79957" name="Group 97"/>
          <p:cNvGrpSpPr/>
          <p:nvPr/>
        </p:nvGrpSpPr>
        <p:grpSpPr>
          <a:xfrm>
            <a:off x="381000" y="1617663"/>
            <a:ext cx="3810000" cy="400050"/>
            <a:chOff x="0" y="0"/>
            <a:chExt cx="2400" cy="336"/>
          </a:xfrm>
        </p:grpSpPr>
        <p:sp>
          <p:nvSpPr>
            <p:cNvPr id="80006" name="Text Box 98"/>
            <p:cNvSpPr txBox="1"/>
            <p:nvPr/>
          </p:nvSpPr>
          <p:spPr>
            <a:xfrm>
              <a:off x="0" y="0"/>
              <a:ext cx="240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1 </a:t>
              </a:r>
              <a:r>
                <a:rPr lang="en-US" altLang="zh-CN" b="1" dirty="0">
                  <a:latin typeface="黑体" panose="02010609060101010101" pitchFamily="49" charset="-122"/>
                </a:rPr>
                <a:t>= x</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07" name="Line 99"/>
            <p:cNvSpPr/>
            <p:nvPr/>
          </p:nvSpPr>
          <p:spPr>
            <a:xfrm>
              <a:off x="345" y="78"/>
              <a:ext cx="118"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grpSp>
      <p:sp>
        <p:nvSpPr>
          <p:cNvPr id="79958" name="Text Box 101"/>
          <p:cNvSpPr txBox="1"/>
          <p:nvPr/>
        </p:nvSpPr>
        <p:spPr>
          <a:xfrm>
            <a:off x="304800" y="1211263"/>
            <a:ext cx="41148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的激励函数表达式为 </a:t>
            </a:r>
          </a:p>
        </p:txBody>
      </p:sp>
      <p:graphicFrame>
        <p:nvGraphicFramePr>
          <p:cNvPr id="62565" name="Group 101"/>
          <p:cNvGraphicFramePr>
            <a:graphicFrameLocks noGrp="1"/>
          </p:cNvGraphicFramePr>
          <p:nvPr>
            <p:custDataLst>
              <p:tags r:id="rId1"/>
            </p:custDataLst>
          </p:nvPr>
        </p:nvGraphicFramePr>
        <p:xfrm>
          <a:off x="215900" y="3106738"/>
          <a:ext cx="3852863" cy="1714500"/>
        </p:xfrm>
        <a:graphic>
          <a:graphicData uri="http://schemas.openxmlformats.org/drawingml/2006/table">
            <a:tbl>
              <a:tblPr/>
              <a:tblGrid>
                <a:gridCol w="882650">
                  <a:extLst>
                    <a:ext uri="{9D8B030D-6E8A-4147-A177-3AD203B41FA5}">
                      <a16:colId xmlns:a16="http://schemas.microsoft.com/office/drawing/2014/main" val="20000"/>
                    </a:ext>
                  </a:extLst>
                </a:gridCol>
                <a:gridCol w="741363">
                  <a:extLst>
                    <a:ext uri="{9D8B030D-6E8A-4147-A177-3AD203B41FA5}">
                      <a16:colId xmlns:a16="http://schemas.microsoft.com/office/drawing/2014/main" val="20001"/>
                    </a:ext>
                  </a:extLst>
                </a:gridCol>
                <a:gridCol w="744537">
                  <a:extLst>
                    <a:ext uri="{9D8B030D-6E8A-4147-A177-3AD203B41FA5}">
                      <a16:colId xmlns:a16="http://schemas.microsoft.com/office/drawing/2014/main" val="20002"/>
                    </a:ext>
                  </a:extLst>
                </a:gridCol>
                <a:gridCol w="741363">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79998" name="Text Box 88"/>
          <p:cNvSpPr txBox="1"/>
          <p:nvPr/>
        </p:nvSpPr>
        <p:spPr>
          <a:xfrm>
            <a:off x="596900" y="3019425"/>
            <a:ext cx="685800" cy="411163"/>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79999" name="Text Box 89"/>
          <p:cNvSpPr txBox="1"/>
          <p:nvPr/>
        </p:nvSpPr>
        <p:spPr>
          <a:xfrm>
            <a:off x="169863" y="3106738"/>
            <a:ext cx="685800" cy="41116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00" name="Text Box 91"/>
          <p:cNvSpPr txBox="1"/>
          <p:nvPr/>
        </p:nvSpPr>
        <p:spPr>
          <a:xfrm>
            <a:off x="914400" y="2709863"/>
            <a:ext cx="27432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的二进制状态表 </a:t>
            </a:r>
            <a:r>
              <a:rPr lang="zh-CN" altLang="en-US" dirty="0">
                <a:latin typeface="华文新魏" panose="02010800040101010101" pitchFamily="2" charset="-122"/>
                <a:ea typeface="华文新魏" panose="02010800040101010101" pitchFamily="2" charset="-122"/>
              </a:rPr>
              <a:t> </a:t>
            </a:r>
          </a:p>
        </p:txBody>
      </p:sp>
      <p:sp>
        <p:nvSpPr>
          <p:cNvPr id="80001" name="Text Box 105"/>
          <p:cNvSpPr txBox="1"/>
          <p:nvPr/>
        </p:nvSpPr>
        <p:spPr>
          <a:xfrm>
            <a:off x="381000" y="2028825"/>
            <a:ext cx="38100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2 </a:t>
            </a:r>
            <a:r>
              <a:rPr lang="en-US" altLang="zh-CN" b="1" dirty="0">
                <a:latin typeface="黑体" panose="02010609060101010101" pitchFamily="49" charset="-122"/>
              </a:rPr>
              <a:t>= x</a:t>
            </a:r>
            <a:r>
              <a:rPr lang="en-US" altLang="zh-CN" b="1" baseline="-25000" dirty="0">
                <a:latin typeface="黑体" panose="02010609060101010101" pitchFamily="49" charset="-122"/>
              </a:rPr>
              <a:t>2</a:t>
            </a: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2</a:t>
            </a: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p>
        </p:txBody>
      </p:sp>
      <p:sp>
        <p:nvSpPr>
          <p:cNvPr id="80002" name="Line 99"/>
          <p:cNvSpPr/>
          <p:nvPr/>
        </p:nvSpPr>
        <p:spPr>
          <a:xfrm>
            <a:off x="1863725" y="1708150"/>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003" name="Line 99"/>
          <p:cNvSpPr/>
          <p:nvPr/>
        </p:nvSpPr>
        <p:spPr>
          <a:xfrm>
            <a:off x="928688" y="2139950"/>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004" name="Line 99"/>
          <p:cNvSpPr/>
          <p:nvPr/>
        </p:nvSpPr>
        <p:spPr>
          <a:xfrm>
            <a:off x="1863725" y="2139950"/>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005" name="箭头: 右 1"/>
          <p:cNvSpPr/>
          <p:nvPr/>
        </p:nvSpPr>
        <p:spPr>
          <a:xfrm>
            <a:off x="4850130" y="2570163"/>
            <a:ext cx="198438" cy="944562"/>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3392170" y="1182370"/>
            <a:ext cx="1742440" cy="1791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p:cNvSpPr>
          <p:nvPr>
            <p:ph type="title"/>
          </p:nvPr>
        </p:nvSpPr>
        <p:spPr>
          <a:xfrm>
            <a:off x="304800" y="515938"/>
            <a:ext cx="4876800" cy="342900"/>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1800" b="1" dirty="0">
                <a:latin typeface="华文新魏" panose="02010800040101010101" pitchFamily="2" charset="-122"/>
                <a:ea typeface="华文新魏" panose="02010800040101010101" pitchFamily="2" charset="-122"/>
              </a:rPr>
              <a:t>选择状态分配方案</a:t>
            </a:r>
          </a:p>
        </p:txBody>
      </p:sp>
      <p:sp>
        <p:nvSpPr>
          <p:cNvPr id="79875" name="Rectangle 4"/>
          <p:cNvSpPr>
            <a:spLocks noGrp="1"/>
          </p:cNvSpPr>
          <p:nvPr>
            <p:ph/>
          </p:nvPr>
        </p:nvSpPr>
        <p:spPr>
          <a:xfrm>
            <a:off x="304800" y="828675"/>
            <a:ext cx="4267200" cy="400050"/>
          </a:xfrm>
          <a:prstGeom prst="rect">
            <a:avLst/>
          </a:prstGeom>
          <a:noFill/>
          <a:ln w="9525">
            <a:noFill/>
          </a:ln>
        </p:spPr>
        <p:txBody>
          <a:bodyPr/>
          <a:lstStyle/>
          <a:p>
            <a:pPr>
              <a:buNone/>
            </a:pPr>
            <a:r>
              <a:rPr lang="zh-CN" altLang="en-US" sz="1800" b="1" dirty="0">
                <a:latin typeface="华文新魏" panose="02010800040101010101" pitchFamily="2" charset="-122"/>
                <a:ea typeface="华文新魏" panose="02010800040101010101" pitchFamily="2" charset="-122"/>
              </a:rPr>
              <a:t>若选择</a:t>
            </a:r>
            <a:r>
              <a:rPr lang="en-US" altLang="zh-CN" sz="1800" b="1" dirty="0">
                <a:latin typeface="华文新魏" panose="02010800040101010101" pitchFamily="2" charset="-122"/>
                <a:ea typeface="华文新魏" panose="02010800040101010101" pitchFamily="2" charset="-122"/>
              </a:rPr>
              <a:t>D</a:t>
            </a:r>
            <a:r>
              <a:rPr lang="zh-CN" altLang="en-US" sz="1800" b="1" dirty="0">
                <a:latin typeface="华文新魏" panose="02010800040101010101" pitchFamily="2" charset="-122"/>
                <a:ea typeface="华文新魏" panose="02010800040101010101" pitchFamily="2" charset="-122"/>
              </a:rPr>
              <a:t>触发器进行设计，则</a:t>
            </a:r>
            <a:r>
              <a:rPr lang="zh-CN" altLang="en-US" sz="1800" dirty="0">
                <a:latin typeface="华文新魏" panose="02010800040101010101" pitchFamily="2" charset="-122"/>
                <a:ea typeface="华文新魏" panose="02010800040101010101" pitchFamily="2" charset="-122"/>
              </a:rPr>
              <a:t>：</a:t>
            </a:r>
          </a:p>
        </p:txBody>
      </p:sp>
      <p:graphicFrame>
        <p:nvGraphicFramePr>
          <p:cNvPr id="62468" name="Group 4"/>
          <p:cNvGraphicFramePr>
            <a:graphicFrameLocks noGrp="1"/>
          </p:cNvGraphicFramePr>
          <p:nvPr>
            <p:custDataLst>
              <p:tags r:id="rId1"/>
            </p:custDataLst>
          </p:nvPr>
        </p:nvGraphicFramePr>
        <p:xfrm>
          <a:off x="4797425" y="901700"/>
          <a:ext cx="3517900" cy="1412875"/>
        </p:xfrm>
        <a:graphic>
          <a:graphicData uri="http://schemas.openxmlformats.org/drawingml/2006/table">
            <a:tbl>
              <a:tblPr/>
              <a:tblGrid>
                <a:gridCol w="80645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79450">
                  <a:extLst>
                    <a:ext uri="{9D8B030D-6E8A-4147-A177-3AD203B41FA5}">
                      <a16:colId xmlns:a16="http://schemas.microsoft.com/office/drawing/2014/main" val="20002"/>
                    </a:ext>
                  </a:extLst>
                </a:gridCol>
                <a:gridCol w="677863">
                  <a:extLst>
                    <a:ext uri="{9D8B030D-6E8A-4147-A177-3AD203B41FA5}">
                      <a16:colId xmlns:a16="http://schemas.microsoft.com/office/drawing/2014/main" val="20003"/>
                    </a:ext>
                  </a:extLst>
                </a:gridCol>
                <a:gridCol w="677862">
                  <a:extLst>
                    <a:ext uri="{9D8B030D-6E8A-4147-A177-3AD203B41FA5}">
                      <a16:colId xmlns:a16="http://schemas.microsoft.com/office/drawing/2014/main" val="20004"/>
                    </a:ext>
                  </a:extLst>
                </a:gridCol>
              </a:tblGrid>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01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8206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8270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10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2507" name="Group 43"/>
          <p:cNvGraphicFramePr>
            <a:graphicFrameLocks noGrp="1"/>
          </p:cNvGraphicFramePr>
          <p:nvPr>
            <p:custDataLst>
              <p:tags r:id="rId2"/>
            </p:custDataLst>
            <p:extLst>
              <p:ext uri="{D42A27DB-BD31-4B8C-83A1-F6EECF244321}">
                <p14:modId xmlns:p14="http://schemas.microsoft.com/office/powerpoint/2010/main" val="3256006751"/>
              </p:ext>
            </p:extLst>
          </p:nvPr>
        </p:nvGraphicFramePr>
        <p:xfrm>
          <a:off x="4797425" y="3117850"/>
          <a:ext cx="3519488" cy="1470027"/>
        </p:xfrm>
        <a:graphic>
          <a:graphicData uri="http://schemas.openxmlformats.org/drawingml/2006/table">
            <a:tbl>
              <a:tblPr/>
              <a:tblGrid>
                <a:gridCol w="80645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76275">
                  <a:extLst>
                    <a:ext uri="{9D8B030D-6E8A-4147-A177-3AD203B41FA5}">
                      <a16:colId xmlns:a16="http://schemas.microsoft.com/office/drawing/2014/main" val="20003"/>
                    </a:ext>
                  </a:extLst>
                </a:gridCol>
                <a:gridCol w="677863">
                  <a:extLst>
                    <a:ext uri="{9D8B030D-6E8A-4147-A177-3AD203B41FA5}">
                      <a16:colId xmlns:a16="http://schemas.microsoft.com/office/drawing/2014/main" val="20004"/>
                    </a:ext>
                  </a:extLst>
                </a:gridCol>
              </a:tblGrid>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52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36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9954" name="Group 87"/>
          <p:cNvGrpSpPr/>
          <p:nvPr/>
        </p:nvGrpSpPr>
        <p:grpSpPr>
          <a:xfrm>
            <a:off x="4738688" y="568325"/>
            <a:ext cx="3843337" cy="2082403"/>
            <a:chOff x="-30" y="10"/>
            <a:chExt cx="2421" cy="1749"/>
          </a:xfrm>
        </p:grpSpPr>
        <p:sp>
          <p:nvSpPr>
            <p:cNvPr id="80011" name="Text Box 88"/>
            <p:cNvSpPr txBox="1"/>
            <p:nvPr/>
          </p:nvSpPr>
          <p:spPr>
            <a:xfrm>
              <a:off x="186" y="17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012" name="Text Box 89"/>
            <p:cNvSpPr txBox="1"/>
            <p:nvPr/>
          </p:nvSpPr>
          <p:spPr>
            <a:xfrm>
              <a:off x="-30" y="238"/>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13" name="Text Box 90"/>
            <p:cNvSpPr txBox="1"/>
            <p:nvPr/>
          </p:nvSpPr>
          <p:spPr>
            <a:xfrm>
              <a:off x="939" y="1450"/>
              <a:ext cx="124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baseline="30000" dirty="0">
                  <a:latin typeface="黑体" panose="02010609060101010101" pitchFamily="49" charset="-122"/>
                </a:rPr>
                <a:t>n+1</a:t>
              </a:r>
            </a:p>
          </p:txBody>
        </p:sp>
        <p:sp>
          <p:nvSpPr>
            <p:cNvPr id="80014" name="Text Box 91"/>
            <p:cNvSpPr txBox="1"/>
            <p:nvPr/>
          </p:nvSpPr>
          <p:spPr>
            <a:xfrm>
              <a:off x="276" y="10"/>
              <a:ext cx="2115"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的二进制状态表之一  </a:t>
              </a:r>
            </a:p>
          </p:txBody>
        </p:sp>
      </p:grpSp>
      <p:grpSp>
        <p:nvGrpSpPr>
          <p:cNvPr id="79955" name="Group 92"/>
          <p:cNvGrpSpPr/>
          <p:nvPr/>
        </p:nvGrpSpPr>
        <p:grpSpPr>
          <a:xfrm>
            <a:off x="4752975" y="2973388"/>
            <a:ext cx="2952750" cy="1945872"/>
            <a:chOff x="0" y="-1"/>
            <a:chExt cx="1860" cy="1634"/>
          </a:xfrm>
        </p:grpSpPr>
        <p:sp>
          <p:nvSpPr>
            <p:cNvPr id="80008" name="Text Box 93"/>
            <p:cNvSpPr txBox="1"/>
            <p:nvPr/>
          </p:nvSpPr>
          <p:spPr>
            <a:xfrm>
              <a:off x="215" y="-1"/>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009" name="Text Box 94"/>
            <p:cNvSpPr txBox="1"/>
            <p:nvPr/>
          </p:nvSpPr>
          <p:spPr>
            <a:xfrm>
              <a:off x="0" y="85"/>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010" name="Text Box 95"/>
            <p:cNvSpPr txBox="1"/>
            <p:nvPr/>
          </p:nvSpPr>
          <p:spPr>
            <a:xfrm>
              <a:off x="612" y="1324"/>
              <a:ext cx="1248"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     y</a:t>
              </a:r>
              <a:r>
                <a:rPr lang="en-US" altLang="zh-CN" b="1" baseline="-25000" dirty="0">
                  <a:latin typeface="黑体" panose="02010609060101010101" pitchFamily="49" charset="-122"/>
                </a:rPr>
                <a:t>2</a:t>
              </a:r>
              <a:r>
                <a:rPr lang="en-US" altLang="zh-CN" b="1" baseline="30000" dirty="0">
                  <a:latin typeface="黑体" panose="02010609060101010101" pitchFamily="49" charset="-122"/>
                </a:rPr>
                <a:t>n+1</a:t>
              </a:r>
            </a:p>
          </p:txBody>
        </p:sp>
      </p:grpSp>
      <p:sp>
        <p:nvSpPr>
          <p:cNvPr id="79956" name="Text Box 96"/>
          <p:cNvSpPr txBox="1"/>
          <p:nvPr/>
        </p:nvSpPr>
        <p:spPr>
          <a:xfrm>
            <a:off x="4991100" y="2741613"/>
            <a:ext cx="3286125"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的二进制状态表之二</a:t>
            </a:r>
            <a:r>
              <a:rPr lang="zh-CN" altLang="en-US" dirty="0">
                <a:latin typeface="华文新魏" panose="02010800040101010101" pitchFamily="2" charset="-122"/>
                <a:ea typeface="华文新魏" panose="02010800040101010101" pitchFamily="2" charset="-122"/>
              </a:rPr>
              <a:t>  </a:t>
            </a:r>
          </a:p>
        </p:txBody>
      </p:sp>
      <p:sp>
        <p:nvSpPr>
          <p:cNvPr id="79958" name="Text Box 101"/>
          <p:cNvSpPr txBox="1"/>
          <p:nvPr/>
        </p:nvSpPr>
        <p:spPr>
          <a:xfrm>
            <a:off x="304800" y="1211263"/>
            <a:ext cx="41148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的激励函数表达式为 </a:t>
            </a:r>
          </a:p>
        </p:txBody>
      </p:sp>
      <p:sp>
        <p:nvSpPr>
          <p:cNvPr id="80005" name="箭头: 右 1"/>
          <p:cNvSpPr/>
          <p:nvPr/>
        </p:nvSpPr>
        <p:spPr>
          <a:xfrm>
            <a:off x="4419600" y="2211388"/>
            <a:ext cx="198438" cy="944562"/>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graphicFrame>
        <p:nvGraphicFramePr>
          <p:cNvPr id="61483" name="Group 43"/>
          <p:cNvGraphicFramePr>
            <a:graphicFrameLocks noGrp="1"/>
          </p:cNvGraphicFramePr>
          <p:nvPr/>
        </p:nvGraphicFramePr>
        <p:xfrm>
          <a:off x="394335" y="3233738"/>
          <a:ext cx="3446462" cy="1489075"/>
        </p:xfrm>
        <a:graphic>
          <a:graphicData uri="http://schemas.openxmlformats.org/drawingml/2006/table">
            <a:tbl>
              <a:tblPr/>
              <a:tblGrid>
                <a:gridCol w="790575">
                  <a:extLst>
                    <a:ext uri="{9D8B030D-6E8A-4147-A177-3AD203B41FA5}">
                      <a16:colId xmlns:a16="http://schemas.microsoft.com/office/drawing/2014/main" val="20000"/>
                    </a:ext>
                  </a:extLst>
                </a:gridCol>
                <a:gridCol w="663575">
                  <a:extLst>
                    <a:ext uri="{9D8B030D-6E8A-4147-A177-3AD203B41FA5}">
                      <a16:colId xmlns:a16="http://schemas.microsoft.com/office/drawing/2014/main" val="20001"/>
                    </a:ext>
                  </a:extLst>
                </a:gridCol>
                <a:gridCol w="665162">
                  <a:extLst>
                    <a:ext uri="{9D8B030D-6E8A-4147-A177-3AD203B41FA5}">
                      <a16:colId xmlns:a16="http://schemas.microsoft.com/office/drawing/2014/main" val="20002"/>
                    </a:ext>
                  </a:extLst>
                </a:gridCol>
                <a:gridCol w="663575">
                  <a:extLst>
                    <a:ext uri="{9D8B030D-6E8A-4147-A177-3AD203B41FA5}">
                      <a16:colId xmlns:a16="http://schemas.microsoft.com/office/drawing/2014/main" val="20003"/>
                    </a:ext>
                  </a:extLst>
                </a:gridCol>
                <a:gridCol w="663575">
                  <a:extLst>
                    <a:ext uri="{9D8B030D-6E8A-4147-A177-3AD203B41FA5}">
                      <a16:colId xmlns:a16="http://schemas.microsoft.com/office/drawing/2014/main" val="20004"/>
                    </a:ext>
                  </a:extLst>
                </a:gridCol>
              </a:tblGrid>
              <a:tr h="297307">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307">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577">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01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577">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11</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7307">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10</a:t>
                      </a:r>
                    </a:p>
                  </a:txBody>
                  <a:tcPr marT="34305" marB="34305"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p>
                  </a:txBody>
                  <a:tcPr marT="34305" marB="34305"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p>
                  </a:txBody>
                  <a:tcPr marT="34305" marB="34305"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77946" name="Group 240"/>
          <p:cNvGrpSpPr/>
          <p:nvPr/>
        </p:nvGrpSpPr>
        <p:grpSpPr>
          <a:xfrm>
            <a:off x="338773" y="3116263"/>
            <a:ext cx="3268662" cy="1943495"/>
            <a:chOff x="16" y="-3"/>
            <a:chExt cx="2059" cy="1631"/>
          </a:xfrm>
        </p:grpSpPr>
        <p:sp>
          <p:nvSpPr>
            <p:cNvPr id="77999" name="Text Box 94"/>
            <p:cNvSpPr txBox="1"/>
            <p:nvPr/>
          </p:nvSpPr>
          <p:spPr>
            <a:xfrm>
              <a:off x="242" y="-3"/>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x</a:t>
              </a:r>
              <a:r>
                <a:rPr lang="en-US" altLang="zh-CN" b="1" baseline="-25000" dirty="0">
                  <a:latin typeface="Calibri" panose="020F0502020204030204" pitchFamily="34" charset="0"/>
                  <a:ea typeface="宋体" panose="02010600030101010101" pitchFamily="2" charset="-122"/>
                </a:rPr>
                <a:t>2</a:t>
              </a:r>
            </a:p>
          </p:txBody>
        </p:sp>
        <p:sp>
          <p:nvSpPr>
            <p:cNvPr id="78000" name="Text Box 95"/>
            <p:cNvSpPr txBox="1"/>
            <p:nvPr/>
          </p:nvSpPr>
          <p:spPr>
            <a:xfrm>
              <a:off x="16" y="74"/>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1</a:t>
              </a:r>
              <a:r>
                <a:rPr lang="en-US" altLang="zh-CN" b="1" dirty="0">
                  <a:latin typeface="Calibri" panose="020F0502020204030204" pitchFamily="34" charset="0"/>
                  <a:ea typeface="宋体" panose="02010600030101010101" pitchFamily="2" charset="-122"/>
                </a:rPr>
                <a:t>y</a:t>
              </a:r>
              <a:r>
                <a:rPr lang="en-US" altLang="zh-CN" b="1" baseline="-25000" dirty="0">
                  <a:latin typeface="Calibri" panose="020F0502020204030204" pitchFamily="34" charset="0"/>
                  <a:ea typeface="宋体" panose="02010600030101010101" pitchFamily="2" charset="-122"/>
                </a:rPr>
                <a:t>2</a:t>
              </a:r>
            </a:p>
          </p:txBody>
        </p:sp>
        <p:sp>
          <p:nvSpPr>
            <p:cNvPr id="78001" name="Text Box 142"/>
            <p:cNvSpPr txBox="1"/>
            <p:nvPr/>
          </p:nvSpPr>
          <p:spPr>
            <a:xfrm>
              <a:off x="827" y="1293"/>
              <a:ext cx="1248" cy="33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n+1</a:t>
              </a:r>
            </a:p>
          </p:txBody>
        </p:sp>
      </p:grpSp>
      <p:sp>
        <p:nvSpPr>
          <p:cNvPr id="77947" name="Text Box 143"/>
          <p:cNvSpPr txBox="1"/>
          <p:nvPr/>
        </p:nvSpPr>
        <p:spPr>
          <a:xfrm>
            <a:off x="940435" y="2887663"/>
            <a:ext cx="27432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的二进制状态表 </a:t>
            </a:r>
            <a:r>
              <a:rPr lang="zh-CN" altLang="en-US" dirty="0">
                <a:latin typeface="华文新魏" panose="02010800040101010101" pitchFamily="2" charset="-122"/>
                <a:ea typeface="华文新魏" panose="02010800040101010101" pitchFamily="2" charset="-122"/>
              </a:rPr>
              <a:t> </a:t>
            </a:r>
          </a:p>
        </p:txBody>
      </p:sp>
      <p:sp>
        <p:nvSpPr>
          <p:cNvPr id="80983" name="Text Box 107"/>
          <p:cNvSpPr txBox="1"/>
          <p:nvPr/>
        </p:nvSpPr>
        <p:spPr>
          <a:xfrm>
            <a:off x="452755" y="1805940"/>
            <a:ext cx="2249488" cy="701675"/>
          </a:xfrm>
          <a:prstGeom prst="rect">
            <a:avLst/>
          </a:prstGeom>
          <a:noFill/>
          <a:ln w="9525">
            <a:noFill/>
          </a:ln>
        </p:spPr>
        <p:txBody>
          <a:bodyPr>
            <a:spAutoFit/>
          </a:bodyPr>
          <a:lstStyle/>
          <a:p>
            <a:pPr eaLnBrk="1" hangingPunct="1">
              <a:lnSpc>
                <a:spcPct val="85000"/>
              </a:lnSpc>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 x</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p>
          <a:p>
            <a:pPr eaLnBrk="1" hangingPunct="1">
              <a:lnSpc>
                <a:spcPct val="85000"/>
              </a:lnSpc>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 y</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endParaRPr lang="en-US" altLang="zh-CN" b="1" dirty="0">
              <a:latin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p:cNvSpPr>
          <p:nvPr>
            <p:ph type="title"/>
          </p:nvPr>
        </p:nvSpPr>
        <p:spPr>
          <a:xfrm>
            <a:off x="304800" y="528638"/>
            <a:ext cx="4876800" cy="342900"/>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2000" b="1" dirty="0">
                <a:latin typeface="华文新魏" panose="02010800040101010101" pitchFamily="2" charset="-122"/>
                <a:ea typeface="华文新魏" panose="02010800040101010101" pitchFamily="2" charset="-122"/>
              </a:rPr>
              <a:t>选择状态分配方案</a:t>
            </a:r>
          </a:p>
        </p:txBody>
      </p:sp>
      <p:sp>
        <p:nvSpPr>
          <p:cNvPr id="80899" name="Rectangle 4"/>
          <p:cNvSpPr>
            <a:spLocks noGrp="1"/>
          </p:cNvSpPr>
          <p:nvPr>
            <p:ph/>
          </p:nvPr>
        </p:nvSpPr>
        <p:spPr>
          <a:xfrm>
            <a:off x="304800" y="914400"/>
            <a:ext cx="4267200" cy="400050"/>
          </a:xfrm>
          <a:prstGeom prst="rect">
            <a:avLst/>
          </a:prstGeom>
          <a:noFill/>
          <a:ln w="9525">
            <a:noFill/>
          </a:ln>
        </p:spPr>
        <p:txBody>
          <a:bodyPr/>
          <a:lstStyle/>
          <a:p>
            <a:pPr>
              <a:buNone/>
            </a:pPr>
            <a:r>
              <a:rPr lang="zh-CN" altLang="en-US" sz="1800" b="1" dirty="0">
                <a:latin typeface="华文新魏" panose="02010800040101010101" pitchFamily="2" charset="-122"/>
                <a:ea typeface="华文新魏" panose="02010800040101010101" pitchFamily="2" charset="-122"/>
              </a:rPr>
              <a:t>若选择</a:t>
            </a:r>
            <a:r>
              <a:rPr lang="en-US" altLang="zh-CN" sz="1800" b="1" dirty="0">
                <a:latin typeface="华文新魏" panose="02010800040101010101" pitchFamily="2" charset="-122"/>
                <a:ea typeface="华文新魏" panose="02010800040101010101" pitchFamily="2" charset="-122"/>
              </a:rPr>
              <a:t>D</a:t>
            </a:r>
            <a:r>
              <a:rPr lang="zh-CN" altLang="en-US" sz="1800" b="1" dirty="0">
                <a:latin typeface="华文新魏" panose="02010800040101010101" pitchFamily="2" charset="-122"/>
                <a:ea typeface="华文新魏" panose="02010800040101010101" pitchFamily="2" charset="-122"/>
              </a:rPr>
              <a:t>触发器</a:t>
            </a:r>
            <a:r>
              <a:rPr lang="zh-CN" altLang="en-US" sz="1800" dirty="0">
                <a:latin typeface="华文新魏" panose="02010800040101010101" pitchFamily="2" charset="-122"/>
                <a:ea typeface="华文新魏" panose="02010800040101010101" pitchFamily="2" charset="-122"/>
              </a:rPr>
              <a:t>：</a:t>
            </a:r>
          </a:p>
        </p:txBody>
      </p:sp>
      <p:graphicFrame>
        <p:nvGraphicFramePr>
          <p:cNvPr id="63492" name="Group 4"/>
          <p:cNvGraphicFramePr>
            <a:graphicFrameLocks noGrp="1"/>
          </p:cNvGraphicFramePr>
          <p:nvPr/>
        </p:nvGraphicFramePr>
        <p:xfrm>
          <a:off x="3360738" y="700088"/>
          <a:ext cx="4164012" cy="1714500"/>
        </p:xfrm>
        <a:graphic>
          <a:graphicData uri="http://schemas.openxmlformats.org/drawingml/2006/table">
            <a:tbl>
              <a:tblPr/>
              <a:tblGrid>
                <a:gridCol w="954087">
                  <a:extLst>
                    <a:ext uri="{9D8B030D-6E8A-4147-A177-3AD203B41FA5}">
                      <a16:colId xmlns:a16="http://schemas.microsoft.com/office/drawing/2014/main" val="20000"/>
                    </a:ext>
                  </a:extLst>
                </a:gridCol>
                <a:gridCol w="801688">
                  <a:extLst>
                    <a:ext uri="{9D8B030D-6E8A-4147-A177-3AD203B41FA5}">
                      <a16:colId xmlns:a16="http://schemas.microsoft.com/office/drawing/2014/main" val="20001"/>
                    </a:ext>
                  </a:extLst>
                </a:gridCol>
                <a:gridCol w="804862">
                  <a:extLst>
                    <a:ext uri="{9D8B030D-6E8A-4147-A177-3AD203B41FA5}">
                      <a16:colId xmlns:a16="http://schemas.microsoft.com/office/drawing/2014/main" val="20002"/>
                    </a:ext>
                  </a:extLst>
                </a:gridCol>
                <a:gridCol w="801688">
                  <a:extLst>
                    <a:ext uri="{9D8B030D-6E8A-4147-A177-3AD203B41FA5}">
                      <a16:colId xmlns:a16="http://schemas.microsoft.com/office/drawing/2014/main" val="20003"/>
                    </a:ext>
                  </a:extLst>
                </a:gridCol>
                <a:gridCol w="801687">
                  <a:extLst>
                    <a:ext uri="{9D8B030D-6E8A-4147-A177-3AD203B41FA5}">
                      <a16:colId xmlns:a16="http://schemas.microsoft.com/office/drawing/2014/main" val="20004"/>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63531" name="Group 43"/>
          <p:cNvGraphicFramePr>
            <a:graphicFrameLocks noGrp="1"/>
          </p:cNvGraphicFramePr>
          <p:nvPr/>
        </p:nvGraphicFramePr>
        <p:xfrm>
          <a:off x="3360738" y="3059113"/>
          <a:ext cx="4164012" cy="1714500"/>
        </p:xfrm>
        <a:graphic>
          <a:graphicData uri="http://schemas.openxmlformats.org/drawingml/2006/table">
            <a:tbl>
              <a:tblPr/>
              <a:tblGrid>
                <a:gridCol w="954087">
                  <a:extLst>
                    <a:ext uri="{9D8B030D-6E8A-4147-A177-3AD203B41FA5}">
                      <a16:colId xmlns:a16="http://schemas.microsoft.com/office/drawing/2014/main" val="20000"/>
                    </a:ext>
                  </a:extLst>
                </a:gridCol>
                <a:gridCol w="801688">
                  <a:extLst>
                    <a:ext uri="{9D8B030D-6E8A-4147-A177-3AD203B41FA5}">
                      <a16:colId xmlns:a16="http://schemas.microsoft.com/office/drawing/2014/main" val="20001"/>
                    </a:ext>
                  </a:extLst>
                </a:gridCol>
                <a:gridCol w="804862">
                  <a:extLst>
                    <a:ext uri="{9D8B030D-6E8A-4147-A177-3AD203B41FA5}">
                      <a16:colId xmlns:a16="http://schemas.microsoft.com/office/drawing/2014/main" val="20002"/>
                    </a:ext>
                  </a:extLst>
                </a:gridCol>
                <a:gridCol w="801688">
                  <a:extLst>
                    <a:ext uri="{9D8B030D-6E8A-4147-A177-3AD203B41FA5}">
                      <a16:colId xmlns:a16="http://schemas.microsoft.com/office/drawing/2014/main" val="20003"/>
                    </a:ext>
                  </a:extLst>
                </a:gridCol>
                <a:gridCol w="801687">
                  <a:extLst>
                    <a:ext uri="{9D8B030D-6E8A-4147-A177-3AD203B41FA5}">
                      <a16:colId xmlns:a16="http://schemas.microsoft.com/office/drawing/2014/main" val="20004"/>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80978" name="Group 87"/>
          <p:cNvGrpSpPr/>
          <p:nvPr/>
        </p:nvGrpSpPr>
        <p:grpSpPr>
          <a:xfrm>
            <a:off x="3317875" y="385763"/>
            <a:ext cx="3678238" cy="2474912"/>
            <a:chOff x="0" y="-20"/>
            <a:chExt cx="2332" cy="1834"/>
          </a:xfrm>
        </p:grpSpPr>
        <p:sp>
          <p:nvSpPr>
            <p:cNvPr id="80995" name="Text Box 88"/>
            <p:cNvSpPr txBox="1"/>
            <p:nvPr/>
          </p:nvSpPr>
          <p:spPr>
            <a:xfrm>
              <a:off x="288" y="12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996" name="Text Box 89"/>
            <p:cNvSpPr txBox="1"/>
            <p:nvPr/>
          </p:nvSpPr>
          <p:spPr>
            <a:xfrm>
              <a:off x="0" y="204"/>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997" name="Text Box 90"/>
            <p:cNvSpPr txBox="1"/>
            <p:nvPr/>
          </p:nvSpPr>
          <p:spPr>
            <a:xfrm>
              <a:off x="988" y="1478"/>
              <a:ext cx="124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a:t>
              </a:r>
              <a:r>
                <a:rPr lang="en-US" altLang="zh-CN" b="1" baseline="30000" dirty="0">
                  <a:latin typeface="黑体" panose="02010609060101010101" pitchFamily="49" charset="-122"/>
                </a:rPr>
                <a:t>n+1 </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a:t>
              </a:r>
              <a:r>
                <a:rPr lang="en-US" altLang="zh-CN" b="1" baseline="30000" dirty="0">
                  <a:latin typeface="黑体" panose="02010609060101010101" pitchFamily="49" charset="-122"/>
                </a:rPr>
                <a:t>n+1</a:t>
              </a:r>
            </a:p>
          </p:txBody>
        </p:sp>
        <p:sp>
          <p:nvSpPr>
            <p:cNvPr id="80998" name="Text Box 91"/>
            <p:cNvSpPr txBox="1"/>
            <p:nvPr/>
          </p:nvSpPr>
          <p:spPr>
            <a:xfrm>
              <a:off x="604" y="-20"/>
              <a:ext cx="1728" cy="273"/>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的二进制状态表 </a:t>
              </a:r>
              <a:r>
                <a:rPr lang="zh-CN" altLang="en-US" dirty="0">
                  <a:latin typeface="华文新魏" panose="02010800040101010101" pitchFamily="2" charset="-122"/>
                  <a:ea typeface="华文新魏" panose="02010800040101010101" pitchFamily="2" charset="-122"/>
                </a:rPr>
                <a:t> </a:t>
              </a:r>
            </a:p>
          </p:txBody>
        </p:sp>
      </p:grpSp>
      <p:grpSp>
        <p:nvGrpSpPr>
          <p:cNvPr id="80979" name="Group 92"/>
          <p:cNvGrpSpPr/>
          <p:nvPr/>
        </p:nvGrpSpPr>
        <p:grpSpPr>
          <a:xfrm>
            <a:off x="3349625" y="2933700"/>
            <a:ext cx="3527425" cy="2305050"/>
            <a:chOff x="0" y="0"/>
            <a:chExt cx="2236" cy="1629"/>
          </a:xfrm>
        </p:grpSpPr>
        <p:sp>
          <p:nvSpPr>
            <p:cNvPr id="80992" name="Text Box 93"/>
            <p:cNvSpPr txBox="1"/>
            <p:nvPr/>
          </p:nvSpPr>
          <p:spPr>
            <a:xfrm>
              <a:off x="288" y="0"/>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r>
                <a:rPr lang="en-US" altLang="zh-CN" b="1" baseline="-25000" dirty="0">
                  <a:latin typeface="黑体" panose="02010609060101010101" pitchFamily="49" charset="-122"/>
                </a:rPr>
                <a:t>1</a:t>
              </a:r>
              <a:r>
                <a:rPr lang="en-US" altLang="zh-CN" b="1" dirty="0">
                  <a:latin typeface="黑体" panose="02010609060101010101" pitchFamily="49" charset="-122"/>
                </a:rPr>
                <a:t>x</a:t>
              </a:r>
              <a:r>
                <a:rPr lang="en-US" altLang="zh-CN" b="1" baseline="-25000" dirty="0">
                  <a:latin typeface="黑体" panose="02010609060101010101" pitchFamily="49" charset="-122"/>
                </a:rPr>
                <a:t>2</a:t>
              </a:r>
            </a:p>
          </p:txBody>
        </p:sp>
        <p:sp>
          <p:nvSpPr>
            <p:cNvPr id="80993" name="Text Box 94"/>
            <p:cNvSpPr txBox="1"/>
            <p:nvPr/>
          </p:nvSpPr>
          <p:spPr>
            <a:xfrm>
              <a:off x="0" y="85"/>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994" name="Text Box 95"/>
            <p:cNvSpPr txBox="1"/>
            <p:nvPr/>
          </p:nvSpPr>
          <p:spPr>
            <a:xfrm>
              <a:off x="988" y="1293"/>
              <a:ext cx="124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a:t>
              </a:r>
              <a:r>
                <a:rPr lang="en-US" altLang="zh-CN" b="1" baseline="30000" dirty="0">
                  <a:latin typeface="黑体" panose="02010609060101010101" pitchFamily="49" charset="-122"/>
                </a:rPr>
                <a:t>n+1 </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a:t>
              </a:r>
              <a:r>
                <a:rPr lang="en-US" altLang="zh-CN" b="1" baseline="30000" dirty="0">
                  <a:latin typeface="黑体" panose="02010609060101010101" pitchFamily="49" charset="-122"/>
                </a:rPr>
                <a:t>n+1</a:t>
              </a:r>
            </a:p>
          </p:txBody>
        </p:sp>
      </p:grpSp>
      <p:sp>
        <p:nvSpPr>
          <p:cNvPr id="80980" name="Text Box 96"/>
          <p:cNvSpPr txBox="1"/>
          <p:nvPr/>
        </p:nvSpPr>
        <p:spPr>
          <a:xfrm>
            <a:off x="4276725" y="2736850"/>
            <a:ext cx="2725738"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的二进制状态表</a:t>
            </a:r>
            <a:r>
              <a:rPr lang="zh-CN" altLang="en-US" dirty="0">
                <a:latin typeface="华文新魏" panose="02010800040101010101" pitchFamily="2" charset="-122"/>
                <a:ea typeface="华文新魏" panose="02010800040101010101" pitchFamily="2" charset="-122"/>
              </a:rPr>
              <a:t>  </a:t>
            </a:r>
          </a:p>
        </p:txBody>
      </p:sp>
      <p:sp>
        <p:nvSpPr>
          <p:cNvPr id="80981" name="Text Box 98"/>
          <p:cNvSpPr txBox="1"/>
          <p:nvPr/>
        </p:nvSpPr>
        <p:spPr>
          <a:xfrm>
            <a:off x="381000" y="1989138"/>
            <a:ext cx="38100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1 </a:t>
            </a:r>
            <a:r>
              <a:rPr lang="en-US" altLang="zh-CN" b="1" dirty="0">
                <a:latin typeface="黑体" panose="02010609060101010101" pitchFamily="49" charset="-122"/>
              </a:rPr>
              <a:t>= x</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a:t>
            </a:r>
            <a:r>
              <a:rPr lang="en-US" altLang="zh-CN" b="1" dirty="0">
                <a:latin typeface="黑体" panose="02010609060101010101" pitchFamily="49" charset="-122"/>
              </a:rPr>
              <a:t>y</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2</a:t>
            </a:r>
          </a:p>
        </p:txBody>
      </p:sp>
      <p:sp>
        <p:nvSpPr>
          <p:cNvPr id="80982" name="Text Box 101"/>
          <p:cNvSpPr txBox="1"/>
          <p:nvPr/>
        </p:nvSpPr>
        <p:spPr>
          <a:xfrm>
            <a:off x="304800" y="1439863"/>
            <a:ext cx="41148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方案</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的激励函数表达式 </a:t>
            </a:r>
          </a:p>
        </p:txBody>
      </p:sp>
      <p:sp>
        <p:nvSpPr>
          <p:cNvPr id="80983" name="Text Box 107"/>
          <p:cNvSpPr txBox="1"/>
          <p:nvPr/>
        </p:nvSpPr>
        <p:spPr>
          <a:xfrm>
            <a:off x="381000" y="4102100"/>
            <a:ext cx="2249488" cy="701675"/>
          </a:xfrm>
          <a:prstGeom prst="rect">
            <a:avLst/>
          </a:prstGeom>
          <a:noFill/>
          <a:ln w="9525">
            <a:noFill/>
          </a:ln>
        </p:spPr>
        <p:txBody>
          <a:bodyPr>
            <a:spAutoFit/>
          </a:bodyPr>
          <a:lstStyle/>
          <a:p>
            <a:pPr eaLnBrk="1" hangingPunct="1">
              <a:lnSpc>
                <a:spcPct val="85000"/>
              </a:lnSpc>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 x</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p>
          <a:p>
            <a:pPr eaLnBrk="1" hangingPunct="1">
              <a:lnSpc>
                <a:spcPct val="85000"/>
              </a:lnSpc>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2</a:t>
            </a:r>
            <a:r>
              <a:rPr lang="en-US" altLang="zh-CN" b="1" dirty="0">
                <a:latin typeface="黑体" panose="02010609060101010101" pitchFamily="49" charset="-122"/>
              </a:rPr>
              <a:t> = x</a:t>
            </a:r>
            <a:r>
              <a:rPr lang="en-US" altLang="zh-CN" b="1" baseline="-25000" dirty="0">
                <a:latin typeface="黑体" panose="02010609060101010101" pitchFamily="49" charset="-122"/>
              </a:rPr>
              <a:t>1 </a:t>
            </a:r>
            <a:r>
              <a:rPr lang="en-US" altLang="zh-CN" b="1" dirty="0">
                <a:latin typeface="黑体" panose="02010609060101010101" pitchFamily="49" charset="-122"/>
              </a:rPr>
              <a:t>⊕ y</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endParaRPr lang="en-US" altLang="zh-CN" b="1" dirty="0">
              <a:latin typeface="黑体" panose="02010609060101010101" pitchFamily="49" charset="-122"/>
            </a:endParaRPr>
          </a:p>
        </p:txBody>
      </p:sp>
      <p:sp>
        <p:nvSpPr>
          <p:cNvPr id="80984" name="Text Box 120"/>
          <p:cNvSpPr txBox="1"/>
          <p:nvPr/>
        </p:nvSpPr>
        <p:spPr>
          <a:xfrm>
            <a:off x="304800" y="3154363"/>
            <a:ext cx="2590800" cy="64516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同理可以得到方案</a:t>
            </a:r>
            <a:r>
              <a:rPr lang="en-US" altLang="zh-CN" b="1" dirty="0">
                <a:solidFill>
                  <a:srgbClr val="FF0000"/>
                </a:solidFill>
                <a:latin typeface="华文新魏" panose="02010800040101010101" pitchFamily="2" charset="-122"/>
                <a:ea typeface="华文新魏" panose="02010800040101010101" pitchFamily="2" charset="-122"/>
              </a:rPr>
              <a:t>2</a:t>
            </a:r>
            <a:r>
              <a:rPr lang="zh-CN" altLang="en-US" b="1" dirty="0">
                <a:solidFill>
                  <a:srgbClr val="FF0000"/>
                </a:solidFill>
                <a:latin typeface="华文新魏" panose="02010800040101010101" pitchFamily="2" charset="-122"/>
                <a:ea typeface="华文新魏" panose="02010800040101010101" pitchFamily="2" charset="-122"/>
              </a:rPr>
              <a:t>的激励函数表达式为：</a:t>
            </a:r>
            <a:r>
              <a:rPr lang="zh-CN" altLang="en-US" dirty="0">
                <a:solidFill>
                  <a:srgbClr val="FF0000"/>
                </a:solidFill>
                <a:latin typeface="华文新魏" panose="02010800040101010101" pitchFamily="2" charset="-122"/>
                <a:ea typeface="华文新魏" panose="02010800040101010101" pitchFamily="2" charset="-122"/>
              </a:rPr>
              <a:t> </a:t>
            </a:r>
          </a:p>
        </p:txBody>
      </p:sp>
      <p:sp>
        <p:nvSpPr>
          <p:cNvPr id="80985" name="Text Box 105"/>
          <p:cNvSpPr txBox="1"/>
          <p:nvPr/>
        </p:nvSpPr>
        <p:spPr>
          <a:xfrm>
            <a:off x="381000" y="2400300"/>
            <a:ext cx="38100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D</a:t>
            </a:r>
            <a:r>
              <a:rPr lang="en-US" altLang="zh-CN" b="1" baseline="-25000" dirty="0">
                <a:latin typeface="黑体" panose="02010609060101010101" pitchFamily="49" charset="-122"/>
              </a:rPr>
              <a:t>2 </a:t>
            </a:r>
            <a:r>
              <a:rPr lang="en-US" altLang="zh-CN" b="1" dirty="0">
                <a:latin typeface="黑体" panose="02010609060101010101" pitchFamily="49" charset="-122"/>
              </a:rPr>
              <a:t>= x</a:t>
            </a:r>
            <a:r>
              <a:rPr lang="en-US" altLang="zh-CN" b="1" baseline="-25000" dirty="0">
                <a:latin typeface="黑体" panose="02010609060101010101" pitchFamily="49" charset="-122"/>
              </a:rPr>
              <a:t>2</a:t>
            </a: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2</a:t>
            </a:r>
            <a:r>
              <a:rPr lang="en-US" altLang="zh-CN" b="1" dirty="0">
                <a:latin typeface="黑体" panose="02010609060101010101" pitchFamily="49" charset="-122"/>
              </a:rPr>
              <a:t>y</a:t>
            </a:r>
            <a:r>
              <a:rPr lang="en-US" altLang="zh-CN" b="1" baseline="-25000" dirty="0">
                <a:latin typeface="黑体" panose="02010609060101010101" pitchFamily="49" charset="-122"/>
              </a:rPr>
              <a:t>1</a:t>
            </a:r>
            <a:r>
              <a:rPr lang="en-US" altLang="zh-CN" b="1" dirty="0">
                <a:latin typeface="黑体" panose="02010609060101010101" pitchFamily="49" charset="-122"/>
              </a:rPr>
              <a:t> = x</a:t>
            </a:r>
            <a:r>
              <a:rPr lang="en-US" altLang="zh-CN" b="1" baseline="-25000" dirty="0">
                <a:latin typeface="黑体" panose="02010609060101010101" pitchFamily="49" charset="-122"/>
              </a:rPr>
              <a:t>2 </a:t>
            </a:r>
            <a:r>
              <a:rPr lang="en-US" altLang="zh-CN" b="1" dirty="0">
                <a:latin typeface="黑体" panose="02010609060101010101" pitchFamily="49" charset="-122"/>
              </a:rPr>
              <a:t>⊕</a:t>
            </a:r>
            <a:r>
              <a:rPr lang="en-US" altLang="zh-CN" b="1" baseline="-25000" dirty="0">
                <a:latin typeface="黑体" panose="02010609060101010101" pitchFamily="49" charset="-122"/>
              </a:rPr>
              <a:t> </a:t>
            </a:r>
            <a:r>
              <a:rPr lang="en-US" altLang="zh-CN" b="1" dirty="0">
                <a:latin typeface="黑体" panose="02010609060101010101" pitchFamily="49" charset="-122"/>
              </a:rPr>
              <a:t>y</a:t>
            </a:r>
            <a:r>
              <a:rPr lang="en-US" altLang="zh-CN" b="1" baseline="-25000" dirty="0">
                <a:latin typeface="黑体" panose="02010609060101010101" pitchFamily="49" charset="-122"/>
              </a:rPr>
              <a:t>1</a:t>
            </a:r>
          </a:p>
        </p:txBody>
      </p:sp>
      <p:sp>
        <p:nvSpPr>
          <p:cNvPr id="80986" name="Line 99"/>
          <p:cNvSpPr/>
          <p:nvPr/>
        </p:nvSpPr>
        <p:spPr>
          <a:xfrm>
            <a:off x="928688" y="2066925"/>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987" name="Line 99"/>
          <p:cNvSpPr/>
          <p:nvPr/>
        </p:nvSpPr>
        <p:spPr>
          <a:xfrm>
            <a:off x="1863725" y="2066925"/>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988" name="Line 99"/>
          <p:cNvSpPr/>
          <p:nvPr/>
        </p:nvSpPr>
        <p:spPr>
          <a:xfrm>
            <a:off x="928688" y="2500313"/>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80989" name="Line 99"/>
          <p:cNvSpPr/>
          <p:nvPr/>
        </p:nvSpPr>
        <p:spPr>
          <a:xfrm>
            <a:off x="1863725" y="2500313"/>
            <a:ext cx="187325"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63590" name="Text Box 102"/>
          <p:cNvSpPr txBox="1"/>
          <p:nvPr/>
        </p:nvSpPr>
        <p:spPr>
          <a:xfrm>
            <a:off x="7610475" y="1439863"/>
            <a:ext cx="1582738" cy="2246312"/>
          </a:xfrm>
          <a:prstGeom prst="rect">
            <a:avLst/>
          </a:prstGeom>
          <a:noFill/>
          <a:ln w="9525">
            <a:noFill/>
          </a:ln>
        </p:spPr>
        <p:txBody>
          <a:bodyPr>
            <a:spAutoFit/>
          </a:bodyPr>
          <a:lstStyle/>
          <a:p>
            <a:pPr>
              <a:spcBef>
                <a:spcPct val="50000"/>
              </a:spcBef>
            </a:pPr>
            <a:r>
              <a:rPr lang="zh-CN" altLang="en-US" sz="2000" dirty="0">
                <a:solidFill>
                  <a:srgbClr val="FF0000"/>
                </a:solidFill>
                <a:latin typeface="Calibri" panose="020F0502020204030204" pitchFamily="34" charset="0"/>
                <a:ea typeface="华文新魏" panose="02010800040101010101" pitchFamily="2" charset="-122"/>
              </a:rPr>
              <a:t>结论：分配方案不一样电路代价不一样，能否找到最好的合理的分配方案？</a:t>
            </a:r>
          </a:p>
        </p:txBody>
      </p:sp>
      <p:sp>
        <p:nvSpPr>
          <p:cNvPr id="80991" name="箭头: 右 1"/>
          <p:cNvSpPr/>
          <p:nvPr/>
        </p:nvSpPr>
        <p:spPr>
          <a:xfrm>
            <a:off x="7956550" y="4156075"/>
            <a:ext cx="431800" cy="360363"/>
          </a:xfrm>
          <a:prstGeom prst="rightArrow">
            <a:avLst>
              <a:gd name="adj1" fmla="val 50000"/>
              <a:gd name="adj2" fmla="val 49926"/>
            </a:avLst>
          </a:prstGeom>
          <a:solidFill>
            <a:schemeClr val="accent1"/>
          </a:solidFill>
          <a:ln w="9525" cap="flat" cmpd="sng">
            <a:solidFill>
              <a:schemeClr val="tx1"/>
            </a:solidFill>
            <a:prstDash val="solid"/>
            <a:round/>
            <a:headEnd type="none" w="med" len="med"/>
            <a:tailEnd type="none" w="med" len="med"/>
          </a:ln>
        </p:spPr>
        <p:txBody>
          <a:bodyPr/>
          <a:lstStyle/>
          <a:p>
            <a:pPr eaLnBrk="1" hangingPunct="1">
              <a:buFont typeface="Arial" panose="020B0604020202020204" pitchFamily="34" charset="0"/>
            </a:pPr>
            <a:endParaRPr lang="zh-CN" altLang="en-US" sz="2000" dirty="0">
              <a:solidFill>
                <a:srgbClr val="FFFF00"/>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590"/>
                                        </p:tgtEl>
                                        <p:attrNameLst>
                                          <p:attrName>style.visibility</p:attrName>
                                        </p:attrNameLst>
                                      </p:cBhvr>
                                      <p:to>
                                        <p:strVal val="visible"/>
                                      </p:to>
                                    </p:set>
                                    <p:animEffect transition="in" filter="blinds(horizontal)">
                                      <p:cBhvr>
                                        <p:cTn id="7" dur="500"/>
                                        <p:tgtEl>
                                          <p:spTgt spid="63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428625" y="747713"/>
            <a:ext cx="8153400" cy="34290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）相邻状态分配法 </a:t>
            </a:r>
            <a:r>
              <a:rPr lang="en-US" altLang="zh-CN" sz="2000" b="1" i="1" dirty="0">
                <a:solidFill>
                  <a:srgbClr val="FF0000"/>
                </a:solidFill>
                <a:latin typeface="华文新魏" panose="02010800040101010101" pitchFamily="2" charset="-122"/>
                <a:ea typeface="华文新魏" panose="02010800040101010101" pitchFamily="2" charset="-122"/>
              </a:rPr>
              <a:t>State Assignment Rules</a:t>
            </a:r>
          </a:p>
        </p:txBody>
      </p:sp>
      <p:sp>
        <p:nvSpPr>
          <p:cNvPr id="82947" name="Rectangle 3"/>
          <p:cNvSpPr>
            <a:spLocks noGrp="1"/>
          </p:cNvSpPr>
          <p:nvPr>
            <p:ph/>
          </p:nvPr>
        </p:nvSpPr>
        <p:spPr>
          <a:xfrm>
            <a:off x="559753" y="1179513"/>
            <a:ext cx="8331200" cy="1766887"/>
          </a:xfrm>
          <a:prstGeom prst="rect">
            <a:avLst/>
          </a:prstGeom>
          <a:noFill/>
          <a:ln w="9525">
            <a:noFill/>
          </a:ln>
        </p:spPr>
        <p:txBody>
          <a:bodyPr/>
          <a:lstStyle/>
          <a:p>
            <a:pPr>
              <a:buNone/>
            </a:pPr>
            <a:r>
              <a:rPr lang="zh-CN" altLang="en-US" sz="2000" b="1" dirty="0">
                <a:solidFill>
                  <a:srgbClr val="000099"/>
                </a:solidFill>
                <a:latin typeface="华文新魏" panose="02010800040101010101" pitchFamily="2" charset="-122"/>
                <a:ea typeface="华文新魏" panose="02010800040101010101" pitchFamily="2" charset="-122"/>
              </a:rPr>
              <a:t>思路：</a:t>
            </a:r>
            <a:r>
              <a:rPr lang="zh-CN" altLang="en-US" sz="2000" b="1" dirty="0">
                <a:latin typeface="华文新魏" panose="02010800040101010101" pitchFamily="2" charset="-122"/>
                <a:ea typeface="华文新魏" panose="02010800040101010101" pitchFamily="2" charset="-122"/>
              </a:rPr>
              <a:t>尽可能使次态和输出函数在</a:t>
            </a:r>
            <a:r>
              <a:rPr lang="zh-CN" altLang="en-US" sz="2000" b="1" dirty="0">
                <a:solidFill>
                  <a:srgbClr val="FF0000"/>
                </a:solidFill>
                <a:latin typeface="华文新魏" panose="02010800040101010101" pitchFamily="2" charset="-122"/>
                <a:ea typeface="华文新魏" panose="02010800040101010101" pitchFamily="2" charset="-122"/>
              </a:rPr>
              <a:t>卡诺图上“</a:t>
            </a: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0</a:t>
            </a:r>
            <a:r>
              <a:rPr lang="zh-CN" altLang="en-US" sz="2000" b="1" dirty="0">
                <a:solidFill>
                  <a:srgbClr val="FF0000"/>
                </a:solidFill>
                <a:latin typeface="华文新魏" panose="02010800040101010101" pitchFamily="2" charset="-122"/>
                <a:ea typeface="华文新魏" panose="02010800040101010101" pitchFamily="2" charset="-122"/>
              </a:rPr>
              <a:t>”单元</a:t>
            </a:r>
            <a:r>
              <a:rPr lang="zh-CN" altLang="en-US" sz="2000" b="1" dirty="0">
                <a:latin typeface="华文新魏" panose="02010800040101010101" pitchFamily="2" charset="-122"/>
                <a:ea typeface="华文新魏" panose="02010800040101010101" pitchFamily="2" charset="-122"/>
              </a:rPr>
              <a:t>的分 </a:t>
            </a:r>
          </a:p>
          <a:p>
            <a:pPr>
              <a:buNone/>
            </a:pPr>
            <a:r>
              <a:rPr lang="zh-CN" altLang="en-US" sz="2000" b="1" dirty="0">
                <a:latin typeface="华文新魏" panose="02010800040101010101" pitchFamily="2" charset="-122"/>
                <a:ea typeface="华文新魏" panose="02010800040101010101" pitchFamily="2" charset="-122"/>
              </a:rPr>
              <a:t>      布为相邻，以便形成较大的卡诺圈，从而得到最简的次态方程</a:t>
            </a:r>
            <a:endParaRPr lang="en-US" altLang="zh-CN" sz="2000" b="1" dirty="0">
              <a:latin typeface="华文新魏" panose="02010800040101010101" pitchFamily="2" charset="-122"/>
              <a:ea typeface="华文新魏" panose="02010800040101010101" pitchFamily="2" charset="-122"/>
            </a:endParaRPr>
          </a:p>
          <a:p>
            <a:pPr>
              <a:buNone/>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a:t>
            </a:r>
            <a:r>
              <a:rPr lang="zh-CN" altLang="en-US" sz="2000" b="1" u="sng" dirty="0">
                <a:latin typeface="华文新魏" panose="02010800040101010101" pitchFamily="2" charset="-122"/>
                <a:ea typeface="华文新魏" panose="02010800040101010101" pitchFamily="2" charset="-122"/>
              </a:rPr>
              <a:t>实际上是激励方程，</a:t>
            </a:r>
            <a:r>
              <a:rPr lang="en-US" altLang="zh-CN" sz="2000" b="1" u="sng" dirty="0">
                <a:latin typeface="华文新魏" panose="02010800040101010101" pitchFamily="2" charset="-122"/>
                <a:ea typeface="华文新魏" panose="02010800040101010101" pitchFamily="2" charset="-122"/>
              </a:rPr>
              <a:t>D</a:t>
            </a:r>
            <a:r>
              <a:rPr lang="zh-CN" altLang="en-US" sz="2000" b="1" u="sng" dirty="0">
                <a:latin typeface="华文新魏" panose="02010800040101010101" pitchFamily="2" charset="-122"/>
                <a:ea typeface="华文新魏" panose="02010800040101010101" pitchFamily="2" charset="-122"/>
              </a:rPr>
              <a:t>器件两者能统一</a:t>
            </a:r>
            <a:r>
              <a:rPr lang="zh-CN" altLang="en-US" sz="2000" b="1" dirty="0">
                <a:latin typeface="华文新魏" panose="02010800040101010101" pitchFamily="2" charset="-122"/>
                <a:ea typeface="华文新魏" panose="02010800040101010101" pitchFamily="2" charset="-122"/>
              </a:rPr>
              <a:t>）和输出函数表达式。</a:t>
            </a:r>
          </a:p>
          <a:p>
            <a:pPr>
              <a:buNone/>
            </a:pPr>
            <a:endParaRPr lang="zh-CN" altLang="en-US" sz="800" b="1" dirty="0">
              <a:latin typeface="华文新魏" panose="02010800040101010101" pitchFamily="2" charset="-122"/>
              <a:ea typeface="华文新魏" panose="02010800040101010101" pitchFamily="2" charset="-122"/>
            </a:endParaRPr>
          </a:p>
          <a:p>
            <a:pPr>
              <a:buNone/>
            </a:pPr>
            <a:r>
              <a:rPr lang="zh-CN" altLang="en-US" sz="2000" b="1" dirty="0">
                <a:solidFill>
                  <a:srgbClr val="000099"/>
                </a:solidFill>
                <a:latin typeface="华文新魏" panose="02010800040101010101" pitchFamily="2" charset="-122"/>
                <a:ea typeface="华文新魏" panose="02010800040101010101" pitchFamily="2" charset="-122"/>
              </a:rPr>
              <a:t>经验方法：</a:t>
            </a:r>
            <a:r>
              <a:rPr lang="zh-CN" altLang="en-US" sz="2000" b="1" dirty="0">
                <a:latin typeface="华文新魏" panose="02010800040101010101" pitchFamily="2" charset="-122"/>
                <a:ea typeface="华文新魏" panose="02010800040101010101" pitchFamily="2" charset="-122"/>
              </a:rPr>
              <a:t>由如下三个主要规则找出状态之间的相邻关系。</a:t>
            </a:r>
          </a:p>
        </p:txBody>
      </p:sp>
      <p:sp>
        <p:nvSpPr>
          <p:cNvPr id="82948" name="Rectangle 6"/>
          <p:cNvSpPr/>
          <p:nvPr/>
        </p:nvSpPr>
        <p:spPr>
          <a:xfrm>
            <a:off x="735330" y="3311525"/>
            <a:ext cx="7724775" cy="1205230"/>
          </a:xfrm>
          <a:prstGeom prst="rect">
            <a:avLst/>
          </a:prstGeom>
          <a:solidFill>
            <a:srgbClr val="FFFF66"/>
          </a:solidFill>
          <a:ln w="12700" cap="flat" cmpd="sng">
            <a:solidFill>
              <a:srgbClr val="BC8C00"/>
            </a:solidFill>
            <a:prstDash val="solid"/>
            <a:miter/>
            <a:headEnd type="none" w="med" len="med"/>
            <a:tailEnd type="none" w="med" len="med"/>
          </a:ln>
        </p:spPr>
        <p:txBody>
          <a:bodyPr/>
          <a:lstStyle/>
          <a:p>
            <a:pPr marL="342900" indent="-342900" eaLnBrk="1" hangingPunct="1">
              <a:spcBef>
                <a:spcPct val="20000"/>
              </a:spcBef>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规则  </a:t>
            </a:r>
            <a:r>
              <a:rPr lang="en-US" altLang="zh-CN" sz="2000" b="1" dirty="0">
                <a:solidFill>
                  <a:srgbClr val="FF0000"/>
                </a:solidFill>
                <a:latin typeface="华文新魏" panose="02010800040101010101" pitchFamily="2" charset="-122"/>
                <a:ea typeface="华文新魏" panose="02010800040101010101" pitchFamily="2" charset="-122"/>
              </a:rPr>
              <a:t>I</a:t>
            </a:r>
            <a:r>
              <a:rPr lang="zh-CN" altLang="en-US" sz="2000" b="1" dirty="0">
                <a:solidFill>
                  <a:srgbClr val="FF0000"/>
                </a:solidFill>
                <a:latin typeface="华文新魏" panose="02010800040101010101" pitchFamily="2" charset="-122"/>
                <a:ea typeface="华文新魏" panose="02010800040101010101" pitchFamily="2" charset="-122"/>
              </a:rPr>
              <a:t>：在</a:t>
            </a:r>
            <a:r>
              <a:rPr lang="zh-CN" altLang="en-US" sz="2000" b="1" u="sng" dirty="0">
                <a:solidFill>
                  <a:srgbClr val="FF0000"/>
                </a:solidFill>
                <a:latin typeface="华文新魏" panose="02010800040101010101" pitchFamily="2" charset="-122"/>
                <a:ea typeface="华文新魏" panose="02010800040101010101" pitchFamily="2" charset="-122"/>
              </a:rPr>
              <a:t>相同输入</a:t>
            </a:r>
            <a:r>
              <a:rPr lang="zh-CN" altLang="en-US" sz="2000" b="1" dirty="0">
                <a:solidFill>
                  <a:srgbClr val="FF0000"/>
                </a:solidFill>
                <a:latin typeface="华文新魏" panose="02010800040101010101" pitchFamily="2" charset="-122"/>
                <a:ea typeface="华文新魏" panose="02010800040101010101" pitchFamily="2" charset="-122"/>
              </a:rPr>
              <a:t>条件下，次态相同，安排现态相邻。</a:t>
            </a:r>
          </a:p>
          <a:p>
            <a:pPr marL="342900" indent="-342900" eaLnBrk="1" hangingPunct="1">
              <a:spcBef>
                <a:spcPct val="20000"/>
              </a:spcBef>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规则 </a:t>
            </a:r>
            <a:r>
              <a:rPr lang="en-US" altLang="zh-CN" sz="2000" b="1" dirty="0">
                <a:solidFill>
                  <a:srgbClr val="FF0000"/>
                </a:solidFill>
                <a:latin typeface="华文新魏" panose="02010800040101010101" pitchFamily="2" charset="-122"/>
                <a:ea typeface="华文新魏" panose="02010800040101010101" pitchFamily="2" charset="-122"/>
              </a:rPr>
              <a:t>II</a:t>
            </a:r>
            <a:r>
              <a:rPr lang="zh-CN" altLang="en-US" sz="2000" b="1" dirty="0">
                <a:solidFill>
                  <a:srgbClr val="FF0000"/>
                </a:solidFill>
                <a:latin typeface="华文新魏" panose="02010800040101010101" pitchFamily="2" charset="-122"/>
                <a:ea typeface="华文新魏" panose="02010800040101010101" pitchFamily="2" charset="-122"/>
              </a:rPr>
              <a:t>：在</a:t>
            </a:r>
            <a:r>
              <a:rPr lang="zh-CN" altLang="en-US" sz="2000" b="1" u="sng" dirty="0">
                <a:solidFill>
                  <a:srgbClr val="FF0000"/>
                </a:solidFill>
                <a:latin typeface="华文新魏" panose="02010800040101010101" pitchFamily="2" charset="-122"/>
                <a:ea typeface="华文新魏" panose="02010800040101010101" pitchFamily="2" charset="-122"/>
              </a:rPr>
              <a:t>相邻输入</a:t>
            </a:r>
            <a:r>
              <a:rPr lang="zh-CN" altLang="en-US" sz="2000" b="1" dirty="0">
                <a:solidFill>
                  <a:srgbClr val="FF0000"/>
                </a:solidFill>
                <a:latin typeface="华文新魏" panose="02010800040101010101" pitchFamily="2" charset="-122"/>
                <a:ea typeface="华文新魏" panose="02010800040101010101" pitchFamily="2" charset="-122"/>
              </a:rPr>
              <a:t>条件下，同一现态，安排次态相邻。</a:t>
            </a:r>
          </a:p>
          <a:p>
            <a:pPr marL="342900" indent="-342900" eaLnBrk="1" hangingPunct="1">
              <a:spcBef>
                <a:spcPct val="20000"/>
              </a:spcBef>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规则</a:t>
            </a:r>
            <a:r>
              <a:rPr lang="en-US" altLang="zh-CN" sz="2000" b="1" dirty="0">
                <a:solidFill>
                  <a:srgbClr val="FF0000"/>
                </a:solidFill>
                <a:latin typeface="华文新魏" panose="02010800040101010101" pitchFamily="2" charset="-122"/>
                <a:ea typeface="华文新魏" panose="02010800040101010101" pitchFamily="2" charset="-122"/>
              </a:rPr>
              <a:t>III</a:t>
            </a:r>
            <a:r>
              <a:rPr lang="zh-CN" altLang="en-US" sz="2000" b="1" dirty="0">
                <a:solidFill>
                  <a:srgbClr val="FF0000"/>
                </a:solidFill>
                <a:latin typeface="华文新魏" panose="02010800040101010101" pitchFamily="2" charset="-122"/>
                <a:ea typeface="华文新魏" panose="02010800040101010101" pitchFamily="2" charset="-122"/>
              </a:rPr>
              <a:t>：输出完全相同，安排现态相邻。</a:t>
            </a:r>
            <a:r>
              <a:rPr lang="zh-CN" altLang="en-US" sz="2000" b="1" dirty="0">
                <a:latin typeface="华文新魏" panose="02010800040101010101" pitchFamily="2" charset="-122"/>
                <a:ea typeface="华文新魏" panose="02010800040101010101" pitchFamily="2" charset="-122"/>
              </a:rPr>
              <a:t>（有利于优化输出函数）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blinds(horizontal)">
                                      <p:cBhvr>
                                        <p:cTn id="7" dur="500"/>
                                        <p:tgtEl>
                                          <p:spTgt spid="82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blinds(horizontal)">
                                      <p:cBhvr>
                                        <p:cTn id="12" dur="500"/>
                                        <p:tgtEl>
                                          <p:spTgt spid="82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blinds(horizontal)">
                                      <p:cBhvr>
                                        <p:cTn id="17" dur="500"/>
                                        <p:tgtEl>
                                          <p:spTgt spid="82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947">
                                            <p:txEl>
                                              <p:pRg st="4" end="4"/>
                                            </p:txEl>
                                          </p:spTgt>
                                        </p:tgtEl>
                                        <p:attrNameLst>
                                          <p:attrName>style.visibility</p:attrName>
                                        </p:attrNameLst>
                                      </p:cBhvr>
                                      <p:to>
                                        <p:strVal val="visible"/>
                                      </p:to>
                                    </p:set>
                                    <p:animEffect transition="in" filter="blinds(horizontal)">
                                      <p:cBhvr>
                                        <p:cTn id="22" dur="500"/>
                                        <p:tgtEl>
                                          <p:spTgt spid="829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948"/>
                                        </p:tgtEl>
                                        <p:attrNameLst>
                                          <p:attrName>style.visibility</p:attrName>
                                        </p:attrNameLst>
                                      </p:cBhvr>
                                      <p:to>
                                        <p:strVal val="visible"/>
                                      </p:to>
                                    </p:set>
                                    <p:animEffect transition="in" filter="blinds(horizontal)">
                                      <p:cBhvr>
                                        <p:cTn id="27"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P spid="82947" grpId="1" build="p"/>
      <p:bldP spid="82948" grpId="0" animBg="1"/>
      <p:bldP spid="8294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p:cNvSpPr>
          <p:nvPr>
            <p:ph type="title"/>
          </p:nvPr>
        </p:nvSpPr>
        <p:spPr>
          <a:xfrm>
            <a:off x="825500" y="483518"/>
            <a:ext cx="8763000" cy="80010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规则</a:t>
            </a:r>
            <a:r>
              <a:rPr lang="en-US" altLang="zh-CN" sz="2000" b="1" dirty="0">
                <a:solidFill>
                  <a:srgbClr val="FF0000"/>
                </a:solidFill>
                <a:latin typeface="华文新魏" panose="02010800040101010101" pitchFamily="2" charset="-122"/>
                <a:ea typeface="华文新魏" panose="02010800040101010101" pitchFamily="2" charset="-122"/>
                <a:sym typeface="+mn-ea"/>
              </a:rPr>
              <a:t>I</a:t>
            </a:r>
            <a:r>
              <a:rPr lang="zh-CN" altLang="en-US" sz="2000" b="1" dirty="0">
                <a:solidFill>
                  <a:srgbClr val="FF0000"/>
                </a:solidFill>
                <a:latin typeface="华文新魏" panose="02010800040101010101" pitchFamily="2" charset="-122"/>
                <a:ea typeface="华文新魏" panose="02010800040101010101" pitchFamily="2" charset="-122"/>
              </a:rPr>
              <a:t>：在相同输入条件下，次态相同，现态相邻。</a:t>
            </a:r>
            <a:br>
              <a:rPr lang="zh-CN" altLang="en-US" sz="2000" b="1" dirty="0">
                <a:solidFill>
                  <a:srgbClr val="FF0000"/>
                </a:solidFill>
                <a:latin typeface="华文新魏" panose="02010800040101010101" pitchFamily="2" charset="-122"/>
                <a:ea typeface="华文新魏" panose="02010800040101010101" pitchFamily="2" charset="-122"/>
              </a:rPr>
            </a:br>
            <a:endParaRPr lang="zh-CN" altLang="en-US" sz="2000" b="1" dirty="0">
              <a:solidFill>
                <a:srgbClr val="FF0000"/>
              </a:solidFill>
              <a:latin typeface="华文新魏" panose="02010800040101010101" pitchFamily="2" charset="-122"/>
              <a:ea typeface="华文新魏" panose="02010800040101010101" pitchFamily="2" charset="-122"/>
            </a:endParaRPr>
          </a:p>
        </p:txBody>
      </p:sp>
      <p:sp>
        <p:nvSpPr>
          <p:cNvPr id="83971" name="Rectangle 4"/>
          <p:cNvSpPr>
            <a:spLocks noGrp="1"/>
          </p:cNvSpPr>
          <p:nvPr>
            <p:ph/>
          </p:nvPr>
        </p:nvSpPr>
        <p:spPr>
          <a:xfrm>
            <a:off x="755650" y="1491282"/>
            <a:ext cx="7850188" cy="2160588"/>
          </a:xfrm>
          <a:prstGeom prst="rect">
            <a:avLst/>
          </a:prstGeom>
          <a:noFill/>
          <a:ln w="9525">
            <a:noFill/>
          </a:ln>
        </p:spPr>
        <p:txBody>
          <a:bodyPr/>
          <a:lstStyle/>
          <a:p>
            <a:pPr marL="0" indent="0" algn="just">
              <a:lnSpc>
                <a:spcPct val="120000"/>
              </a:lnSpc>
              <a:spcBef>
                <a:spcPct val="0"/>
              </a:spcBef>
              <a:buNone/>
            </a:pPr>
            <a:r>
              <a:rPr lang="zh-CN" altLang="en-US" sz="2000" b="1" dirty="0">
                <a:latin typeface="华文新魏" panose="02010800040101010101" pitchFamily="2" charset="-122"/>
                <a:ea typeface="华文新魏" panose="02010800040101010101" pitchFamily="2" charset="-122"/>
              </a:rPr>
              <a:t>在有 </a:t>
            </a:r>
            <a:r>
              <a:rPr lang="en-US" altLang="zh-CN" sz="2000" b="1"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个变量</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触发器</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的情况下，如果</a:t>
            </a:r>
            <a:r>
              <a:rPr lang="zh-CN" altLang="en-US" sz="2000" b="1" dirty="0">
                <a:solidFill>
                  <a:srgbClr val="FF0000"/>
                </a:solidFill>
                <a:latin typeface="华文新魏" panose="02010800040101010101" pitchFamily="2" charset="-122"/>
                <a:ea typeface="华文新魏" panose="02010800040101010101" pitchFamily="2" charset="-122"/>
              </a:rPr>
              <a:t>满足规则 </a:t>
            </a:r>
            <a:r>
              <a:rPr lang="en-US" altLang="zh-CN" sz="2000" b="1" dirty="0">
                <a:solidFill>
                  <a:srgbClr val="FF0000"/>
                </a:solidFill>
                <a:latin typeface="华文新魏" panose="02010800040101010101" pitchFamily="2" charset="-122"/>
                <a:ea typeface="华文新魏" panose="02010800040101010101" pitchFamily="2" charset="-122"/>
                <a:sym typeface="+mn-ea"/>
              </a:rPr>
              <a:t>I</a:t>
            </a:r>
            <a:r>
              <a:rPr lang="zh-CN" altLang="en-US" sz="2000" b="1" dirty="0">
                <a:solidFill>
                  <a:srgbClr val="FF0000"/>
                </a:solidFill>
                <a:latin typeface="华文新魏" panose="02010800040101010101" pitchFamily="2" charset="-122"/>
                <a:ea typeface="华文新魏" panose="02010800040101010101" pitchFamily="2" charset="-122"/>
              </a:rPr>
              <a:t>一次</a:t>
            </a:r>
            <a:r>
              <a:rPr lang="zh-CN" altLang="en-US" sz="2000" b="1" dirty="0">
                <a:latin typeface="华文新魏" panose="02010800040101010101" pitchFamily="2" charset="-122"/>
                <a:ea typeface="华文新魏" panose="02010800040101010101" pitchFamily="2" charset="-122"/>
              </a:rPr>
              <a:t>，则可保证</a:t>
            </a:r>
            <a:r>
              <a:rPr lang="en-US" altLang="zh-CN" sz="2000" b="1" dirty="0">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个</a:t>
            </a:r>
            <a:r>
              <a:rPr lang="zh-CN" altLang="en-US" sz="2000" b="1" u="sng" dirty="0">
                <a:latin typeface="华文新魏" panose="02010800040101010101" pitchFamily="2" charset="-122"/>
                <a:ea typeface="华文新魏" panose="02010800040101010101" pitchFamily="2" charset="-122"/>
              </a:rPr>
              <a:t>次态（</a:t>
            </a:r>
            <a:r>
              <a:rPr lang="zh-CN" altLang="en-US" sz="2000" b="1" u="sng" dirty="0">
                <a:solidFill>
                  <a:srgbClr val="FF0000"/>
                </a:solidFill>
                <a:latin typeface="华文新魏" panose="02010800040101010101" pitchFamily="2" charset="-122"/>
                <a:ea typeface="华文新魏" panose="02010800040101010101" pitchFamily="2" charset="-122"/>
              </a:rPr>
              <a:t>激励</a:t>
            </a:r>
            <a:r>
              <a:rPr lang="zh-CN" altLang="en-US" sz="2000" b="1" u="sng" dirty="0">
                <a:latin typeface="华文新魏" panose="02010800040101010101" pitchFamily="2" charset="-122"/>
                <a:ea typeface="华文新魏" panose="02010800040101010101" pitchFamily="2" charset="-122"/>
              </a:rPr>
              <a:t>）函数</a:t>
            </a:r>
            <a:r>
              <a:rPr lang="zh-CN" altLang="en-US" sz="2000" b="1" dirty="0">
                <a:latin typeface="华文新魏" panose="02010800040101010101" pitchFamily="2" charset="-122"/>
                <a:ea typeface="华文新魏" panose="02010800040101010101" pitchFamily="2" charset="-122"/>
              </a:rPr>
              <a:t>卡诺图中各有一对 </a:t>
            </a:r>
            <a:r>
              <a:rPr lang="en-US" altLang="zh-CN" sz="2000" b="1" dirty="0">
                <a:latin typeface="华文新魏" panose="02010800040101010101" pitchFamily="2" charset="-122"/>
                <a:ea typeface="华文新魏" panose="02010800040101010101" pitchFamily="2" charset="-122"/>
              </a:rPr>
              <a:t>1 </a:t>
            </a:r>
            <a:r>
              <a:rPr lang="zh-CN" altLang="en-US" sz="2000" b="1" dirty="0">
                <a:latin typeface="华文新魏" panose="02010800040101010101" pitchFamily="2" charset="-122"/>
                <a:ea typeface="华文新魏" panose="02010800040101010101" pitchFamily="2" charset="-122"/>
              </a:rPr>
              <a:t>单元</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或 </a:t>
            </a:r>
            <a:r>
              <a:rPr lang="en-US" altLang="zh-CN" sz="2000" b="1" dirty="0">
                <a:latin typeface="华文新魏" panose="02010800040101010101" pitchFamily="2" charset="-122"/>
                <a:ea typeface="华文新魏" panose="02010800040101010101" pitchFamily="2" charset="-122"/>
              </a:rPr>
              <a:t>0 </a:t>
            </a:r>
            <a:r>
              <a:rPr lang="zh-CN" altLang="en-US" sz="2000" b="1" dirty="0">
                <a:latin typeface="华文新魏" panose="02010800040101010101" pitchFamily="2" charset="-122"/>
                <a:ea typeface="华文新魏" panose="02010800040101010101" pitchFamily="2" charset="-122"/>
              </a:rPr>
              <a:t>单元</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列向相邻。若满足 </a:t>
            </a:r>
            <a:r>
              <a:rPr lang="en-US" altLang="zh-CN" sz="2000" b="1" i="1" dirty="0">
                <a:solidFill>
                  <a:srgbClr val="FF0000"/>
                </a:solidFill>
                <a:latin typeface="华文新魏" panose="02010800040101010101" pitchFamily="2" charset="-122"/>
                <a:ea typeface="华文新魏" panose="02010800040101010101" pitchFamily="2" charset="-122"/>
              </a:rPr>
              <a:t>R</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次意味着可保证次态函数卡诺图上有</a:t>
            </a:r>
            <a:r>
              <a:rPr lang="en-US" altLang="zh-CN" sz="2000" b="1" dirty="0">
                <a:solidFill>
                  <a:srgbClr val="FF0000"/>
                </a:solidFill>
                <a:latin typeface="华文新魏" panose="02010800040101010101" pitchFamily="2" charset="-122"/>
                <a:ea typeface="华文新魏" panose="02010800040101010101" pitchFamily="2" charset="-122"/>
              </a:rPr>
              <a:t>K×</a:t>
            </a:r>
            <a:r>
              <a:rPr lang="en-US" altLang="zh-CN" sz="2000" b="1" i="1" dirty="0">
                <a:solidFill>
                  <a:srgbClr val="FF0000"/>
                </a:solidFill>
                <a:latin typeface="华文新魏" panose="02010800040101010101" pitchFamily="2" charset="-122"/>
                <a:ea typeface="华文新魏" panose="02010800040101010101" pitchFamily="2" charset="-122"/>
              </a:rPr>
              <a:t>R</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对 “</a:t>
            </a:r>
            <a:r>
              <a:rPr lang="en-US" altLang="zh-CN" sz="2000" b="1" dirty="0">
                <a:latin typeface="华文新魏" panose="02010800040101010101" pitchFamily="2" charset="-122"/>
                <a:ea typeface="华文新魏" panose="02010800040101010101" pitchFamily="2" charset="-122"/>
              </a:rPr>
              <a:t>1” </a:t>
            </a:r>
            <a:r>
              <a:rPr lang="zh-CN" altLang="en-US" sz="2000" b="1" dirty="0">
                <a:latin typeface="华文新魏" panose="02010800040101010101" pitchFamily="2" charset="-122"/>
                <a:ea typeface="华文新魏" panose="02010800040101010101" pitchFamily="2" charset="-122"/>
              </a:rPr>
              <a:t>或 “</a:t>
            </a:r>
            <a:r>
              <a:rPr lang="en-US" altLang="zh-CN" sz="2000" b="1" dirty="0">
                <a:latin typeface="华文新魏" panose="02010800040101010101" pitchFamily="2" charset="-122"/>
                <a:ea typeface="华文新魏" panose="02010800040101010101" pitchFamily="2" charset="-122"/>
              </a:rPr>
              <a:t>0” </a:t>
            </a:r>
            <a:r>
              <a:rPr lang="zh-CN" altLang="en-US" sz="2000" b="1" dirty="0">
                <a:latin typeface="华文新魏" panose="02010800040101010101" pitchFamily="2" charset="-122"/>
                <a:ea typeface="华文新魏" panose="02010800040101010101" pitchFamily="2" charset="-122"/>
              </a:rPr>
              <a:t>相邻，记为：</a:t>
            </a:r>
          </a:p>
          <a:p>
            <a:pPr>
              <a:spcBef>
                <a:spcPct val="50000"/>
              </a:spcBef>
              <a:buNone/>
            </a:pPr>
            <a:r>
              <a:rPr lang="zh-CN" altLang="en-US" sz="2000" b="1" dirty="0">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     改善效果 </a:t>
            </a:r>
            <a:r>
              <a:rPr lang="en-US" altLang="zh-CN" sz="2000" b="1" dirty="0">
                <a:solidFill>
                  <a:srgbClr val="000099"/>
                </a:solidFill>
                <a:latin typeface="华文新魏" panose="02010800040101010101" pitchFamily="2" charset="-122"/>
                <a:ea typeface="华文新魏" panose="02010800040101010101" pitchFamily="2" charset="-122"/>
              </a:rPr>
              <a:t>I </a:t>
            </a:r>
            <a:r>
              <a:rPr lang="en-US" altLang="zh-CN" sz="2000" b="1" baseline="-25000"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K ×</a:t>
            </a:r>
            <a:r>
              <a:rPr lang="en-US" altLang="zh-CN" sz="2000" b="1" i="1" dirty="0">
                <a:solidFill>
                  <a:srgbClr val="000099"/>
                </a:solidFill>
                <a:latin typeface="华文新魏" panose="02010800040101010101" pitchFamily="2" charset="-122"/>
                <a:ea typeface="华文新魏" panose="02010800040101010101" pitchFamily="2" charset="-122"/>
              </a:rPr>
              <a:t>R</a:t>
            </a:r>
          </a:p>
        </p:txBody>
      </p:sp>
      <p:graphicFrame>
        <p:nvGraphicFramePr>
          <p:cNvPr id="4" name="Group 82"/>
          <p:cNvGraphicFramePr>
            <a:graphicFrameLocks noGrp="1"/>
          </p:cNvGraphicFramePr>
          <p:nvPr>
            <p:custDataLst>
              <p:tags r:id="rId1"/>
            </p:custDataLst>
          </p:nvPr>
        </p:nvGraphicFramePr>
        <p:xfrm>
          <a:off x="828675" y="3531870"/>
          <a:ext cx="3133725" cy="1489075"/>
        </p:xfrm>
        <a:graphic>
          <a:graphicData uri="http://schemas.openxmlformats.org/drawingml/2006/table">
            <a:tbl>
              <a:tblPr/>
              <a:tblGrid>
                <a:gridCol w="857250">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606425">
                  <a:extLst>
                    <a:ext uri="{9D8B030D-6E8A-4147-A177-3AD203B41FA5}">
                      <a16:colId xmlns:a16="http://schemas.microsoft.com/office/drawing/2014/main" val="20002"/>
                    </a:ext>
                  </a:extLst>
                </a:gridCol>
                <a:gridCol w="603250">
                  <a:extLst>
                    <a:ext uri="{9D8B030D-6E8A-4147-A177-3AD203B41FA5}">
                      <a16:colId xmlns:a16="http://schemas.microsoft.com/office/drawing/2014/main" val="20003"/>
                    </a:ext>
                  </a:extLst>
                </a:gridCol>
                <a:gridCol w="603250">
                  <a:extLst>
                    <a:ext uri="{9D8B030D-6E8A-4147-A177-3AD203B41FA5}">
                      <a16:colId xmlns:a16="http://schemas.microsoft.com/office/drawing/2014/main" val="20004"/>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D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Group 5"/>
          <p:cNvGraphicFramePr>
            <a:graphicFrameLocks noGrp="1"/>
          </p:cNvGraphicFramePr>
          <p:nvPr>
            <p:custDataLst>
              <p:tags r:id="rId2"/>
            </p:custDataLst>
          </p:nvPr>
        </p:nvGraphicFramePr>
        <p:xfrm>
          <a:off x="5861050" y="3045778"/>
          <a:ext cx="2743200" cy="2118043"/>
        </p:xfrm>
        <a:graphic>
          <a:graphicData uri="http://schemas.openxmlformats.org/drawingml/2006/table">
            <a:tbl>
              <a:tblPr/>
              <a:tblGrid>
                <a:gridCol w="768350">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7020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 name="圆角矩形标注 1"/>
          <p:cNvSpPr/>
          <p:nvPr/>
        </p:nvSpPr>
        <p:spPr>
          <a:xfrm>
            <a:off x="4216400" y="3602990"/>
            <a:ext cx="1466850" cy="913130"/>
          </a:xfrm>
          <a:prstGeom prst="wedgeRoundRectCallout">
            <a:avLst>
              <a:gd name="adj1" fmla="val 1501"/>
              <a:gd name="adj2" fmla="val 89691"/>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rPr>
              <a:t>左表</a:t>
            </a:r>
            <a:r>
              <a:rPr kumimoji="0" lang="en-US"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rPr>
              <a:t>R=0</a:t>
            </a:r>
            <a:r>
              <a:rPr kumimoji="0" lang="zh-CN" altLang="en-US" sz="2000" b="0" i="0" u="none" strike="noStrike" cap="none" normalizeH="0" baseline="0">
                <a:ln>
                  <a:noFill/>
                </a:ln>
                <a:solidFill>
                  <a:srgbClr val="FFFF00"/>
                </a:solidFill>
                <a:effectLst/>
                <a:latin typeface="Calibri" panose="020F0502020204030204" pitchFamily="34" charset="0"/>
                <a:ea typeface="宋体" panose="02010600030101010101" pitchFamily="2" charset="-122"/>
              </a:rPr>
              <a: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rgbClr val="FFFF00"/>
                </a:solidFill>
                <a:effectLst/>
                <a:latin typeface="Calibri" panose="020F0502020204030204" pitchFamily="34" charset="0"/>
                <a:ea typeface="宋体" panose="02010600030101010101" pitchFamily="2" charset="-122"/>
              </a:rPr>
              <a:t>右表</a:t>
            </a:r>
            <a:r>
              <a:rPr kumimoji="0" lang="en-US" altLang="zh-CN" sz="2000" b="0" i="0" u="none" strike="noStrike" cap="none" normalizeH="0" baseline="0">
                <a:ln>
                  <a:noFill/>
                </a:ln>
                <a:solidFill>
                  <a:srgbClr val="FFFF00"/>
                </a:solidFill>
                <a:effectLst/>
                <a:latin typeface="Calibri" panose="020F0502020204030204" pitchFamily="34" charset="0"/>
                <a:ea typeface="宋体" panose="02010600030101010101" pitchFamily="2" charset="-122"/>
              </a:rPr>
              <a:t>R=4</a:t>
            </a:r>
          </a:p>
        </p:txBody>
      </p:sp>
      <p:pic>
        <p:nvPicPr>
          <p:cNvPr id="3" name="图片 2"/>
          <p:cNvPicPr>
            <a:picLocks noChangeAspect="1"/>
          </p:cNvPicPr>
          <p:nvPr/>
        </p:nvPicPr>
        <p:blipFill>
          <a:blip r:embed="rId5"/>
          <a:stretch>
            <a:fillRect/>
          </a:stretch>
        </p:blipFill>
        <p:spPr>
          <a:xfrm>
            <a:off x="825500" y="3514090"/>
            <a:ext cx="870585" cy="298450"/>
          </a:xfrm>
          <a:prstGeom prst="rect">
            <a:avLst/>
          </a:prstGeom>
        </p:spPr>
      </p:pic>
      <p:pic>
        <p:nvPicPr>
          <p:cNvPr id="6" name="图片 5"/>
          <p:cNvPicPr>
            <a:picLocks noChangeAspect="1"/>
          </p:cNvPicPr>
          <p:nvPr/>
        </p:nvPicPr>
        <p:blipFill>
          <a:blip r:embed="rId5"/>
          <a:stretch>
            <a:fillRect/>
          </a:stretch>
        </p:blipFill>
        <p:spPr>
          <a:xfrm>
            <a:off x="5859145" y="3046095"/>
            <a:ext cx="785495" cy="368300"/>
          </a:xfrm>
          <a:prstGeom prst="rect">
            <a:avLst/>
          </a:prstGeom>
        </p:spPr>
      </p:pic>
      <p:sp>
        <p:nvSpPr>
          <p:cNvPr id="9" name="Rectangle 4">
            <a:extLst>
              <a:ext uri="{FF2B5EF4-FFF2-40B4-BE49-F238E27FC236}">
                <a16:creationId xmlns:a16="http://schemas.microsoft.com/office/drawing/2014/main" id="{4D238219-AE87-457A-964E-9830A15EC008}"/>
              </a:ext>
            </a:extLst>
          </p:cNvPr>
          <p:cNvSpPr txBox="1">
            <a:spLocks/>
          </p:cNvSpPr>
          <p:nvPr/>
        </p:nvSpPr>
        <p:spPr>
          <a:xfrm>
            <a:off x="755650" y="906051"/>
            <a:ext cx="7850188" cy="423580"/>
          </a:xfrm>
          <a:prstGeom prst="rect">
            <a:avLst/>
          </a:prstGeom>
          <a:noFill/>
          <a:ln w="9525">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Arial" panose="020B0604020202020204" pitchFamily="34" charset="0"/>
              <a:buNone/>
            </a:pPr>
            <a:r>
              <a:rPr lang="zh-CN" altLang="en-US" sz="2000" b="1" dirty="0">
                <a:latin typeface="华文新魏" panose="02010800040101010101" pitchFamily="2" charset="-122"/>
                <a:ea typeface="华文新魏" panose="02010800040101010101" pitchFamily="2" charset="-122"/>
              </a:rPr>
              <a:t>相同输入条件下，具有相同次态所对应的现态，应给以相邻编码。</a:t>
            </a:r>
            <a:endParaRPr lang="en-US" altLang="zh-CN" sz="2000" b="1" i="1" dirty="0">
              <a:solidFill>
                <a:srgbClr val="000099"/>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12"/>
          <p:cNvGrpSpPr/>
          <p:nvPr/>
        </p:nvGrpSpPr>
        <p:grpSpPr>
          <a:xfrm>
            <a:off x="397391" y="944790"/>
            <a:ext cx="7785094" cy="3876079"/>
            <a:chOff x="-102" y="19"/>
            <a:chExt cx="5578" cy="4163"/>
          </a:xfrm>
        </p:grpSpPr>
        <p:sp>
          <p:nvSpPr>
            <p:cNvPr id="16390" name="Rectangle 173"/>
            <p:cNvSpPr/>
            <p:nvPr/>
          </p:nvSpPr>
          <p:spPr>
            <a:xfrm>
              <a:off x="246" y="65"/>
              <a:ext cx="4911" cy="4117"/>
            </a:xfrm>
            <a:prstGeom prst="rect">
              <a:avLst/>
            </a:prstGeom>
            <a:solidFill>
              <a:schemeClr val="bg1"/>
            </a:solidFill>
            <a:ln w="19050" cap="flat" cmpd="sng">
              <a:solidFill>
                <a:schemeClr val="tx1"/>
              </a:solidFill>
              <a:prstDash val="sysDot"/>
              <a:miter/>
              <a:headEnd type="none" w="med" len="med"/>
              <a:tailEnd type="none" w="med" len="med"/>
            </a:ln>
          </p:spPr>
          <p:txBody>
            <a:bodyPr wrap="none" anchor="ctr"/>
            <a:lstStyle/>
            <a:p>
              <a:pPr algn="ctr" eaLnBrk="1" hangingPunct="1">
                <a:buFont typeface="Arial" panose="020B0604020202020204" pitchFamily="34" charset="0"/>
              </a:pPr>
              <a:endParaRPr lang="zh-CN" altLang="en-US" sz="1600" dirty="0">
                <a:solidFill>
                  <a:srgbClr val="FFFF00"/>
                </a:solidFill>
                <a:latin typeface="黑体" panose="02010609060101010101" pitchFamily="49" charset="-122"/>
              </a:endParaRPr>
            </a:p>
          </p:txBody>
        </p:sp>
        <p:sp>
          <p:nvSpPr>
            <p:cNvPr id="16391" name="Text Box 114"/>
            <p:cNvSpPr txBox="1"/>
            <p:nvPr/>
          </p:nvSpPr>
          <p:spPr>
            <a:xfrm>
              <a:off x="945" y="1138"/>
              <a:ext cx="219" cy="362"/>
            </a:xfrm>
            <a:prstGeom prst="rect">
              <a:avLst/>
            </a:prstGeom>
            <a:noFill/>
            <a:ln w="9525">
              <a:noFill/>
            </a:ln>
          </p:spPr>
          <p:txBody>
            <a:bodyPr>
              <a:spAutoFit/>
            </a:bodyPr>
            <a:lstStyle/>
            <a:p>
              <a:pPr eaLnBrk="1" hangingPunct="1">
                <a:buFont typeface="Arial" panose="020B0604020202020204" pitchFamily="34" charset="0"/>
              </a:pPr>
              <a:r>
                <a:rPr lang="en-US" altLang="zh-CN" sz="1600" b="1" dirty="0">
                  <a:solidFill>
                    <a:srgbClr val="FF00FF"/>
                  </a:solidFill>
                  <a:latin typeface="黑体" panose="02010609060101010101" pitchFamily="49" charset="-122"/>
                </a:rPr>
                <a:t>X</a:t>
              </a:r>
            </a:p>
          </p:txBody>
        </p:sp>
        <p:sp>
          <p:nvSpPr>
            <p:cNvPr id="16392" name="Line 23"/>
            <p:cNvSpPr/>
            <p:nvPr/>
          </p:nvSpPr>
          <p:spPr>
            <a:xfrm flipH="1" flipV="1">
              <a:off x="166" y="1017"/>
              <a:ext cx="1389" cy="12"/>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393" name="Line 24"/>
            <p:cNvSpPr/>
            <p:nvPr/>
          </p:nvSpPr>
          <p:spPr>
            <a:xfrm>
              <a:off x="350" y="1017"/>
              <a:ext cx="0" cy="432"/>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394" name="Line 25"/>
            <p:cNvSpPr/>
            <p:nvPr/>
          </p:nvSpPr>
          <p:spPr>
            <a:xfrm>
              <a:off x="353" y="1449"/>
              <a:ext cx="288"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395" name="AutoShape 30"/>
            <p:cNvSpPr/>
            <p:nvPr/>
          </p:nvSpPr>
          <p:spPr>
            <a:xfrm>
              <a:off x="4464" y="490"/>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396" name="Text Box 31"/>
            <p:cNvSpPr txBox="1"/>
            <p:nvPr/>
          </p:nvSpPr>
          <p:spPr>
            <a:xfrm>
              <a:off x="4501" y="559"/>
              <a:ext cx="322"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397" name="Oval 36"/>
            <p:cNvSpPr/>
            <p:nvPr/>
          </p:nvSpPr>
          <p:spPr>
            <a:xfrm flipH="1">
              <a:off x="750" y="1419"/>
              <a:ext cx="68" cy="68"/>
            </a:xfrm>
            <a:prstGeom prst="ellipse">
              <a:avLst/>
            </a:prstGeom>
            <a:solidFill>
              <a:srgbClr val="E1E1FF"/>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398" name="Oval 65"/>
            <p:cNvSpPr/>
            <p:nvPr/>
          </p:nvSpPr>
          <p:spPr>
            <a:xfrm flipH="1">
              <a:off x="755" y="3180"/>
              <a:ext cx="68" cy="68"/>
            </a:xfrm>
            <a:prstGeom prst="ellipse">
              <a:avLst/>
            </a:prstGeom>
            <a:solidFill>
              <a:srgbClr val="E1E1FF"/>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399" name="Oval 66"/>
            <p:cNvSpPr/>
            <p:nvPr/>
          </p:nvSpPr>
          <p:spPr>
            <a:xfrm flipH="1">
              <a:off x="755" y="2280"/>
              <a:ext cx="68" cy="68"/>
            </a:xfrm>
            <a:prstGeom prst="ellipse">
              <a:avLst/>
            </a:prstGeom>
            <a:solidFill>
              <a:srgbClr val="E1E1FF"/>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cxnSp>
          <p:nvCxnSpPr>
            <p:cNvPr id="16400" name="AutoShape 67"/>
            <p:cNvCxnSpPr>
              <a:stCxn id="16492" idx="2"/>
              <a:endCxn id="16476" idx="6"/>
            </p:cNvCxnSpPr>
            <p:nvPr/>
          </p:nvCxnSpPr>
          <p:spPr>
            <a:xfrm>
              <a:off x="1892" y="906"/>
              <a:ext cx="339" cy="51"/>
            </a:xfrm>
            <a:prstGeom prst="bentConnector3">
              <a:avLst>
                <a:gd name="adj1" fmla="val 49852"/>
              </a:avLst>
            </a:prstGeom>
            <a:ln w="19050" cap="flat" cmpd="sng">
              <a:solidFill>
                <a:schemeClr val="tx1"/>
              </a:solidFill>
              <a:prstDash val="solid"/>
              <a:miter/>
              <a:headEnd type="none" w="med" len="med"/>
              <a:tailEnd type="none" w="med" len="med"/>
            </a:ln>
          </p:spPr>
        </p:cxnSp>
        <p:cxnSp>
          <p:nvCxnSpPr>
            <p:cNvPr id="16401" name="AutoShape 68"/>
            <p:cNvCxnSpPr>
              <a:endCxn id="16472" idx="6"/>
            </p:cNvCxnSpPr>
            <p:nvPr/>
          </p:nvCxnSpPr>
          <p:spPr>
            <a:xfrm flipV="1">
              <a:off x="1892" y="1181"/>
              <a:ext cx="340" cy="249"/>
            </a:xfrm>
            <a:prstGeom prst="bentConnector3">
              <a:avLst>
                <a:gd name="adj1" fmla="val 50000"/>
              </a:avLst>
            </a:prstGeom>
            <a:ln w="19050" cap="flat" cmpd="sng">
              <a:solidFill>
                <a:schemeClr val="tx1"/>
              </a:solidFill>
              <a:prstDash val="solid"/>
              <a:miter/>
              <a:headEnd type="none" w="med" len="med"/>
              <a:tailEnd type="none" w="med" len="med"/>
            </a:ln>
          </p:spPr>
        </p:cxnSp>
        <p:cxnSp>
          <p:nvCxnSpPr>
            <p:cNvPr id="16402" name="AutoShape 70"/>
            <p:cNvCxnSpPr/>
            <p:nvPr/>
          </p:nvCxnSpPr>
          <p:spPr>
            <a:xfrm flipV="1">
              <a:off x="1891" y="1860"/>
              <a:ext cx="340" cy="91"/>
            </a:xfrm>
            <a:prstGeom prst="bentConnector3">
              <a:avLst>
                <a:gd name="adj1" fmla="val 49588"/>
              </a:avLst>
            </a:prstGeom>
            <a:ln w="19050" cap="flat" cmpd="sng">
              <a:solidFill>
                <a:schemeClr val="tx1"/>
              </a:solidFill>
              <a:prstDash val="solid"/>
              <a:miter/>
              <a:headEnd type="none" w="med" len="med"/>
              <a:tailEnd type="none" w="med" len="med"/>
            </a:ln>
          </p:spPr>
        </p:cxnSp>
        <p:sp>
          <p:nvSpPr>
            <p:cNvPr id="16403" name="Text Box 74"/>
            <p:cNvSpPr txBox="1"/>
            <p:nvPr/>
          </p:nvSpPr>
          <p:spPr>
            <a:xfrm>
              <a:off x="24" y="802"/>
              <a:ext cx="288" cy="362"/>
            </a:xfrm>
            <a:prstGeom prst="rect">
              <a:avLst/>
            </a:prstGeom>
            <a:noFill/>
            <a:ln w="9525">
              <a:noFill/>
            </a:ln>
          </p:spPr>
          <p:txBody>
            <a:bodyPr>
              <a:spAutoFit/>
            </a:bodyPr>
            <a:lstStyle/>
            <a:p>
              <a:pPr eaLnBrk="1" hangingPunct="1">
                <a:buFont typeface="Arial" panose="020B0604020202020204" pitchFamily="34" charset="0"/>
              </a:pPr>
              <a:r>
                <a:rPr lang="en-US" altLang="zh-CN" sz="1600" b="1" dirty="0">
                  <a:solidFill>
                    <a:srgbClr val="FF00FF"/>
                  </a:solidFill>
                  <a:latin typeface="黑体" panose="02010609060101010101" pitchFamily="49" charset="-122"/>
                </a:rPr>
                <a:t>X</a:t>
              </a:r>
            </a:p>
          </p:txBody>
        </p:sp>
        <p:sp>
          <p:nvSpPr>
            <p:cNvPr id="16404" name="Line 75"/>
            <p:cNvSpPr/>
            <p:nvPr/>
          </p:nvSpPr>
          <p:spPr>
            <a:xfrm>
              <a:off x="822" y="1448"/>
              <a:ext cx="276" cy="2"/>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05" name="Line 76"/>
            <p:cNvSpPr/>
            <p:nvPr/>
          </p:nvSpPr>
          <p:spPr>
            <a:xfrm>
              <a:off x="1091" y="1449"/>
              <a:ext cx="0" cy="603"/>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06" name="Line 77"/>
            <p:cNvSpPr/>
            <p:nvPr/>
          </p:nvSpPr>
          <p:spPr>
            <a:xfrm>
              <a:off x="1092" y="2032"/>
              <a:ext cx="446" cy="1"/>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07" name="Line 78"/>
            <p:cNvSpPr/>
            <p:nvPr/>
          </p:nvSpPr>
          <p:spPr>
            <a:xfrm flipH="1">
              <a:off x="1178" y="1353"/>
              <a:ext cx="366" cy="3"/>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08" name="Line 79"/>
            <p:cNvSpPr/>
            <p:nvPr/>
          </p:nvSpPr>
          <p:spPr>
            <a:xfrm>
              <a:off x="1174" y="1356"/>
              <a:ext cx="0" cy="1104"/>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09" name="Line 80"/>
            <p:cNvSpPr/>
            <p:nvPr/>
          </p:nvSpPr>
          <p:spPr>
            <a:xfrm>
              <a:off x="1176" y="2454"/>
              <a:ext cx="362" cy="6"/>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0" name="Line 81"/>
            <p:cNvSpPr/>
            <p:nvPr/>
          </p:nvSpPr>
          <p:spPr>
            <a:xfrm>
              <a:off x="1104" y="1545"/>
              <a:ext cx="432"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graphicFrame>
          <p:nvGraphicFramePr>
            <p:cNvPr id="16411" name="Object 24"/>
            <p:cNvGraphicFramePr/>
            <p:nvPr/>
          </p:nvGraphicFramePr>
          <p:xfrm>
            <a:off x="2592" y="2250"/>
            <a:ext cx="576" cy="125"/>
          </p:xfrm>
          <a:graphic>
            <a:graphicData uri="http://schemas.openxmlformats.org/presentationml/2006/ole">
              <mc:AlternateContent xmlns:mc="http://schemas.openxmlformats.org/markup-compatibility/2006">
                <mc:Choice xmlns:v="urn:schemas-microsoft-com:vml" Requires="v">
                  <p:oleObj r:id="rId3" imgW="434975" imgH="676910" progId="">
                    <p:embed/>
                  </p:oleObj>
                </mc:Choice>
                <mc:Fallback>
                  <p:oleObj r:id="rId3" imgW="434975" imgH="676910" progId="">
                    <p:embed/>
                    <p:pic>
                      <p:nvPicPr>
                        <p:cNvPr id="16411" name="Object 24"/>
                        <p:cNvPicPr/>
                        <p:nvPr/>
                      </p:nvPicPr>
                      <p:blipFill>
                        <a:blip r:embed="rId4"/>
                        <a:stretch>
                          <a:fillRect/>
                        </a:stretch>
                      </p:blipFill>
                      <p:spPr>
                        <a:xfrm>
                          <a:off x="2592" y="2250"/>
                          <a:ext cx="576" cy="125"/>
                        </a:xfrm>
                        <a:prstGeom prst="rect">
                          <a:avLst/>
                        </a:prstGeom>
                        <a:noFill/>
                        <a:ln w="38100">
                          <a:noFill/>
                          <a:miter/>
                        </a:ln>
                      </p:spPr>
                    </p:pic>
                  </p:oleObj>
                </mc:Fallback>
              </mc:AlternateContent>
            </a:graphicData>
          </a:graphic>
        </p:graphicFrame>
        <p:sp>
          <p:nvSpPr>
            <p:cNvPr id="16412" name="Line 84"/>
            <p:cNvSpPr/>
            <p:nvPr/>
          </p:nvSpPr>
          <p:spPr>
            <a:xfrm flipH="1">
              <a:off x="1283" y="828"/>
              <a:ext cx="261"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3" name="Line 85"/>
            <p:cNvSpPr/>
            <p:nvPr/>
          </p:nvSpPr>
          <p:spPr>
            <a:xfrm>
              <a:off x="1283" y="828"/>
              <a:ext cx="0" cy="2064"/>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4" name="Line 86"/>
            <p:cNvSpPr/>
            <p:nvPr/>
          </p:nvSpPr>
          <p:spPr>
            <a:xfrm>
              <a:off x="1288" y="2886"/>
              <a:ext cx="248" cy="6"/>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5" name="Line 87"/>
            <p:cNvSpPr/>
            <p:nvPr/>
          </p:nvSpPr>
          <p:spPr>
            <a:xfrm>
              <a:off x="815" y="2315"/>
              <a:ext cx="474" cy="1"/>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6" name="Line 89"/>
            <p:cNvSpPr/>
            <p:nvPr/>
          </p:nvSpPr>
          <p:spPr>
            <a:xfrm>
              <a:off x="823" y="3214"/>
              <a:ext cx="590" cy="3"/>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7" name="Line 90"/>
            <p:cNvSpPr/>
            <p:nvPr/>
          </p:nvSpPr>
          <p:spPr>
            <a:xfrm flipV="1">
              <a:off x="1412" y="2354"/>
              <a:ext cx="0" cy="864"/>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18" name="Line 92"/>
            <p:cNvSpPr/>
            <p:nvPr/>
          </p:nvSpPr>
          <p:spPr>
            <a:xfrm>
              <a:off x="935" y="1030"/>
              <a:ext cx="0" cy="2064"/>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19" name="Line 93"/>
            <p:cNvSpPr/>
            <p:nvPr/>
          </p:nvSpPr>
          <p:spPr>
            <a:xfrm>
              <a:off x="935" y="3084"/>
              <a:ext cx="619"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20" name="Line 96"/>
            <p:cNvSpPr/>
            <p:nvPr/>
          </p:nvSpPr>
          <p:spPr>
            <a:xfrm flipH="1">
              <a:off x="1345" y="1833"/>
              <a:ext cx="215"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1" name="Line 97"/>
            <p:cNvSpPr/>
            <p:nvPr/>
          </p:nvSpPr>
          <p:spPr>
            <a:xfrm flipH="1">
              <a:off x="407" y="3228"/>
              <a:ext cx="170"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2" name="Line 98"/>
            <p:cNvSpPr/>
            <p:nvPr/>
          </p:nvSpPr>
          <p:spPr>
            <a:xfrm>
              <a:off x="407" y="2983"/>
              <a:ext cx="0" cy="533"/>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3" name="Line 99"/>
            <p:cNvSpPr/>
            <p:nvPr/>
          </p:nvSpPr>
          <p:spPr>
            <a:xfrm flipV="1">
              <a:off x="407" y="2989"/>
              <a:ext cx="1131" cy="13"/>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4" name="Line 100"/>
            <p:cNvSpPr/>
            <p:nvPr/>
          </p:nvSpPr>
          <p:spPr>
            <a:xfrm>
              <a:off x="1344" y="1836"/>
              <a:ext cx="0" cy="1156"/>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5" name="Line 102"/>
            <p:cNvSpPr/>
            <p:nvPr/>
          </p:nvSpPr>
          <p:spPr>
            <a:xfrm flipH="1">
              <a:off x="310" y="1832"/>
              <a:ext cx="864"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6" name="Line 104"/>
            <p:cNvSpPr/>
            <p:nvPr/>
          </p:nvSpPr>
          <p:spPr>
            <a:xfrm>
              <a:off x="959" y="2556"/>
              <a:ext cx="574"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27" name="Line 106"/>
            <p:cNvSpPr/>
            <p:nvPr/>
          </p:nvSpPr>
          <p:spPr>
            <a:xfrm>
              <a:off x="310" y="1833"/>
              <a:ext cx="0" cy="1829"/>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8" name="Line 107"/>
            <p:cNvSpPr/>
            <p:nvPr/>
          </p:nvSpPr>
          <p:spPr>
            <a:xfrm>
              <a:off x="323" y="2300"/>
              <a:ext cx="336"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29" name="Text Box 109"/>
            <p:cNvSpPr txBox="1"/>
            <p:nvPr/>
          </p:nvSpPr>
          <p:spPr>
            <a:xfrm>
              <a:off x="950" y="718"/>
              <a:ext cx="288" cy="362"/>
            </a:xfrm>
            <a:prstGeom prst="rect">
              <a:avLst/>
            </a:prstGeom>
            <a:noFill/>
            <a:ln w="9525">
              <a:noFill/>
            </a:ln>
          </p:spPr>
          <p:txBody>
            <a:bodyPr>
              <a:spAutoFit/>
            </a:bodyPr>
            <a:lstStyle/>
            <a:p>
              <a:pPr eaLnBrk="1" hangingPunct="1">
                <a:buFont typeface="Arial" panose="020B0604020202020204" pitchFamily="34" charset="0"/>
              </a:pPr>
              <a:r>
                <a:rPr lang="en-US" altLang="zh-CN" sz="1600" b="1" dirty="0">
                  <a:solidFill>
                    <a:srgbClr val="FF00FF"/>
                  </a:solidFill>
                  <a:latin typeface="黑体" panose="02010609060101010101" pitchFamily="49" charset="-122"/>
                </a:rPr>
                <a:t>X</a:t>
              </a:r>
            </a:p>
          </p:txBody>
        </p:sp>
        <p:sp>
          <p:nvSpPr>
            <p:cNvPr id="16430" name="Text Box 111"/>
            <p:cNvSpPr txBox="1"/>
            <p:nvPr/>
          </p:nvSpPr>
          <p:spPr>
            <a:xfrm>
              <a:off x="728" y="3212"/>
              <a:ext cx="309" cy="362"/>
            </a:xfrm>
            <a:prstGeom prst="rect">
              <a:avLst/>
            </a:prstGeom>
            <a:noFill/>
            <a:ln w="9525">
              <a:noFill/>
            </a:ln>
          </p:spPr>
          <p:txBody>
            <a:bodyPr>
              <a:spAutoFit/>
            </a:bodyPr>
            <a:lstStyle/>
            <a:p>
              <a:pPr eaLnBrk="1" hangingPunct="1">
                <a:buFont typeface="Arial" panose="020B0604020202020204" pitchFamily="34" charset="0"/>
              </a:pPr>
              <a:r>
                <a:rPr lang="en-US" altLang="zh-CN" sz="1600" b="1" dirty="0">
                  <a:solidFill>
                    <a:schemeClr val="tx1"/>
                  </a:solidFill>
                  <a:latin typeface="黑体" panose="02010609060101010101" pitchFamily="49" charset="-122"/>
                </a:rPr>
                <a:t>Q</a:t>
              </a:r>
              <a:r>
                <a:rPr lang="en-US" altLang="zh-CN" sz="1600" b="1" baseline="-25000" dirty="0">
                  <a:solidFill>
                    <a:schemeClr val="tx1"/>
                  </a:solidFill>
                  <a:latin typeface="黑体" panose="02010609060101010101" pitchFamily="49" charset="-122"/>
                </a:rPr>
                <a:t>1</a:t>
              </a:r>
            </a:p>
          </p:txBody>
        </p:sp>
        <p:sp>
          <p:nvSpPr>
            <p:cNvPr id="16431" name="Line 112"/>
            <p:cNvSpPr/>
            <p:nvPr/>
          </p:nvSpPr>
          <p:spPr>
            <a:xfrm>
              <a:off x="771" y="3279"/>
              <a:ext cx="122" cy="0"/>
            </a:xfrm>
            <a:prstGeom prst="line">
              <a:avLst/>
            </a:prstGeom>
            <a:ln w="28575" cap="flat" cmpd="sng">
              <a:solidFill>
                <a:schemeClr val="accent1">
                  <a:shade val="50000"/>
                </a:schemeClr>
              </a:solidFill>
              <a:prstDash val="solid"/>
              <a:miter/>
              <a:headEnd type="none" w="med" len="med"/>
              <a:tailEnd type="none" w="med" len="med"/>
            </a:ln>
          </p:spPr>
          <p:txBody>
            <a:bodyPr/>
            <a:lstStyle/>
            <a:p>
              <a:endParaRPr lang="zh-CN" altLang="en-US"/>
            </a:p>
          </p:txBody>
        </p:sp>
        <p:sp>
          <p:nvSpPr>
            <p:cNvPr id="16432" name="Line 115"/>
            <p:cNvSpPr/>
            <p:nvPr/>
          </p:nvSpPr>
          <p:spPr>
            <a:xfrm>
              <a:off x="991" y="1217"/>
              <a:ext cx="122"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33" name="Line 118"/>
            <p:cNvSpPr/>
            <p:nvPr/>
          </p:nvSpPr>
          <p:spPr>
            <a:xfrm flipV="1">
              <a:off x="3953" y="717"/>
              <a:ext cx="0" cy="280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34" name="Line 119"/>
            <p:cNvSpPr/>
            <p:nvPr/>
          </p:nvSpPr>
          <p:spPr>
            <a:xfrm flipV="1">
              <a:off x="4128" y="828"/>
              <a:ext cx="0" cy="2818"/>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35" name="Line 120"/>
            <p:cNvSpPr/>
            <p:nvPr/>
          </p:nvSpPr>
          <p:spPr>
            <a:xfrm flipV="1">
              <a:off x="3949" y="713"/>
              <a:ext cx="515" cy="3"/>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36" name="Line 121"/>
            <p:cNvSpPr/>
            <p:nvPr/>
          </p:nvSpPr>
          <p:spPr>
            <a:xfrm>
              <a:off x="4128" y="825"/>
              <a:ext cx="336"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37" name="Line 122"/>
            <p:cNvSpPr/>
            <p:nvPr/>
          </p:nvSpPr>
          <p:spPr>
            <a:xfrm>
              <a:off x="3517" y="1122"/>
              <a:ext cx="612"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438" name="Line 123"/>
            <p:cNvSpPr/>
            <p:nvPr/>
          </p:nvSpPr>
          <p:spPr>
            <a:xfrm>
              <a:off x="3567" y="1379"/>
              <a:ext cx="274"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39" name="Line 125"/>
            <p:cNvSpPr/>
            <p:nvPr/>
          </p:nvSpPr>
          <p:spPr>
            <a:xfrm>
              <a:off x="3567" y="2333"/>
              <a:ext cx="279"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40" name="Line 128"/>
            <p:cNvSpPr/>
            <p:nvPr/>
          </p:nvSpPr>
          <p:spPr>
            <a:xfrm flipH="1">
              <a:off x="720" y="595"/>
              <a:ext cx="3744" cy="0"/>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41" name="Line 129"/>
            <p:cNvSpPr/>
            <p:nvPr/>
          </p:nvSpPr>
          <p:spPr>
            <a:xfrm>
              <a:off x="720" y="594"/>
              <a:ext cx="0" cy="426"/>
            </a:xfrm>
            <a:prstGeom prst="line">
              <a:avLst/>
            </a:prstGeom>
            <a:ln w="19050" cap="flat" cmpd="sng">
              <a:solidFill>
                <a:srgbClr val="FF00FF"/>
              </a:solidFill>
              <a:prstDash val="solid"/>
              <a:miter/>
              <a:headEnd type="none" w="med" len="med"/>
              <a:tailEnd type="none" w="med" len="med"/>
            </a:ln>
          </p:spPr>
          <p:txBody>
            <a:bodyPr/>
            <a:lstStyle/>
            <a:p>
              <a:endParaRPr lang="zh-CN" altLang="en-US"/>
            </a:p>
          </p:txBody>
        </p:sp>
        <p:sp>
          <p:nvSpPr>
            <p:cNvPr id="16442" name="Line 131"/>
            <p:cNvSpPr/>
            <p:nvPr/>
          </p:nvSpPr>
          <p:spPr>
            <a:xfrm flipH="1">
              <a:off x="2880" y="136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43" name="Line 132"/>
            <p:cNvSpPr/>
            <p:nvPr/>
          </p:nvSpPr>
          <p:spPr>
            <a:xfrm>
              <a:off x="2880" y="1362"/>
              <a:ext cx="0" cy="2448"/>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44" name="Line 133"/>
            <p:cNvSpPr/>
            <p:nvPr/>
          </p:nvSpPr>
          <p:spPr>
            <a:xfrm flipH="1">
              <a:off x="129" y="3802"/>
              <a:ext cx="2754"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45" name="Line 134"/>
            <p:cNvSpPr/>
            <p:nvPr/>
          </p:nvSpPr>
          <p:spPr>
            <a:xfrm flipH="1">
              <a:off x="2880" y="2322"/>
              <a:ext cx="192"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46" name="Text Box 139"/>
            <p:cNvSpPr txBox="1"/>
            <p:nvPr/>
          </p:nvSpPr>
          <p:spPr>
            <a:xfrm>
              <a:off x="714" y="2651"/>
              <a:ext cx="397" cy="362"/>
            </a:xfrm>
            <a:prstGeom prst="rect">
              <a:avLst/>
            </a:prstGeom>
            <a:noFill/>
            <a:ln w="9525">
              <a:noFill/>
            </a:ln>
          </p:spPr>
          <p:txBody>
            <a:bodyPr>
              <a:spAutoFit/>
            </a:bodyPr>
            <a:lstStyle/>
            <a:p>
              <a:pPr eaLnBrk="1" hangingPunct="1">
                <a:buFont typeface="Arial" panose="020B0604020202020204" pitchFamily="34" charset="0"/>
              </a:pPr>
              <a:r>
                <a:rPr lang="en-US" altLang="zh-CN" sz="1600" b="1" dirty="0">
                  <a:solidFill>
                    <a:schemeClr val="tx1"/>
                  </a:solidFill>
                  <a:latin typeface="黑体" panose="02010609060101010101" pitchFamily="49" charset="-122"/>
                </a:rPr>
                <a:t>Q</a:t>
              </a:r>
              <a:r>
                <a:rPr lang="en-US" altLang="zh-CN" sz="1600" b="1" baseline="-25000" dirty="0">
                  <a:solidFill>
                    <a:schemeClr val="tx1"/>
                  </a:solidFill>
                  <a:latin typeface="黑体" panose="02010609060101010101" pitchFamily="49" charset="-122"/>
                </a:rPr>
                <a:t>1</a:t>
              </a:r>
            </a:p>
          </p:txBody>
        </p:sp>
        <p:sp>
          <p:nvSpPr>
            <p:cNvPr id="16447" name="Text Box 140"/>
            <p:cNvSpPr txBox="1"/>
            <p:nvPr/>
          </p:nvSpPr>
          <p:spPr>
            <a:xfrm>
              <a:off x="713" y="1490"/>
              <a:ext cx="397" cy="362"/>
            </a:xfrm>
            <a:prstGeom prst="rect">
              <a:avLst/>
            </a:prstGeom>
            <a:noFill/>
            <a:ln w="9525">
              <a:noFill/>
            </a:ln>
          </p:spPr>
          <p:txBody>
            <a:bodyPr>
              <a:spAutoFit/>
              <a:scene3d>
                <a:camera prst="orthographicFront"/>
                <a:lightRig rig="threePt" dir="t"/>
              </a:scene3d>
            </a:bodyPr>
            <a:lstStyle/>
            <a:p>
              <a:pPr eaLnBrk="1" hangingPunct="1">
                <a:buFont typeface="Arial" panose="020B0604020202020204" pitchFamily="34" charset="0"/>
              </a:pPr>
              <a:r>
                <a:rPr lang="en-US" altLang="zh-CN" sz="1600" b="1" dirty="0">
                  <a:solidFill>
                    <a:schemeClr val="tx1"/>
                  </a:solidFill>
                  <a:effectLst>
                    <a:outerShdw blurRad="38100" dist="19050" dir="2700000" algn="tl" rotWithShape="0">
                      <a:schemeClr val="dk1">
                        <a:alpha val="40000"/>
                      </a:schemeClr>
                    </a:outerShdw>
                  </a:effectLst>
                  <a:latin typeface="黑体" panose="02010609060101010101" pitchFamily="49" charset="-122"/>
                </a:rPr>
                <a:t>Q</a:t>
              </a:r>
              <a:r>
                <a:rPr lang="en-US" altLang="zh-CN" sz="1600" b="1" baseline="-25000" dirty="0">
                  <a:solidFill>
                    <a:schemeClr val="tx1"/>
                  </a:solidFill>
                  <a:effectLst>
                    <a:outerShdw blurRad="38100" dist="19050" dir="2700000" algn="tl" rotWithShape="0">
                      <a:schemeClr val="dk1">
                        <a:alpha val="40000"/>
                      </a:schemeClr>
                    </a:outerShdw>
                  </a:effectLst>
                  <a:latin typeface="黑体" panose="02010609060101010101" pitchFamily="49" charset="-122"/>
                </a:rPr>
                <a:t>0</a:t>
              </a:r>
            </a:p>
          </p:txBody>
        </p:sp>
        <p:sp>
          <p:nvSpPr>
            <p:cNvPr id="16448" name="Text Box 141"/>
            <p:cNvSpPr txBox="1"/>
            <p:nvPr/>
          </p:nvSpPr>
          <p:spPr>
            <a:xfrm>
              <a:off x="2854" y="706"/>
              <a:ext cx="397" cy="39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00"/>
                  </a:solidFill>
                  <a:latin typeface="黑体" panose="02010609060101010101" pitchFamily="49" charset="-122"/>
                </a:rPr>
                <a:t>D</a:t>
              </a:r>
              <a:r>
                <a:rPr lang="en-US" altLang="zh-CN" b="1" baseline="-25000" dirty="0">
                  <a:solidFill>
                    <a:srgbClr val="FF0000"/>
                  </a:solidFill>
                  <a:latin typeface="黑体" panose="02010609060101010101" pitchFamily="49" charset="-122"/>
                </a:rPr>
                <a:t>0</a:t>
              </a:r>
            </a:p>
          </p:txBody>
        </p:sp>
        <p:sp>
          <p:nvSpPr>
            <p:cNvPr id="16449" name="Text Box 142"/>
            <p:cNvSpPr txBox="1"/>
            <p:nvPr/>
          </p:nvSpPr>
          <p:spPr>
            <a:xfrm>
              <a:off x="2867" y="1569"/>
              <a:ext cx="397" cy="39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00"/>
                  </a:solidFill>
                  <a:latin typeface="黑体" panose="02010609060101010101" pitchFamily="49" charset="-122"/>
                </a:rPr>
                <a:t>D</a:t>
              </a:r>
              <a:r>
                <a:rPr lang="en-US" altLang="zh-CN" b="1" baseline="-25000" dirty="0">
                  <a:solidFill>
                    <a:srgbClr val="FF0000"/>
                  </a:solidFill>
                  <a:latin typeface="黑体" panose="02010609060101010101" pitchFamily="49" charset="-122"/>
                </a:rPr>
                <a:t>1</a:t>
              </a:r>
            </a:p>
          </p:txBody>
        </p:sp>
        <p:sp>
          <p:nvSpPr>
            <p:cNvPr id="16450" name="Text Box 143"/>
            <p:cNvSpPr txBox="1"/>
            <p:nvPr/>
          </p:nvSpPr>
          <p:spPr>
            <a:xfrm>
              <a:off x="3568" y="761"/>
              <a:ext cx="397" cy="39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00"/>
                  </a:solidFill>
                  <a:latin typeface="黑体" panose="02010609060101010101" pitchFamily="49" charset="-122"/>
                </a:rPr>
                <a:t>Q</a:t>
              </a:r>
              <a:r>
                <a:rPr lang="en-US" altLang="zh-CN" b="1" baseline="-25000" dirty="0">
                  <a:solidFill>
                    <a:srgbClr val="FF0000"/>
                  </a:solidFill>
                  <a:latin typeface="黑体" panose="02010609060101010101" pitchFamily="49" charset="-122"/>
                </a:rPr>
                <a:t>0</a:t>
              </a:r>
            </a:p>
          </p:txBody>
        </p:sp>
        <p:sp>
          <p:nvSpPr>
            <p:cNvPr id="16451" name="Text Box 144"/>
            <p:cNvSpPr txBox="1"/>
            <p:nvPr/>
          </p:nvSpPr>
          <p:spPr>
            <a:xfrm>
              <a:off x="3577" y="1672"/>
              <a:ext cx="397" cy="39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FF0000"/>
                  </a:solidFill>
                  <a:latin typeface="黑体" panose="02010609060101010101" pitchFamily="49" charset="-122"/>
                </a:rPr>
                <a:t>Q</a:t>
              </a:r>
              <a:r>
                <a:rPr lang="en-US" altLang="zh-CN" b="1" baseline="-25000" dirty="0">
                  <a:solidFill>
                    <a:srgbClr val="FF0000"/>
                  </a:solidFill>
                  <a:latin typeface="黑体" panose="02010609060101010101" pitchFamily="49" charset="-122"/>
                </a:rPr>
                <a:t>1</a:t>
              </a:r>
            </a:p>
          </p:txBody>
        </p:sp>
        <p:sp>
          <p:nvSpPr>
            <p:cNvPr id="16452" name="Line 145"/>
            <p:cNvSpPr/>
            <p:nvPr/>
          </p:nvSpPr>
          <p:spPr>
            <a:xfrm>
              <a:off x="4753" y="690"/>
              <a:ext cx="477" cy="7"/>
            </a:xfrm>
            <a:prstGeom prst="line">
              <a:avLst/>
            </a:prstGeom>
            <a:ln w="19050" cap="flat" cmpd="sng">
              <a:solidFill>
                <a:srgbClr val="0000FF"/>
              </a:solidFill>
              <a:prstDash val="solid"/>
              <a:miter/>
              <a:headEnd type="none" w="med" len="med"/>
              <a:tailEnd type="none" w="med" len="med"/>
            </a:ln>
          </p:spPr>
          <p:txBody>
            <a:bodyPr/>
            <a:lstStyle/>
            <a:p>
              <a:endParaRPr lang="zh-CN" altLang="en-US"/>
            </a:p>
          </p:txBody>
        </p:sp>
        <p:sp>
          <p:nvSpPr>
            <p:cNvPr id="16453" name="Text Box 146"/>
            <p:cNvSpPr txBox="1"/>
            <p:nvPr/>
          </p:nvSpPr>
          <p:spPr>
            <a:xfrm>
              <a:off x="5271" y="489"/>
              <a:ext cx="205" cy="396"/>
            </a:xfrm>
            <a:prstGeom prst="rect">
              <a:avLst/>
            </a:prstGeom>
            <a:noFill/>
            <a:ln w="9525">
              <a:noFill/>
            </a:ln>
          </p:spPr>
          <p:txBody>
            <a:bodyPr>
              <a:spAutoFit/>
            </a:bodyPr>
            <a:lstStyle/>
            <a:p>
              <a:pPr eaLnBrk="1" hangingPunct="1">
                <a:buFont typeface="Arial" panose="020B0604020202020204" pitchFamily="34" charset="0"/>
              </a:pPr>
              <a:r>
                <a:rPr lang="en-US" altLang="zh-CN" b="1" dirty="0">
                  <a:solidFill>
                    <a:srgbClr val="0000FF"/>
                  </a:solidFill>
                  <a:latin typeface="黑体" panose="02010609060101010101" pitchFamily="49" charset="-122"/>
                </a:rPr>
                <a:t>Z</a:t>
              </a:r>
            </a:p>
          </p:txBody>
        </p:sp>
        <p:sp>
          <p:nvSpPr>
            <p:cNvPr id="16454" name="Line 147"/>
            <p:cNvSpPr/>
            <p:nvPr/>
          </p:nvSpPr>
          <p:spPr>
            <a:xfrm flipV="1">
              <a:off x="720" y="402"/>
              <a:ext cx="96" cy="144"/>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55" name="Line 148"/>
            <p:cNvSpPr/>
            <p:nvPr/>
          </p:nvSpPr>
          <p:spPr>
            <a:xfrm flipV="1">
              <a:off x="816" y="373"/>
              <a:ext cx="1689" cy="29"/>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56" name="Line 151"/>
            <p:cNvSpPr/>
            <p:nvPr/>
          </p:nvSpPr>
          <p:spPr>
            <a:xfrm>
              <a:off x="2938" y="398"/>
              <a:ext cx="708" cy="10"/>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57" name="Line 152"/>
            <p:cNvSpPr/>
            <p:nvPr/>
          </p:nvSpPr>
          <p:spPr>
            <a:xfrm>
              <a:off x="3631" y="402"/>
              <a:ext cx="95" cy="145"/>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58" name="Line 153"/>
            <p:cNvSpPr/>
            <p:nvPr/>
          </p:nvSpPr>
          <p:spPr>
            <a:xfrm flipV="1">
              <a:off x="4128" y="402"/>
              <a:ext cx="96" cy="145"/>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59" name="Line 154"/>
            <p:cNvSpPr/>
            <p:nvPr/>
          </p:nvSpPr>
          <p:spPr>
            <a:xfrm>
              <a:off x="4224" y="402"/>
              <a:ext cx="768" cy="0"/>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60" name="Line 155"/>
            <p:cNvSpPr/>
            <p:nvPr/>
          </p:nvSpPr>
          <p:spPr>
            <a:xfrm>
              <a:off x="4992" y="402"/>
              <a:ext cx="95" cy="145"/>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61" name="Text Box 156"/>
            <p:cNvSpPr txBox="1"/>
            <p:nvPr/>
          </p:nvSpPr>
          <p:spPr>
            <a:xfrm>
              <a:off x="815" y="19"/>
              <a:ext cx="1803" cy="396"/>
            </a:xfrm>
            <a:prstGeom prst="rect">
              <a:avLst/>
            </a:prstGeom>
            <a:noFill/>
            <a:ln w="9525">
              <a:noFill/>
            </a:ln>
          </p:spPr>
          <p:txBody>
            <a:bodyPr wrap="square">
              <a:spAutoFit/>
            </a:bodyPr>
            <a:lstStyle/>
            <a:p>
              <a:pPr eaLnBrk="1" hangingPunct="1">
                <a:buFont typeface="Arial" panose="020B0604020202020204" pitchFamily="34" charset="0"/>
              </a:pPr>
              <a:r>
                <a:rPr lang="zh-CN" altLang="en-US" b="1" dirty="0">
                  <a:solidFill>
                    <a:srgbClr val="FF00FF"/>
                  </a:solidFill>
                  <a:latin typeface="华文新魏" panose="02010800040101010101" pitchFamily="2" charset="-122"/>
                  <a:ea typeface="华文新魏" panose="02010800040101010101" pitchFamily="2" charset="-122"/>
                </a:rPr>
                <a:t>次态逻辑</a:t>
              </a:r>
              <a:r>
                <a:rPr lang="zh-CN" altLang="en-US" sz="1400" b="1" dirty="0">
                  <a:solidFill>
                    <a:srgbClr val="FF00FF"/>
                  </a:solidFill>
                  <a:latin typeface="华文新魏" panose="02010800040101010101" pitchFamily="2" charset="-122"/>
                  <a:ea typeface="华文新魏" panose="02010800040101010101" pitchFamily="2" charset="-122"/>
                </a:rPr>
                <a:t>（组合逻辑部分）</a:t>
              </a:r>
            </a:p>
          </p:txBody>
        </p:sp>
        <p:sp>
          <p:nvSpPr>
            <p:cNvPr id="16462" name="Text Box 157"/>
            <p:cNvSpPr txBox="1"/>
            <p:nvPr/>
          </p:nvSpPr>
          <p:spPr>
            <a:xfrm>
              <a:off x="2769" y="31"/>
              <a:ext cx="1014" cy="396"/>
            </a:xfrm>
            <a:prstGeom prst="rect">
              <a:avLst/>
            </a:prstGeom>
            <a:noFill/>
            <a:ln w="9525">
              <a:noFill/>
            </a:ln>
          </p:spPr>
          <p:txBody>
            <a:bodyPr wrap="square">
              <a:spAutoFit/>
            </a:bodyPr>
            <a:lstStyle/>
            <a:p>
              <a:pPr eaLnBrk="1" hangingPunct="1">
                <a:buFont typeface="Arial" panose="020B0604020202020204" pitchFamily="34" charset="0"/>
              </a:pPr>
              <a:r>
                <a:rPr lang="zh-CN" altLang="en-US" b="1" dirty="0">
                  <a:solidFill>
                    <a:srgbClr val="C55A11"/>
                  </a:solidFill>
                  <a:latin typeface="华文新魏" panose="02010800040101010101" pitchFamily="2" charset="-122"/>
                  <a:ea typeface="华文新魏" panose="02010800040101010101" pitchFamily="2" charset="-122"/>
                </a:rPr>
                <a:t>状态存储器</a:t>
              </a:r>
            </a:p>
          </p:txBody>
        </p:sp>
        <p:sp>
          <p:nvSpPr>
            <p:cNvPr id="16463" name="Text Box 158"/>
            <p:cNvSpPr txBox="1"/>
            <p:nvPr/>
          </p:nvSpPr>
          <p:spPr>
            <a:xfrm>
              <a:off x="4205" y="77"/>
              <a:ext cx="794" cy="396"/>
            </a:xfrm>
            <a:prstGeom prst="rect">
              <a:avLst/>
            </a:prstGeom>
            <a:noFill/>
            <a:ln w="9525">
              <a:noFill/>
            </a:ln>
          </p:spPr>
          <p:txBody>
            <a:bodyPr>
              <a:spAutoFit/>
            </a:bodyPr>
            <a:lstStyle/>
            <a:p>
              <a:pPr eaLnBrk="1" hangingPunct="1">
                <a:buFont typeface="Arial" panose="020B0604020202020204" pitchFamily="34" charset="0"/>
              </a:pPr>
              <a:r>
                <a:rPr lang="zh-CN" altLang="en-US" b="1" dirty="0">
                  <a:solidFill>
                    <a:srgbClr val="0000FF"/>
                  </a:solidFill>
                  <a:latin typeface="华文新魏" panose="02010800040101010101" pitchFamily="2" charset="-122"/>
                  <a:ea typeface="华文新魏" panose="02010800040101010101" pitchFamily="2" charset="-122"/>
                </a:rPr>
                <a:t>输出逻辑</a:t>
              </a:r>
            </a:p>
          </p:txBody>
        </p:sp>
        <p:sp>
          <p:nvSpPr>
            <p:cNvPr id="16464" name="Line 162"/>
            <p:cNvSpPr/>
            <p:nvPr/>
          </p:nvSpPr>
          <p:spPr>
            <a:xfrm>
              <a:off x="3264" y="3653"/>
              <a:ext cx="288"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465" name="Line 164"/>
            <p:cNvSpPr/>
            <p:nvPr/>
          </p:nvSpPr>
          <p:spPr>
            <a:xfrm>
              <a:off x="3264" y="3522"/>
              <a:ext cx="288" cy="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466" name="Text Box 165"/>
            <p:cNvSpPr txBox="1"/>
            <p:nvPr/>
          </p:nvSpPr>
          <p:spPr>
            <a:xfrm>
              <a:off x="3191" y="3103"/>
              <a:ext cx="601" cy="396"/>
            </a:xfrm>
            <a:prstGeom prst="rect">
              <a:avLst/>
            </a:prstGeom>
            <a:noFill/>
            <a:ln w="9525">
              <a:noFill/>
            </a:ln>
          </p:spPr>
          <p:txBody>
            <a:bodyPr>
              <a:spAutoFit/>
            </a:bodyPr>
            <a:lstStyle/>
            <a:p>
              <a:pPr eaLnBrk="1" hangingPunct="1">
                <a:buFont typeface="Arial" panose="020B0604020202020204" pitchFamily="34" charset="0"/>
              </a:pPr>
              <a:r>
                <a:rPr lang="zh-CN" altLang="en-US" b="1" dirty="0">
                  <a:solidFill>
                    <a:srgbClr val="C55A11"/>
                  </a:solidFill>
                  <a:latin typeface="华文新魏" panose="02010800040101010101" pitchFamily="2" charset="-122"/>
                  <a:ea typeface="华文新魏" panose="02010800040101010101" pitchFamily="2" charset="-122"/>
                </a:rPr>
                <a:t>现态</a:t>
              </a:r>
            </a:p>
          </p:txBody>
        </p:sp>
        <p:sp>
          <p:nvSpPr>
            <p:cNvPr id="16467" name="AutoShape 167"/>
            <p:cNvSpPr/>
            <p:nvPr/>
          </p:nvSpPr>
          <p:spPr>
            <a:xfrm rot="5400000">
              <a:off x="2651" y="2015"/>
              <a:ext cx="147" cy="159"/>
            </a:xfrm>
            <a:prstGeom prst="flowChartDelay">
              <a:avLst/>
            </a:prstGeom>
            <a:solidFill>
              <a:schemeClr val="bg1"/>
            </a:solidFill>
            <a:ln w="28575" cap="flat" cmpd="sng">
              <a:solidFill>
                <a:schemeClr val="accent1">
                  <a:shade val="50000"/>
                </a:schemeClr>
              </a:solidFill>
              <a:prstDash val="sysDot"/>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68" name="Text Box 168"/>
            <p:cNvSpPr txBox="1"/>
            <p:nvPr/>
          </p:nvSpPr>
          <p:spPr>
            <a:xfrm>
              <a:off x="-102" y="3757"/>
              <a:ext cx="647" cy="396"/>
            </a:xfrm>
            <a:prstGeom prst="rect">
              <a:avLst/>
            </a:prstGeom>
            <a:noFill/>
            <a:ln w="9525">
              <a:noFill/>
            </a:ln>
          </p:spPr>
          <p:txBody>
            <a:bodyPr>
              <a:spAutoFit/>
            </a:bodyPr>
            <a:lstStyle/>
            <a:p>
              <a:pPr eaLnBrk="1" hangingPunct="1">
                <a:buFont typeface="Arial" panose="020B0604020202020204" pitchFamily="34" charset="0"/>
              </a:pPr>
              <a:r>
                <a:rPr lang="en-US" altLang="zh-CN" b="1" dirty="0">
                  <a:latin typeface="黑体" panose="02010609060101010101" pitchFamily="49" charset="-122"/>
                </a:rPr>
                <a:t>CLK</a:t>
              </a:r>
            </a:p>
          </p:txBody>
        </p:sp>
        <p:sp>
          <p:nvSpPr>
            <p:cNvPr id="16469" name="Rectangle 171"/>
            <p:cNvSpPr/>
            <p:nvPr/>
          </p:nvSpPr>
          <p:spPr>
            <a:xfrm>
              <a:off x="2648" y="1068"/>
              <a:ext cx="159" cy="960"/>
            </a:xfrm>
            <a:prstGeom prst="rect">
              <a:avLst/>
            </a:prstGeom>
            <a:solidFill>
              <a:schemeClr val="bg1"/>
            </a:solidFill>
            <a:ln w="28575" cap="flat" cmpd="sng">
              <a:solidFill>
                <a:schemeClr val="accent1">
                  <a:shade val="50000"/>
                </a:schemeClr>
              </a:solidFill>
              <a:prstDash val="sysDot"/>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solidFill>
                  <a:schemeClr val="bg1"/>
                </a:solidFill>
                <a:latin typeface="黑体" panose="02010609060101010101" pitchFamily="49" charset="-122"/>
              </a:endParaRPr>
            </a:p>
          </p:txBody>
        </p:sp>
        <p:sp>
          <p:nvSpPr>
            <p:cNvPr id="16470" name="AutoShape 26"/>
            <p:cNvSpPr/>
            <p:nvPr/>
          </p:nvSpPr>
          <p:spPr>
            <a:xfrm>
              <a:off x="2299" y="852"/>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dirty="0">
                  <a:latin typeface="黑体" panose="02010609060101010101" pitchFamily="49" charset="-122"/>
                </a:rPr>
                <a:t>≥1</a:t>
              </a:r>
            </a:p>
          </p:txBody>
        </p:sp>
        <p:sp>
          <p:nvSpPr>
            <p:cNvPr id="16471" name="AutoShape 27"/>
            <p:cNvSpPr/>
            <p:nvPr/>
          </p:nvSpPr>
          <p:spPr>
            <a:xfrm>
              <a:off x="2304" y="1813"/>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dirty="0">
                  <a:latin typeface="黑体" panose="02010609060101010101" pitchFamily="49" charset="-122"/>
                </a:rPr>
                <a:t>≥1</a:t>
              </a:r>
            </a:p>
          </p:txBody>
        </p:sp>
        <p:sp>
          <p:nvSpPr>
            <p:cNvPr id="16472" name="Oval 37"/>
            <p:cNvSpPr/>
            <p:nvPr/>
          </p:nvSpPr>
          <p:spPr>
            <a:xfrm flipH="1">
              <a:off x="2232" y="1148"/>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3" name="Oval 38"/>
            <p:cNvSpPr/>
            <p:nvPr/>
          </p:nvSpPr>
          <p:spPr>
            <a:xfrm flipH="1">
              <a:off x="2231" y="2160"/>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4" name="Oval 39"/>
            <p:cNvSpPr/>
            <p:nvPr/>
          </p:nvSpPr>
          <p:spPr>
            <a:xfrm flipH="1">
              <a:off x="2231" y="1982"/>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5" name="Oval 40"/>
            <p:cNvSpPr/>
            <p:nvPr/>
          </p:nvSpPr>
          <p:spPr>
            <a:xfrm flipH="1">
              <a:off x="2231" y="1825"/>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6" name="Oval 43"/>
            <p:cNvSpPr/>
            <p:nvPr/>
          </p:nvSpPr>
          <p:spPr>
            <a:xfrm flipH="1">
              <a:off x="2231" y="924"/>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7" name="Line 149"/>
            <p:cNvSpPr/>
            <p:nvPr/>
          </p:nvSpPr>
          <p:spPr>
            <a:xfrm>
              <a:off x="2494" y="381"/>
              <a:ext cx="95" cy="145"/>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478" name="Oval 176"/>
            <p:cNvSpPr/>
            <p:nvPr/>
          </p:nvSpPr>
          <p:spPr>
            <a:xfrm flipH="1">
              <a:off x="1827" y="1384"/>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79" name="Oval 177"/>
            <p:cNvSpPr/>
            <p:nvPr/>
          </p:nvSpPr>
          <p:spPr>
            <a:xfrm flipH="1">
              <a:off x="1827" y="1912"/>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80" name="Oval 178"/>
            <p:cNvSpPr/>
            <p:nvPr/>
          </p:nvSpPr>
          <p:spPr>
            <a:xfrm flipH="1">
              <a:off x="1827" y="2440"/>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81" name="Oval 179"/>
            <p:cNvSpPr/>
            <p:nvPr/>
          </p:nvSpPr>
          <p:spPr>
            <a:xfrm flipH="1">
              <a:off x="1827" y="2968"/>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cxnSp>
          <p:nvCxnSpPr>
            <p:cNvPr id="16482" name="AutoShape 180"/>
            <p:cNvCxnSpPr>
              <a:stCxn id="16480" idx="2"/>
            </p:cNvCxnSpPr>
            <p:nvPr/>
          </p:nvCxnSpPr>
          <p:spPr>
            <a:xfrm flipV="1">
              <a:off x="1895" y="2016"/>
              <a:ext cx="339" cy="458"/>
            </a:xfrm>
            <a:prstGeom prst="bentConnector3">
              <a:avLst>
                <a:gd name="adj1" fmla="val 50000"/>
              </a:avLst>
            </a:prstGeom>
            <a:ln w="19050" cap="flat" cmpd="sng">
              <a:solidFill>
                <a:schemeClr val="tx1"/>
              </a:solidFill>
              <a:prstDash val="solid"/>
              <a:miter/>
              <a:headEnd type="none" w="med" len="med"/>
              <a:tailEnd type="none" w="med" len="med"/>
            </a:ln>
          </p:spPr>
        </p:cxnSp>
        <p:sp>
          <p:nvSpPr>
            <p:cNvPr id="16483" name="Line 182"/>
            <p:cNvSpPr/>
            <p:nvPr/>
          </p:nvSpPr>
          <p:spPr>
            <a:xfrm>
              <a:off x="2147" y="2196"/>
              <a:ext cx="96"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84" name="Line 184"/>
            <p:cNvSpPr/>
            <p:nvPr/>
          </p:nvSpPr>
          <p:spPr>
            <a:xfrm flipH="1">
              <a:off x="2147" y="2196"/>
              <a:ext cx="0" cy="818"/>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85" name="Line 185"/>
            <p:cNvSpPr/>
            <p:nvPr/>
          </p:nvSpPr>
          <p:spPr>
            <a:xfrm>
              <a:off x="1895" y="2992"/>
              <a:ext cx="252" cy="8"/>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6486" name="AutoShape 6"/>
            <p:cNvSpPr/>
            <p:nvPr/>
          </p:nvSpPr>
          <p:spPr>
            <a:xfrm>
              <a:off x="1536" y="1195"/>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487" name="AutoShape 9"/>
            <p:cNvSpPr/>
            <p:nvPr/>
          </p:nvSpPr>
          <p:spPr>
            <a:xfrm>
              <a:off x="1536" y="1723"/>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488" name="AutoShape 12"/>
            <p:cNvSpPr/>
            <p:nvPr/>
          </p:nvSpPr>
          <p:spPr>
            <a:xfrm>
              <a:off x="1536" y="2251"/>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489" name="AutoShape 15"/>
            <p:cNvSpPr/>
            <p:nvPr/>
          </p:nvSpPr>
          <p:spPr>
            <a:xfrm>
              <a:off x="1536" y="2779"/>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490" name="AutoShape 21"/>
            <p:cNvSpPr/>
            <p:nvPr/>
          </p:nvSpPr>
          <p:spPr>
            <a:xfrm>
              <a:off x="1536" y="667"/>
              <a:ext cx="286" cy="431"/>
            </a:xfrm>
            <a:prstGeom prst="flowChartProcess">
              <a:avLst/>
            </a:prstGeom>
            <a:solidFill>
              <a:schemeClr val="accent1"/>
            </a:solidFill>
            <a:ln w="1270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491" name="Text Box 22"/>
            <p:cNvSpPr txBox="1"/>
            <p:nvPr/>
          </p:nvSpPr>
          <p:spPr>
            <a:xfrm>
              <a:off x="1559" y="732"/>
              <a:ext cx="28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492" name="Oval 41"/>
            <p:cNvSpPr/>
            <p:nvPr/>
          </p:nvSpPr>
          <p:spPr>
            <a:xfrm flipH="1">
              <a:off x="1824" y="873"/>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93" name="Text Box 187"/>
            <p:cNvSpPr txBox="1"/>
            <p:nvPr/>
          </p:nvSpPr>
          <p:spPr>
            <a:xfrm>
              <a:off x="1559" y="1759"/>
              <a:ext cx="28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494" name="Text Box 188"/>
            <p:cNvSpPr txBox="1"/>
            <p:nvPr/>
          </p:nvSpPr>
          <p:spPr>
            <a:xfrm>
              <a:off x="1559" y="2287"/>
              <a:ext cx="28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495" name="Text Box 189"/>
            <p:cNvSpPr txBox="1"/>
            <p:nvPr/>
          </p:nvSpPr>
          <p:spPr>
            <a:xfrm>
              <a:off x="1559" y="2815"/>
              <a:ext cx="28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496" name="Oval 190"/>
            <p:cNvSpPr/>
            <p:nvPr/>
          </p:nvSpPr>
          <p:spPr>
            <a:xfrm>
              <a:off x="323" y="996"/>
              <a:ext cx="48" cy="48"/>
            </a:xfrm>
            <a:prstGeom prst="ellipse">
              <a:avLst/>
            </a:prstGeom>
            <a:solidFill>
              <a:srgbClr val="FF00FF"/>
            </a:solidFill>
            <a:ln w="9525" cap="flat" cmpd="sng">
              <a:solidFill>
                <a:srgbClr val="FF00FF"/>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97" name="Oval 191"/>
            <p:cNvSpPr/>
            <p:nvPr/>
          </p:nvSpPr>
          <p:spPr>
            <a:xfrm>
              <a:off x="287" y="2276"/>
              <a:ext cx="48" cy="48"/>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498" name="Rectangle 17"/>
            <p:cNvSpPr/>
            <p:nvPr/>
          </p:nvSpPr>
          <p:spPr>
            <a:xfrm>
              <a:off x="551" y="1311"/>
              <a:ext cx="1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dirty="0">
                  <a:latin typeface="黑体" panose="02010609060101010101" pitchFamily="49" charset="-122"/>
                </a:rPr>
                <a:t>1</a:t>
              </a:r>
            </a:p>
          </p:txBody>
        </p:sp>
        <p:sp>
          <p:nvSpPr>
            <p:cNvPr id="16499" name="Rectangle 18"/>
            <p:cNvSpPr/>
            <p:nvPr/>
          </p:nvSpPr>
          <p:spPr>
            <a:xfrm>
              <a:off x="557" y="2172"/>
              <a:ext cx="1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dirty="0">
                  <a:latin typeface="黑体" panose="02010609060101010101" pitchFamily="49" charset="-122"/>
                </a:rPr>
                <a:t>1</a:t>
              </a:r>
            </a:p>
          </p:txBody>
        </p:sp>
        <p:sp>
          <p:nvSpPr>
            <p:cNvPr id="16500" name="Rectangle 19"/>
            <p:cNvSpPr/>
            <p:nvPr/>
          </p:nvSpPr>
          <p:spPr>
            <a:xfrm>
              <a:off x="554" y="3080"/>
              <a:ext cx="19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dirty="0">
                  <a:latin typeface="黑体" panose="02010609060101010101" pitchFamily="49" charset="-122"/>
                </a:rPr>
                <a:t>1</a:t>
              </a:r>
            </a:p>
          </p:txBody>
        </p:sp>
        <p:sp>
          <p:nvSpPr>
            <p:cNvPr id="16501" name="Oval 192"/>
            <p:cNvSpPr/>
            <p:nvPr/>
          </p:nvSpPr>
          <p:spPr>
            <a:xfrm>
              <a:off x="383" y="3204"/>
              <a:ext cx="48" cy="48"/>
            </a:xfrm>
            <a:prstGeom prst="ellipse">
              <a:avLst/>
            </a:prstGeom>
            <a:solidFill>
              <a:schemeClr val="tx1"/>
            </a:solidFill>
            <a:ln w="19050" cap="flat" cmpd="sng">
              <a:solidFill>
                <a:srgbClr val="C55A1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2" name="Oval 193"/>
            <p:cNvSpPr/>
            <p:nvPr/>
          </p:nvSpPr>
          <p:spPr>
            <a:xfrm>
              <a:off x="911" y="996"/>
              <a:ext cx="48" cy="48"/>
            </a:xfrm>
            <a:prstGeom prst="ellipse">
              <a:avLst/>
            </a:prstGeom>
            <a:solidFill>
              <a:srgbClr val="FF00FF"/>
            </a:solidFill>
            <a:ln w="9525" cap="flat" cmpd="sng">
              <a:solidFill>
                <a:srgbClr val="FF00FF"/>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3" name="Oval 194"/>
            <p:cNvSpPr/>
            <p:nvPr/>
          </p:nvSpPr>
          <p:spPr>
            <a:xfrm>
              <a:off x="911" y="2532"/>
              <a:ext cx="48" cy="48"/>
            </a:xfrm>
            <a:prstGeom prst="ellipse">
              <a:avLst/>
            </a:prstGeom>
            <a:solidFill>
              <a:srgbClr val="FF00FF"/>
            </a:solidFill>
            <a:ln w="9525" cap="flat" cmpd="sng">
              <a:solidFill>
                <a:srgbClr val="FF00FF"/>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4" name="Oval 195"/>
            <p:cNvSpPr/>
            <p:nvPr/>
          </p:nvSpPr>
          <p:spPr>
            <a:xfrm>
              <a:off x="1319" y="2966"/>
              <a:ext cx="48" cy="48"/>
            </a:xfrm>
            <a:prstGeom prst="ellipse">
              <a:avLst/>
            </a:prstGeom>
            <a:solidFill>
              <a:schemeClr val="tx1"/>
            </a:solidFill>
            <a:ln w="952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5" name="Oval 196"/>
            <p:cNvSpPr/>
            <p:nvPr/>
          </p:nvSpPr>
          <p:spPr>
            <a:xfrm>
              <a:off x="695" y="996"/>
              <a:ext cx="48" cy="48"/>
            </a:xfrm>
            <a:prstGeom prst="ellipse">
              <a:avLst/>
            </a:prstGeom>
            <a:solidFill>
              <a:srgbClr val="FF00FF"/>
            </a:solidFill>
            <a:ln w="9525" cap="flat" cmpd="sng">
              <a:solidFill>
                <a:srgbClr val="FF00FF"/>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6" name="Oval 198"/>
            <p:cNvSpPr/>
            <p:nvPr/>
          </p:nvSpPr>
          <p:spPr>
            <a:xfrm>
              <a:off x="4111" y="1104"/>
              <a:ext cx="48" cy="48"/>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7" name="Oval 199"/>
            <p:cNvSpPr/>
            <p:nvPr/>
          </p:nvSpPr>
          <p:spPr>
            <a:xfrm>
              <a:off x="1151" y="1800"/>
              <a:ext cx="48" cy="48"/>
            </a:xfrm>
            <a:prstGeom prst="ellipse">
              <a:avLst/>
            </a:prstGeom>
            <a:solidFill>
              <a:schemeClr val="tx1"/>
            </a:solidFill>
            <a:ln w="952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8" name="Oval 200"/>
            <p:cNvSpPr/>
            <p:nvPr/>
          </p:nvSpPr>
          <p:spPr>
            <a:xfrm>
              <a:off x="1259" y="2292"/>
              <a:ext cx="48" cy="48"/>
            </a:xfrm>
            <a:prstGeom prst="ellipse">
              <a:avLst/>
            </a:prstGeom>
            <a:solidFill>
              <a:schemeClr val="tx1"/>
            </a:solidFill>
            <a:ln w="9525" cap="flat" cmpd="sng">
              <a:solidFill>
                <a:srgbClr val="FF9900"/>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09" name="Oval 201"/>
            <p:cNvSpPr/>
            <p:nvPr/>
          </p:nvSpPr>
          <p:spPr>
            <a:xfrm>
              <a:off x="1067" y="1524"/>
              <a:ext cx="48" cy="48"/>
            </a:xfrm>
            <a:prstGeom prst="ellipse">
              <a:avLst/>
            </a:prstGeom>
            <a:solidFill>
              <a:srgbClr val="FF00FF"/>
            </a:solidFill>
            <a:ln w="9525" cap="flat" cmpd="sng">
              <a:solidFill>
                <a:srgbClr val="FF00FF"/>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10" name="Text Box 137"/>
            <p:cNvSpPr txBox="1"/>
            <p:nvPr/>
          </p:nvSpPr>
          <p:spPr>
            <a:xfrm>
              <a:off x="723" y="1979"/>
              <a:ext cx="309" cy="362"/>
            </a:xfrm>
            <a:prstGeom prst="rect">
              <a:avLst/>
            </a:prstGeom>
            <a:noFill/>
            <a:ln w="9525">
              <a:noFill/>
            </a:ln>
          </p:spPr>
          <p:txBody>
            <a:bodyPr>
              <a:spAutoFit/>
              <a:scene3d>
                <a:camera prst="orthographicFront"/>
                <a:lightRig rig="threePt" dir="t"/>
              </a:scene3d>
            </a:bodyPr>
            <a:lstStyle/>
            <a:p>
              <a:pPr eaLnBrk="1" hangingPunct="1">
                <a:buFont typeface="Arial" panose="020B0604020202020204" pitchFamily="34" charset="0"/>
              </a:pPr>
              <a:r>
                <a:rPr lang="en-US" altLang="zh-CN" sz="1600" b="1" dirty="0">
                  <a:solidFill>
                    <a:schemeClr val="tx1"/>
                  </a:solidFill>
                  <a:effectLst>
                    <a:outerShdw blurRad="38100" dist="19050" dir="2700000" algn="tl" rotWithShape="0">
                      <a:schemeClr val="dk1">
                        <a:alpha val="40000"/>
                      </a:schemeClr>
                    </a:outerShdw>
                  </a:effectLst>
                  <a:latin typeface="黑体" panose="02010609060101010101" pitchFamily="49" charset="-122"/>
                </a:rPr>
                <a:t>Q</a:t>
              </a:r>
              <a:r>
                <a:rPr lang="en-US" altLang="zh-CN" sz="1600" b="1" baseline="-25000" dirty="0">
                  <a:solidFill>
                    <a:schemeClr val="tx1"/>
                  </a:solidFill>
                  <a:effectLst>
                    <a:outerShdw blurRad="38100" dist="19050" dir="2700000" algn="tl" rotWithShape="0">
                      <a:schemeClr val="dk1">
                        <a:alpha val="40000"/>
                      </a:schemeClr>
                    </a:outerShdw>
                  </a:effectLst>
                  <a:latin typeface="黑体" panose="02010609060101010101" pitchFamily="49" charset="-122"/>
                </a:rPr>
                <a:t>0</a:t>
              </a:r>
            </a:p>
          </p:txBody>
        </p:sp>
        <p:sp>
          <p:nvSpPr>
            <p:cNvPr id="16511" name="Line 138"/>
            <p:cNvSpPr/>
            <p:nvPr/>
          </p:nvSpPr>
          <p:spPr>
            <a:xfrm>
              <a:off x="766" y="2038"/>
              <a:ext cx="122" cy="0"/>
            </a:xfrm>
            <a:prstGeom prst="line">
              <a:avLst/>
            </a:prstGeom>
            <a:ln w="28575" cap="flat" cmpd="sng">
              <a:solidFill>
                <a:schemeClr val="accent1">
                  <a:shade val="50000"/>
                </a:schemeClr>
              </a:solidFill>
              <a:prstDash val="solid"/>
              <a:miter/>
              <a:headEnd type="none" w="med" len="med"/>
              <a:tailEnd type="none" w="med" len="med"/>
            </a:ln>
          </p:spPr>
          <p:txBody>
            <a:bodyPr/>
            <a:lstStyle/>
            <a:p>
              <a:endParaRPr lang="zh-CN" altLang="en-US"/>
            </a:p>
          </p:txBody>
        </p:sp>
        <p:sp>
          <p:nvSpPr>
            <p:cNvPr id="16512" name="Line 203"/>
            <p:cNvSpPr/>
            <p:nvPr/>
          </p:nvSpPr>
          <p:spPr>
            <a:xfrm>
              <a:off x="1415" y="2364"/>
              <a:ext cx="118"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13" name="AutoShape 161"/>
            <p:cNvSpPr/>
            <p:nvPr/>
          </p:nvSpPr>
          <p:spPr>
            <a:xfrm rot="5400000">
              <a:off x="3275" y="3515"/>
              <a:ext cx="227" cy="227"/>
            </a:xfrm>
            <a:prstGeom prst="flowChartDelay">
              <a:avLst/>
            </a:prstGeom>
            <a:solidFill>
              <a:schemeClr val="bg1"/>
            </a:solidFill>
            <a:ln w="28575" cap="flat" cmpd="sng">
              <a:solidFill>
                <a:schemeClr val="accent1">
                  <a:shade val="50000"/>
                </a:schemeClr>
              </a:solidFill>
              <a:prstDash val="sysDot"/>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14" name="AutoShape 163"/>
            <p:cNvSpPr/>
            <p:nvPr/>
          </p:nvSpPr>
          <p:spPr>
            <a:xfrm rot="-5400000">
              <a:off x="3271" y="3418"/>
              <a:ext cx="227" cy="227"/>
            </a:xfrm>
            <a:prstGeom prst="flowChartDelay">
              <a:avLst/>
            </a:prstGeom>
            <a:solidFill>
              <a:schemeClr val="bg1"/>
            </a:solidFill>
            <a:ln w="28575" cap="flat" cmpd="sng">
              <a:solidFill>
                <a:schemeClr val="accent1">
                  <a:shade val="50000"/>
                </a:schemeClr>
              </a:solidFill>
              <a:prstDash val="sysDot"/>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15" name="Line 116"/>
            <p:cNvSpPr/>
            <p:nvPr/>
          </p:nvSpPr>
          <p:spPr>
            <a:xfrm>
              <a:off x="403" y="3522"/>
              <a:ext cx="3559"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16" name="Line 117"/>
            <p:cNvSpPr/>
            <p:nvPr/>
          </p:nvSpPr>
          <p:spPr>
            <a:xfrm>
              <a:off x="315" y="3652"/>
              <a:ext cx="3814" cy="1"/>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17" name="Text Box 159"/>
            <p:cNvSpPr txBox="1"/>
            <p:nvPr/>
          </p:nvSpPr>
          <p:spPr>
            <a:xfrm>
              <a:off x="2572" y="1180"/>
              <a:ext cx="369" cy="693"/>
            </a:xfrm>
            <a:prstGeom prst="rect">
              <a:avLst/>
            </a:prstGeom>
            <a:noFill/>
            <a:ln w="9525">
              <a:noFill/>
            </a:ln>
          </p:spPr>
          <p:txBody>
            <a:bodyPr>
              <a:spAutoFit/>
            </a:bodyPr>
            <a:lstStyle/>
            <a:p>
              <a:pPr eaLnBrk="1" hangingPunct="1">
                <a:buFont typeface="Arial" panose="020B0604020202020204" pitchFamily="34" charset="0"/>
              </a:pPr>
              <a:r>
                <a:rPr lang="zh-CN" altLang="en-US" b="1" dirty="0">
                  <a:solidFill>
                    <a:srgbClr val="CC6600"/>
                  </a:solidFill>
                  <a:latin typeface="华文新魏" panose="02010800040101010101" pitchFamily="2" charset="-122"/>
                  <a:ea typeface="华文新魏" panose="02010800040101010101" pitchFamily="2" charset="-122"/>
                </a:rPr>
                <a:t>激励</a:t>
              </a:r>
            </a:p>
          </p:txBody>
        </p:sp>
        <p:sp>
          <p:nvSpPr>
            <p:cNvPr id="16518" name="Line 150"/>
            <p:cNvSpPr/>
            <p:nvPr/>
          </p:nvSpPr>
          <p:spPr>
            <a:xfrm flipV="1">
              <a:off x="2845" y="402"/>
              <a:ext cx="96" cy="145"/>
            </a:xfrm>
            <a:prstGeom prst="line">
              <a:avLst/>
            </a:prstGeom>
            <a:ln w="28575" cap="flat" cmpd="sng">
              <a:solidFill>
                <a:schemeClr val="accent1">
                  <a:shade val="50000"/>
                </a:schemeClr>
              </a:solidFill>
              <a:prstDash val="sysDot"/>
              <a:miter/>
              <a:headEnd type="none" w="med" len="med"/>
              <a:tailEnd type="none" w="med" len="med"/>
            </a:ln>
          </p:spPr>
          <p:txBody>
            <a:bodyPr/>
            <a:lstStyle/>
            <a:p>
              <a:endParaRPr lang="zh-CN" altLang="en-US"/>
            </a:p>
          </p:txBody>
        </p:sp>
        <p:sp>
          <p:nvSpPr>
            <p:cNvPr id="16519" name="AutoShape 166"/>
            <p:cNvSpPr/>
            <p:nvPr/>
          </p:nvSpPr>
          <p:spPr>
            <a:xfrm rot="-5400000">
              <a:off x="2651" y="912"/>
              <a:ext cx="147" cy="159"/>
            </a:xfrm>
            <a:prstGeom prst="flowChartDelay">
              <a:avLst/>
            </a:prstGeom>
            <a:solidFill>
              <a:schemeClr val="bg1"/>
            </a:solidFill>
            <a:ln w="28575" cap="flat" cmpd="sng">
              <a:solidFill>
                <a:schemeClr val="accent1">
                  <a:shade val="50000"/>
                </a:schemeClr>
              </a:solidFill>
              <a:prstDash val="sysDot"/>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20" name="Line 32"/>
            <p:cNvSpPr/>
            <p:nvPr/>
          </p:nvSpPr>
          <p:spPr>
            <a:xfrm>
              <a:off x="2592" y="1065"/>
              <a:ext cx="480"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21" name="Text Box 186"/>
            <p:cNvSpPr txBox="1"/>
            <p:nvPr/>
          </p:nvSpPr>
          <p:spPr>
            <a:xfrm>
              <a:off x="1559" y="1231"/>
              <a:ext cx="28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&amp;</a:t>
              </a:r>
            </a:p>
          </p:txBody>
        </p:sp>
        <p:sp>
          <p:nvSpPr>
            <p:cNvPr id="16522" name="Line 33"/>
            <p:cNvSpPr/>
            <p:nvPr/>
          </p:nvSpPr>
          <p:spPr>
            <a:xfrm>
              <a:off x="2592" y="1962"/>
              <a:ext cx="480"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23" name="Line 124"/>
            <p:cNvSpPr/>
            <p:nvPr/>
          </p:nvSpPr>
          <p:spPr>
            <a:xfrm>
              <a:off x="3517" y="2034"/>
              <a:ext cx="432" cy="0"/>
            </a:xfrm>
            <a:prstGeom prst="line">
              <a:avLst/>
            </a:prstGeom>
            <a:ln w="19050" cap="flat" cmpd="sng">
              <a:solidFill>
                <a:srgbClr val="C55A11"/>
              </a:solidFill>
              <a:prstDash val="solid"/>
              <a:miter/>
              <a:headEnd type="none" w="med" len="med"/>
              <a:tailEnd type="none" w="med" len="med"/>
            </a:ln>
          </p:spPr>
          <p:txBody>
            <a:bodyPr/>
            <a:lstStyle/>
            <a:p>
              <a:endParaRPr lang="zh-CN" altLang="en-US"/>
            </a:p>
          </p:txBody>
        </p:sp>
        <p:sp>
          <p:nvSpPr>
            <p:cNvPr id="16524" name="Oval 197"/>
            <p:cNvSpPr/>
            <p:nvPr/>
          </p:nvSpPr>
          <p:spPr>
            <a:xfrm>
              <a:off x="3931" y="2004"/>
              <a:ext cx="48" cy="48"/>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grpSp>
          <p:nvGrpSpPr>
            <p:cNvPr id="16525" name="Group 211"/>
            <p:cNvGrpSpPr/>
            <p:nvPr/>
          </p:nvGrpSpPr>
          <p:grpSpPr>
            <a:xfrm>
              <a:off x="3045" y="872"/>
              <a:ext cx="563" cy="1689"/>
              <a:chOff x="-1" y="-57"/>
              <a:chExt cx="563" cy="1689"/>
            </a:xfrm>
          </p:grpSpPr>
          <p:sp>
            <p:nvSpPr>
              <p:cNvPr id="16526" name="AutoShape 46"/>
              <p:cNvSpPr/>
              <p:nvPr/>
            </p:nvSpPr>
            <p:spPr>
              <a:xfrm>
                <a:off x="35" y="960"/>
                <a:ext cx="456" cy="672"/>
              </a:xfrm>
              <a:prstGeom prst="flowChartProcess">
                <a:avLst/>
              </a:prstGeom>
              <a:solidFill>
                <a:schemeClr val="accent1"/>
              </a:solidFill>
              <a:ln w="28575"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527" name="Text Box 47"/>
              <p:cNvSpPr txBox="1"/>
              <p:nvPr/>
            </p:nvSpPr>
            <p:spPr>
              <a:xfrm>
                <a:off x="-1" y="886"/>
                <a:ext cx="255"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D</a:t>
                </a:r>
              </a:p>
            </p:txBody>
          </p:sp>
          <p:sp>
            <p:nvSpPr>
              <p:cNvPr id="16528" name="Line 48"/>
              <p:cNvSpPr/>
              <p:nvPr/>
            </p:nvSpPr>
            <p:spPr>
              <a:xfrm>
                <a:off x="35" y="1344"/>
                <a:ext cx="48" cy="4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529" name="Line 49"/>
              <p:cNvSpPr/>
              <p:nvPr/>
            </p:nvSpPr>
            <p:spPr>
              <a:xfrm flipH="1">
                <a:off x="35" y="1392"/>
                <a:ext cx="48" cy="4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530" name="Text Box 50"/>
              <p:cNvSpPr txBox="1"/>
              <p:nvPr/>
            </p:nvSpPr>
            <p:spPr>
              <a:xfrm>
                <a:off x="28" y="1170"/>
                <a:ext cx="500"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sp>
            <p:nvSpPr>
              <p:cNvPr id="16531" name="Text Box 51"/>
              <p:cNvSpPr txBox="1"/>
              <p:nvPr/>
            </p:nvSpPr>
            <p:spPr>
              <a:xfrm>
                <a:off x="302" y="871"/>
                <a:ext cx="22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Q</a:t>
                </a:r>
              </a:p>
            </p:txBody>
          </p:sp>
          <p:sp>
            <p:nvSpPr>
              <p:cNvPr id="16532" name="Text Box 52"/>
              <p:cNvSpPr txBox="1"/>
              <p:nvPr/>
            </p:nvSpPr>
            <p:spPr>
              <a:xfrm>
                <a:off x="306" y="1196"/>
                <a:ext cx="22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Q</a:t>
                </a:r>
              </a:p>
            </p:txBody>
          </p:sp>
          <p:sp>
            <p:nvSpPr>
              <p:cNvPr id="16533" name="AutoShape 55"/>
              <p:cNvSpPr/>
              <p:nvPr/>
            </p:nvSpPr>
            <p:spPr>
              <a:xfrm>
                <a:off x="35" y="0"/>
                <a:ext cx="456" cy="672"/>
              </a:xfrm>
              <a:prstGeom prst="flowChartProcess">
                <a:avLst/>
              </a:prstGeom>
              <a:solidFill>
                <a:schemeClr val="accent1"/>
              </a:solidFill>
              <a:ln w="28575"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endParaRPr lang="zh-CN" altLang="en-US" dirty="0">
                  <a:latin typeface="黑体" panose="02010609060101010101" pitchFamily="49" charset="-122"/>
                </a:endParaRPr>
              </a:p>
            </p:txBody>
          </p:sp>
          <p:sp>
            <p:nvSpPr>
              <p:cNvPr id="16534" name="Text Box 56"/>
              <p:cNvSpPr txBox="1"/>
              <p:nvPr/>
            </p:nvSpPr>
            <p:spPr>
              <a:xfrm>
                <a:off x="4" y="-46"/>
                <a:ext cx="255"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D</a:t>
                </a:r>
              </a:p>
            </p:txBody>
          </p:sp>
          <p:sp>
            <p:nvSpPr>
              <p:cNvPr id="16535" name="Line 57"/>
              <p:cNvSpPr/>
              <p:nvPr/>
            </p:nvSpPr>
            <p:spPr>
              <a:xfrm>
                <a:off x="35" y="384"/>
                <a:ext cx="48" cy="4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536" name="Line 58"/>
              <p:cNvSpPr/>
              <p:nvPr/>
            </p:nvSpPr>
            <p:spPr>
              <a:xfrm flipH="1">
                <a:off x="35" y="432"/>
                <a:ext cx="48" cy="4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16537" name="Text Box 59"/>
              <p:cNvSpPr txBox="1"/>
              <p:nvPr/>
            </p:nvSpPr>
            <p:spPr>
              <a:xfrm>
                <a:off x="24" y="231"/>
                <a:ext cx="500"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CLK</a:t>
                </a:r>
              </a:p>
            </p:txBody>
          </p:sp>
          <p:sp>
            <p:nvSpPr>
              <p:cNvPr id="16538" name="Text Box 60"/>
              <p:cNvSpPr txBox="1"/>
              <p:nvPr/>
            </p:nvSpPr>
            <p:spPr>
              <a:xfrm>
                <a:off x="316" y="-57"/>
                <a:ext cx="22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Q</a:t>
                </a:r>
              </a:p>
            </p:txBody>
          </p:sp>
          <p:sp>
            <p:nvSpPr>
              <p:cNvPr id="16539" name="Text Box 61"/>
              <p:cNvSpPr txBox="1"/>
              <p:nvPr/>
            </p:nvSpPr>
            <p:spPr>
              <a:xfrm>
                <a:off x="316" y="230"/>
                <a:ext cx="221" cy="396"/>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Q</a:t>
                </a:r>
              </a:p>
            </p:txBody>
          </p:sp>
          <p:sp>
            <p:nvSpPr>
              <p:cNvPr id="16540" name="Oval 53"/>
              <p:cNvSpPr/>
              <p:nvPr/>
            </p:nvSpPr>
            <p:spPr>
              <a:xfrm flipH="1">
                <a:off x="494" y="1372"/>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
            <p:nvSpPr>
              <p:cNvPr id="16541" name="Oval 62"/>
              <p:cNvSpPr/>
              <p:nvPr/>
            </p:nvSpPr>
            <p:spPr>
              <a:xfrm flipH="1">
                <a:off x="494" y="424"/>
                <a:ext cx="68" cy="68"/>
              </a:xfrm>
              <a:prstGeom prst="ellipse">
                <a:avLst/>
              </a:prstGeom>
              <a:solidFill>
                <a:srgbClr val="E1E1FF"/>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grpSp>
      </p:grpSp>
      <p:sp>
        <p:nvSpPr>
          <p:cNvPr id="16387" name="Rectangle 209"/>
          <p:cNvSpPr>
            <a:spLocks noGrp="1"/>
          </p:cNvSpPr>
          <p:nvPr>
            <p:ph type="title"/>
          </p:nvPr>
        </p:nvSpPr>
        <p:spPr>
          <a:xfrm>
            <a:off x="3661728" y="4483100"/>
            <a:ext cx="4038600" cy="457200"/>
          </a:xfrm>
          <a:prstGeom prst="rect">
            <a:avLst/>
          </a:prstGeom>
          <a:noFill/>
          <a:ln w="9525">
            <a:noFill/>
          </a:ln>
        </p:spPr>
        <p:txBody>
          <a:bodyPr/>
          <a:lstStyle/>
          <a:p>
            <a:pPr eaLnBrk="1" hangingPunct="1"/>
            <a:r>
              <a:rPr lang="zh-CN" altLang="en-US" sz="1800" b="1" dirty="0">
                <a:latin typeface="华文新魏" panose="02010800040101010101" pitchFamily="2" charset="-122"/>
                <a:ea typeface="华文新魏" panose="02010800040101010101" pitchFamily="2" charset="-122"/>
              </a:rPr>
              <a:t>用 </a:t>
            </a:r>
            <a:r>
              <a:rPr lang="en-US" altLang="zh-CN" sz="1800" b="1" dirty="0">
                <a:latin typeface="华文新魏" panose="02010800040101010101" pitchFamily="2" charset="-122"/>
                <a:ea typeface="华文新魏" panose="02010800040101010101" pitchFamily="2" charset="-122"/>
              </a:rPr>
              <a:t>D </a:t>
            </a:r>
            <a:r>
              <a:rPr lang="zh-CN" altLang="en-US" sz="1800" b="1" dirty="0">
                <a:latin typeface="华文新魏" panose="02010800040101010101" pitchFamily="2" charset="-122"/>
                <a:ea typeface="华文新魏" panose="02010800040101010101" pitchFamily="2" charset="-122"/>
              </a:rPr>
              <a:t>触发器组成的</a:t>
            </a:r>
            <a:r>
              <a:rPr lang="en-US" altLang="zh-CN" sz="1800" b="1" dirty="0">
                <a:latin typeface="华文新魏" panose="02010800040101010101" pitchFamily="2" charset="-122"/>
                <a:ea typeface="华文新魏" panose="02010800040101010101" pitchFamily="2" charset="-122"/>
              </a:rPr>
              <a:t>Mealy </a:t>
            </a:r>
            <a:r>
              <a:rPr lang="zh-CN" altLang="en-US" sz="1800" b="1" dirty="0">
                <a:latin typeface="华文新魏" panose="02010800040101010101" pitchFamily="2" charset="-122"/>
                <a:ea typeface="华文新魏" panose="02010800040101010101" pitchFamily="2" charset="-122"/>
              </a:rPr>
              <a:t>型电路</a:t>
            </a:r>
          </a:p>
        </p:txBody>
      </p:sp>
      <p:sp>
        <p:nvSpPr>
          <p:cNvPr id="16388" name="Text Box 7"/>
          <p:cNvSpPr txBox="1"/>
          <p:nvPr/>
        </p:nvSpPr>
        <p:spPr>
          <a:xfrm>
            <a:off x="644208" y="536575"/>
            <a:ext cx="6934200" cy="427038"/>
          </a:xfrm>
          <a:prstGeom prst="rect">
            <a:avLst/>
          </a:prstGeom>
          <a:noFill/>
          <a:ln w="9525">
            <a:noFill/>
          </a:ln>
        </p:spPr>
        <p:txBody>
          <a:bodyPr>
            <a:spAutoFit/>
          </a:bodyPr>
          <a:lstStyle/>
          <a:p>
            <a:pPr eaLnBrk="1" hangingPunct="1">
              <a:lnSpc>
                <a:spcPct val="110000"/>
              </a:lnSpc>
              <a:spcBef>
                <a:spcPct val="2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1</a:t>
            </a: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分析如图所示电路的特性。</a:t>
            </a:r>
          </a:p>
        </p:txBody>
      </p:sp>
      <p:sp>
        <p:nvSpPr>
          <p:cNvPr id="16389" name="Oval 197"/>
          <p:cNvSpPr/>
          <p:nvPr/>
        </p:nvSpPr>
        <p:spPr>
          <a:xfrm>
            <a:off x="4524058" y="3070225"/>
            <a:ext cx="66675" cy="44450"/>
          </a:xfrm>
          <a:prstGeom prst="ellipse">
            <a:avLst/>
          </a:prstGeom>
          <a:solidFill>
            <a:schemeClr val="tx1"/>
          </a:solidFill>
          <a:ln w="952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solidFill>
                <a:srgbClr val="FFFF00"/>
              </a:solidFill>
              <a:latin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4"/>
          <p:cNvSpPr>
            <a:spLocks noGrp="1"/>
          </p:cNvSpPr>
          <p:nvPr>
            <p:ph/>
          </p:nvPr>
        </p:nvSpPr>
        <p:spPr>
          <a:xfrm>
            <a:off x="755650" y="1347614"/>
            <a:ext cx="8064822" cy="2574925"/>
          </a:xfrm>
          <a:prstGeom prst="rect">
            <a:avLst/>
          </a:prstGeom>
          <a:noFill/>
          <a:ln w="9525">
            <a:noFill/>
          </a:ln>
        </p:spPr>
        <p:txBody>
          <a:bodyPr/>
          <a:lstStyle/>
          <a:p>
            <a:pPr marL="0" indent="0" algn="just">
              <a:lnSpc>
                <a:spcPct val="120000"/>
              </a:lnSpc>
              <a:spcBef>
                <a:spcPct val="0"/>
              </a:spcBef>
              <a:buNone/>
            </a:pPr>
            <a:r>
              <a:rPr lang="zh-CN" altLang="en-US" sz="2000" b="1" dirty="0">
                <a:latin typeface="华文新魏" panose="02010800040101010101" pitchFamily="2" charset="-122"/>
                <a:ea typeface="华文新魏" panose="02010800040101010101" pitchFamily="2" charset="-122"/>
              </a:rPr>
              <a:t>在有 </a:t>
            </a:r>
            <a:r>
              <a:rPr lang="en-US" altLang="zh-CN" sz="2000" b="1" dirty="0">
                <a:solidFill>
                  <a:srgbClr val="FF0000"/>
                </a:solidFill>
                <a:latin typeface="华文新魏" panose="02010800040101010101" pitchFamily="2" charset="-122"/>
                <a:ea typeface="华文新魏" panose="02010800040101010101" pitchFamily="2" charset="-122"/>
              </a:rPr>
              <a:t>K</a:t>
            </a:r>
            <a:r>
              <a:rPr lang="zh-CN" altLang="en-US" sz="2000" b="1" dirty="0">
                <a:latin typeface="华文新魏" panose="02010800040101010101" pitchFamily="2" charset="-122"/>
                <a:ea typeface="华文新魏" panose="02010800040101010101" pitchFamily="2" charset="-122"/>
              </a:rPr>
              <a:t>个变量</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触发器</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的情况下，如果</a:t>
            </a:r>
            <a:r>
              <a:rPr lang="zh-CN" altLang="en-US" sz="2000" b="1" dirty="0">
                <a:solidFill>
                  <a:srgbClr val="FF0000"/>
                </a:solidFill>
                <a:latin typeface="华文新魏" panose="02010800040101010101" pitchFamily="2" charset="-122"/>
                <a:ea typeface="华文新魏" panose="02010800040101010101" pitchFamily="2" charset="-122"/>
              </a:rPr>
              <a:t>满足规则 </a:t>
            </a:r>
            <a:r>
              <a:rPr lang="en-US" altLang="zh-CN" sz="2000" b="1" dirty="0">
                <a:solidFill>
                  <a:srgbClr val="FF0000"/>
                </a:solidFill>
                <a:latin typeface="华文新魏" panose="02010800040101010101" pitchFamily="2" charset="-122"/>
                <a:ea typeface="华文新魏" panose="02010800040101010101" pitchFamily="2" charset="-122"/>
              </a:rPr>
              <a:t>II </a:t>
            </a:r>
            <a:r>
              <a:rPr lang="zh-CN" altLang="en-US" sz="2000" b="1" dirty="0">
                <a:solidFill>
                  <a:srgbClr val="FF0000"/>
                </a:solidFill>
                <a:latin typeface="华文新魏" panose="02010800040101010101" pitchFamily="2" charset="-122"/>
                <a:ea typeface="华文新魏" panose="02010800040101010101" pitchFamily="2" charset="-122"/>
              </a:rPr>
              <a:t>一次</a:t>
            </a:r>
            <a:r>
              <a:rPr lang="zh-CN" altLang="en-US" sz="2000" b="1" dirty="0">
                <a:latin typeface="华文新魏" panose="02010800040101010101" pitchFamily="2" charset="-122"/>
                <a:ea typeface="华文新魏" panose="02010800040101010101" pitchFamily="2" charset="-122"/>
              </a:rPr>
              <a:t>，则可保证 </a:t>
            </a:r>
            <a:r>
              <a:rPr lang="en-US" altLang="zh-CN" sz="2000" b="1" dirty="0">
                <a:solidFill>
                  <a:srgbClr val="FF0000"/>
                </a:solidFill>
                <a:latin typeface="华文新魏" panose="02010800040101010101" pitchFamily="2" charset="-122"/>
                <a:ea typeface="华文新魏" panose="02010800040101010101" pitchFamily="2" charset="-122"/>
              </a:rPr>
              <a:t>(K</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个</a:t>
            </a:r>
            <a:r>
              <a:rPr lang="zh-CN" altLang="en-US" sz="2000" b="1" u="sng" dirty="0">
                <a:latin typeface="华文新魏" panose="02010800040101010101" pitchFamily="2" charset="-122"/>
                <a:ea typeface="华文新魏" panose="02010800040101010101" pitchFamily="2" charset="-122"/>
              </a:rPr>
              <a:t>次态（</a:t>
            </a:r>
            <a:r>
              <a:rPr lang="zh-CN" altLang="en-US" sz="2000" b="1" u="sng" dirty="0">
                <a:solidFill>
                  <a:srgbClr val="FF0000"/>
                </a:solidFill>
                <a:latin typeface="华文新魏" panose="02010800040101010101" pitchFamily="2" charset="-122"/>
                <a:ea typeface="华文新魏" panose="02010800040101010101" pitchFamily="2" charset="-122"/>
              </a:rPr>
              <a:t>激励</a:t>
            </a:r>
            <a:r>
              <a:rPr lang="zh-CN" altLang="en-US" sz="2000" b="1" u="sng" dirty="0">
                <a:latin typeface="华文新魏" panose="02010800040101010101" pitchFamily="2" charset="-122"/>
                <a:ea typeface="华文新魏" panose="02010800040101010101" pitchFamily="2" charset="-122"/>
              </a:rPr>
              <a:t>）函数</a:t>
            </a:r>
            <a:r>
              <a:rPr lang="zh-CN" altLang="en-US" sz="2000" b="1" dirty="0">
                <a:latin typeface="华文新魏" panose="02010800040101010101" pitchFamily="2" charset="-122"/>
                <a:ea typeface="华文新魏" panose="02010800040101010101" pitchFamily="2" charset="-122"/>
              </a:rPr>
              <a:t>卡诺图中各有</a:t>
            </a:r>
            <a:r>
              <a:rPr lang="zh-CN" altLang="en-US" sz="2000" b="1" dirty="0">
                <a:solidFill>
                  <a:srgbClr val="FF0000"/>
                </a:solidFill>
                <a:latin typeface="华文新魏" panose="02010800040101010101" pitchFamily="2" charset="-122"/>
                <a:ea typeface="华文新魏" panose="02010800040101010101" pitchFamily="2" charset="-122"/>
              </a:rPr>
              <a:t>一对 </a:t>
            </a:r>
            <a:r>
              <a:rPr lang="en-US" altLang="zh-CN" sz="2000" b="1"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单元</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或 </a:t>
            </a:r>
            <a:r>
              <a:rPr lang="en-US" altLang="zh-CN" sz="2000" b="1" dirty="0">
                <a:solidFill>
                  <a:srgbClr val="FF0000"/>
                </a:solidFill>
                <a:latin typeface="华文新魏" panose="02010800040101010101" pitchFamily="2" charset="-122"/>
                <a:ea typeface="华文新魏" panose="02010800040101010101" pitchFamily="2" charset="-122"/>
              </a:rPr>
              <a:t>0 </a:t>
            </a:r>
            <a:r>
              <a:rPr lang="zh-CN" altLang="en-US" sz="2000" b="1" dirty="0">
                <a:solidFill>
                  <a:srgbClr val="FF0000"/>
                </a:solidFill>
                <a:latin typeface="华文新魏" panose="02010800040101010101" pitchFamily="2" charset="-122"/>
                <a:ea typeface="华文新魏" panose="02010800040101010101" pitchFamily="2" charset="-122"/>
              </a:rPr>
              <a:t>单元</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行向相邻。</a:t>
            </a:r>
          </a:p>
          <a:p>
            <a:pPr>
              <a:lnSpc>
                <a:spcPct val="120000"/>
              </a:lnSpc>
              <a:spcBef>
                <a:spcPct val="0"/>
              </a:spcBef>
              <a:buNone/>
            </a:pPr>
            <a:r>
              <a:rPr lang="zh-CN" altLang="en-US" sz="2000" b="1" dirty="0">
                <a:latin typeface="华文新魏" panose="02010800040101010101" pitchFamily="2" charset="-122"/>
                <a:ea typeface="华文新魏" panose="02010800040101010101" pitchFamily="2" charset="-122"/>
              </a:rPr>
              <a:t>若满足 </a:t>
            </a:r>
            <a:r>
              <a:rPr lang="en-US" altLang="zh-CN" sz="2000" b="1" i="1" dirty="0">
                <a:solidFill>
                  <a:srgbClr val="FF0000"/>
                </a:solidFill>
                <a:latin typeface="华文新魏" panose="02010800040101010101" pitchFamily="2" charset="-122"/>
                <a:ea typeface="华文新魏" panose="02010800040101010101" pitchFamily="2" charset="-122"/>
              </a:rPr>
              <a:t>m</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次意味着可保证次态函数卡诺图上有</a:t>
            </a:r>
            <a:r>
              <a:rPr lang="en-US" altLang="zh-CN" sz="2000" b="1" dirty="0">
                <a:solidFill>
                  <a:srgbClr val="FF0000"/>
                </a:solidFill>
                <a:latin typeface="华文新魏" panose="02010800040101010101" pitchFamily="2" charset="-122"/>
                <a:ea typeface="华文新魏" panose="02010800040101010101" pitchFamily="2" charset="-122"/>
              </a:rPr>
              <a:t>(K </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1) ×</a:t>
            </a:r>
            <a:r>
              <a:rPr lang="en-US" altLang="zh-CN" sz="2000" b="1" i="1" dirty="0">
                <a:solidFill>
                  <a:srgbClr val="FF0000"/>
                </a:solidFill>
                <a:latin typeface="华文新魏" panose="02010800040101010101" pitchFamily="2" charset="-122"/>
                <a:ea typeface="华文新魏" panose="02010800040101010101" pitchFamily="2" charset="-122"/>
              </a:rPr>
              <a:t>m</a:t>
            </a:r>
          </a:p>
          <a:p>
            <a:pPr>
              <a:lnSpc>
                <a:spcPct val="120000"/>
              </a:lnSpc>
              <a:spcBef>
                <a:spcPct val="0"/>
              </a:spcBef>
              <a:buNone/>
            </a:pPr>
            <a:r>
              <a:rPr lang="zh-CN" altLang="en-US" sz="2000" b="1" dirty="0">
                <a:latin typeface="华文新魏" panose="02010800040101010101" pitchFamily="2" charset="-122"/>
                <a:ea typeface="华文新魏" panose="02010800040101010101" pitchFamily="2" charset="-122"/>
              </a:rPr>
              <a:t>对“</a:t>
            </a:r>
            <a:r>
              <a:rPr lang="en-US" altLang="zh-CN" sz="2000" b="1"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或“</a:t>
            </a:r>
            <a:r>
              <a:rPr lang="en-US" altLang="zh-CN" sz="2000" b="1" dirty="0">
                <a:latin typeface="华文新魏" panose="02010800040101010101" pitchFamily="2" charset="-122"/>
                <a:ea typeface="华文新魏" panose="02010800040101010101" pitchFamily="2" charset="-122"/>
              </a:rPr>
              <a:t>0”</a:t>
            </a:r>
            <a:r>
              <a:rPr lang="zh-CN" altLang="en-US" sz="2000" b="1" dirty="0">
                <a:latin typeface="华文新魏" panose="02010800040101010101" pitchFamily="2" charset="-122"/>
                <a:ea typeface="华文新魏" panose="02010800040101010101" pitchFamily="2" charset="-122"/>
              </a:rPr>
              <a:t>相邻，记为：</a:t>
            </a:r>
          </a:p>
          <a:p>
            <a:pPr>
              <a:spcBef>
                <a:spcPct val="50000"/>
              </a:spcBef>
              <a:buNone/>
            </a:pPr>
            <a:r>
              <a:rPr lang="zh-CN" altLang="en-US" sz="2000" b="1" dirty="0">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改善效果 </a:t>
            </a:r>
            <a:r>
              <a:rPr lang="en-US" altLang="zh-CN" sz="2000" b="1" dirty="0">
                <a:solidFill>
                  <a:srgbClr val="000099"/>
                </a:solidFill>
                <a:latin typeface="华文新魏" panose="02010800040101010101" pitchFamily="2" charset="-122"/>
                <a:ea typeface="华文新魏" panose="02010800040101010101" pitchFamily="2" charset="-122"/>
              </a:rPr>
              <a:t>II </a:t>
            </a:r>
            <a:r>
              <a:rPr lang="en-US" altLang="zh-CN" sz="2000" b="1" baseline="-25000"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(K </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1) ×</a:t>
            </a:r>
            <a:r>
              <a:rPr lang="en-US" altLang="zh-CN" sz="2000" b="1" i="1" dirty="0">
                <a:solidFill>
                  <a:srgbClr val="000099"/>
                </a:solidFill>
                <a:latin typeface="华文新魏" panose="02010800040101010101" pitchFamily="2" charset="-122"/>
                <a:ea typeface="华文新魏" panose="02010800040101010101" pitchFamily="2" charset="-122"/>
              </a:rPr>
              <a:t>m</a:t>
            </a:r>
          </a:p>
        </p:txBody>
      </p:sp>
      <p:sp>
        <p:nvSpPr>
          <p:cNvPr id="84995" name="Rectangle 3"/>
          <p:cNvSpPr txBox="1"/>
          <p:nvPr/>
        </p:nvSpPr>
        <p:spPr>
          <a:xfrm>
            <a:off x="842962" y="490761"/>
            <a:ext cx="7458075" cy="800100"/>
          </a:xfrm>
          <a:prstGeom prst="rect">
            <a:avLst/>
          </a:prstGeom>
          <a:noFill/>
          <a:ln w="9525">
            <a:noFill/>
          </a:ln>
        </p:spPr>
        <p:txBody>
          <a:bodyPr/>
          <a:lstStyle/>
          <a:p>
            <a:pPr defTabSz="685800">
              <a:lnSpc>
                <a:spcPct val="90000"/>
              </a:lnSpc>
            </a:pPr>
            <a:r>
              <a:rPr lang="zh-CN" altLang="en-US" sz="2000" b="1" dirty="0">
                <a:solidFill>
                  <a:srgbClr val="FF0000"/>
                </a:solidFill>
                <a:latin typeface="华文新魏" panose="02010800040101010101" pitchFamily="2" charset="-122"/>
                <a:ea typeface="华文新魏" panose="02010800040101010101" pitchFamily="2" charset="-122"/>
              </a:rPr>
              <a:t>规则</a:t>
            </a:r>
            <a:r>
              <a:rPr lang="en-US" altLang="zh-CN" sz="2000" b="1" dirty="0">
                <a:solidFill>
                  <a:srgbClr val="FF0000"/>
                </a:solidFill>
                <a:latin typeface="华文新魏" panose="02010800040101010101" pitchFamily="2" charset="-122"/>
                <a:ea typeface="华文新魏" panose="02010800040101010101" pitchFamily="2" charset="-122"/>
              </a:rPr>
              <a:t>II</a:t>
            </a:r>
            <a:r>
              <a:rPr lang="zh-CN" altLang="en-US" sz="2000" b="1" dirty="0">
                <a:solidFill>
                  <a:srgbClr val="FF0000"/>
                </a:solidFill>
                <a:latin typeface="华文新魏" panose="02010800040101010101" pitchFamily="2" charset="-122"/>
                <a:ea typeface="华文新魏" panose="02010800040101010101" pitchFamily="2" charset="-122"/>
              </a:rPr>
              <a:t>：在相邻的输入条件下，同一现态，安排次态相邻。 </a:t>
            </a:r>
          </a:p>
        </p:txBody>
      </p:sp>
      <p:graphicFrame>
        <p:nvGraphicFramePr>
          <p:cNvPr id="4" name="Group 82"/>
          <p:cNvGraphicFramePr>
            <a:graphicFrameLocks noGrp="1"/>
          </p:cNvGraphicFramePr>
          <p:nvPr/>
        </p:nvGraphicFramePr>
        <p:xfrm>
          <a:off x="5508625" y="3435350"/>
          <a:ext cx="3133725" cy="1489075"/>
        </p:xfrm>
        <a:graphic>
          <a:graphicData uri="http://schemas.openxmlformats.org/drawingml/2006/table">
            <a:tbl>
              <a:tblPr/>
              <a:tblGrid>
                <a:gridCol w="857250">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606425">
                  <a:extLst>
                    <a:ext uri="{9D8B030D-6E8A-4147-A177-3AD203B41FA5}">
                      <a16:colId xmlns:a16="http://schemas.microsoft.com/office/drawing/2014/main" val="20002"/>
                    </a:ext>
                  </a:extLst>
                </a:gridCol>
                <a:gridCol w="603250">
                  <a:extLst>
                    <a:ext uri="{9D8B030D-6E8A-4147-A177-3AD203B41FA5}">
                      <a16:colId xmlns:a16="http://schemas.microsoft.com/office/drawing/2014/main" val="20003"/>
                    </a:ext>
                  </a:extLst>
                </a:gridCol>
                <a:gridCol w="603250">
                  <a:extLst>
                    <a:ext uri="{9D8B030D-6E8A-4147-A177-3AD203B41FA5}">
                      <a16:colId xmlns:a16="http://schemas.microsoft.com/office/drawing/2014/main" val="20004"/>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D    </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pic>
        <p:nvPicPr>
          <p:cNvPr id="3" name="图片 2"/>
          <p:cNvPicPr>
            <a:picLocks noChangeAspect="1"/>
          </p:cNvPicPr>
          <p:nvPr/>
        </p:nvPicPr>
        <p:blipFill>
          <a:blip r:embed="rId2"/>
          <a:stretch>
            <a:fillRect/>
          </a:stretch>
        </p:blipFill>
        <p:spPr>
          <a:xfrm>
            <a:off x="5508625" y="3404870"/>
            <a:ext cx="876300" cy="347980"/>
          </a:xfrm>
          <a:prstGeom prst="rect">
            <a:avLst/>
          </a:prstGeom>
        </p:spPr>
      </p:pic>
      <p:sp>
        <p:nvSpPr>
          <p:cNvPr id="6" name="Rectangle 4">
            <a:extLst>
              <a:ext uri="{FF2B5EF4-FFF2-40B4-BE49-F238E27FC236}">
                <a16:creationId xmlns:a16="http://schemas.microsoft.com/office/drawing/2014/main" id="{C4D7CAC4-DDDF-4832-AFC5-0FABA802BC3E}"/>
              </a:ext>
            </a:extLst>
          </p:cNvPr>
          <p:cNvSpPr txBox="1">
            <a:spLocks/>
          </p:cNvSpPr>
          <p:nvPr/>
        </p:nvSpPr>
        <p:spPr>
          <a:xfrm>
            <a:off x="755650" y="906051"/>
            <a:ext cx="6552654" cy="423580"/>
          </a:xfrm>
          <a:prstGeom prst="rect">
            <a:avLst/>
          </a:prstGeom>
          <a:noFill/>
          <a:ln w="9525">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Arial" panose="020B0604020202020204" pitchFamily="34" charset="0"/>
              <a:buNone/>
            </a:pPr>
            <a:r>
              <a:rPr lang="zh-CN" altLang="en-US" sz="2000" b="1" dirty="0">
                <a:latin typeface="华文新魏" panose="02010800040101010101" pitchFamily="2" charset="-122"/>
                <a:ea typeface="华文新魏" panose="02010800040101010101" pitchFamily="2" charset="-122"/>
              </a:rPr>
              <a:t>同一现态在相邻的输入条件下的次态，应给以相邻编码。</a:t>
            </a:r>
            <a:endParaRPr lang="en-US" altLang="zh-CN" sz="2000" b="1" i="1" dirty="0">
              <a:solidFill>
                <a:srgbClr val="000099"/>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p:cNvSpPr>
          <p:nvPr>
            <p:ph type="title"/>
          </p:nvPr>
        </p:nvSpPr>
        <p:spPr>
          <a:xfrm>
            <a:off x="820738" y="483518"/>
            <a:ext cx="6781800" cy="57150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规则</a:t>
            </a:r>
            <a:r>
              <a:rPr lang="en-US" altLang="zh-CN" sz="2000" b="1" dirty="0">
                <a:solidFill>
                  <a:srgbClr val="FF0000"/>
                </a:solidFill>
                <a:latin typeface="华文新魏" panose="02010800040101010101" pitchFamily="2" charset="-122"/>
                <a:ea typeface="华文新魏" panose="02010800040101010101" pitchFamily="2" charset="-122"/>
              </a:rPr>
              <a:t>III</a:t>
            </a:r>
            <a:r>
              <a:rPr lang="zh-CN" altLang="en-US" sz="2000" b="1" dirty="0">
                <a:solidFill>
                  <a:srgbClr val="FF0000"/>
                </a:solidFill>
                <a:latin typeface="华文新魏" panose="02010800040101010101" pitchFamily="2" charset="-122"/>
                <a:ea typeface="华文新魏" panose="02010800040101010101" pitchFamily="2" charset="-122"/>
              </a:rPr>
              <a:t>：输出完全相同，现态相邻。</a:t>
            </a:r>
          </a:p>
        </p:txBody>
      </p:sp>
      <p:sp>
        <p:nvSpPr>
          <p:cNvPr id="86019" name="Rectangle 4"/>
          <p:cNvSpPr txBox="1"/>
          <p:nvPr/>
        </p:nvSpPr>
        <p:spPr>
          <a:xfrm>
            <a:off x="512762" y="1638161"/>
            <a:ext cx="8118475" cy="3027045"/>
          </a:xfrm>
          <a:prstGeom prst="rect">
            <a:avLst/>
          </a:prstGeom>
          <a:noFill/>
          <a:ln w="9525">
            <a:noFill/>
          </a:ln>
        </p:spPr>
        <p:txBody>
          <a:bodyPr/>
          <a:lstStyle/>
          <a:p>
            <a:pPr algn="just" defTabSz="685800">
              <a:lnSpc>
                <a:spcPct val="120000"/>
              </a:lnSpc>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在有 </a:t>
            </a:r>
            <a:r>
              <a:rPr lang="en-US" altLang="zh-CN" sz="2000" b="1" i="1" dirty="0">
                <a:solidFill>
                  <a:srgbClr val="FF0000"/>
                </a:solidFill>
                <a:latin typeface="华文新魏" panose="02010800040101010101" pitchFamily="2" charset="-122"/>
                <a:ea typeface="华文新魏" panose="02010800040101010101" pitchFamily="2" charset="-122"/>
              </a:rPr>
              <a:t>p</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个输入组合、</a:t>
            </a:r>
            <a:r>
              <a:rPr lang="en-US" altLang="zh-CN" sz="2000" b="1" i="1" dirty="0">
                <a:solidFill>
                  <a:srgbClr val="FF0000"/>
                </a:solidFill>
                <a:latin typeface="华文新魏" panose="02010800040101010101" pitchFamily="2" charset="-122"/>
                <a:ea typeface="华文新魏" panose="02010800040101010101" pitchFamily="2" charset="-122"/>
              </a:rPr>
              <a:t>q</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个输出的情况下，如果满</a:t>
            </a:r>
            <a:r>
              <a:rPr lang="zh-CN" altLang="en-US" sz="2000" b="1" dirty="0">
                <a:solidFill>
                  <a:srgbClr val="FF0000"/>
                </a:solidFill>
                <a:latin typeface="华文新魏" panose="02010800040101010101" pitchFamily="2" charset="-122"/>
                <a:ea typeface="华文新魏" panose="02010800040101010101" pitchFamily="2" charset="-122"/>
              </a:rPr>
              <a:t>足规则 </a:t>
            </a:r>
            <a:r>
              <a:rPr lang="en-US" altLang="zh-CN" sz="2000" b="1" dirty="0">
                <a:solidFill>
                  <a:srgbClr val="FF0000"/>
                </a:solidFill>
                <a:latin typeface="华文新魏" panose="02010800040101010101" pitchFamily="2" charset="-122"/>
                <a:ea typeface="华文新魏" panose="02010800040101010101" pitchFamily="2" charset="-122"/>
              </a:rPr>
              <a:t>III </a:t>
            </a:r>
            <a:r>
              <a:rPr lang="zh-CN" altLang="en-US" sz="2000" b="1" dirty="0">
                <a:solidFill>
                  <a:srgbClr val="FF0000"/>
                </a:solidFill>
                <a:latin typeface="华文新魏" panose="02010800040101010101" pitchFamily="2" charset="-122"/>
                <a:ea typeface="华文新魏" panose="02010800040101010101" pitchFamily="2" charset="-122"/>
              </a:rPr>
              <a:t>一次</a:t>
            </a:r>
            <a:r>
              <a:rPr lang="zh-CN" altLang="en-US" sz="2000" b="1" dirty="0">
                <a:latin typeface="华文新魏" panose="02010800040101010101" pitchFamily="2" charset="-122"/>
                <a:ea typeface="华文新魏" panose="02010800040101010101" pitchFamily="2" charset="-122"/>
              </a:rPr>
              <a:t>，则可保证 </a:t>
            </a:r>
            <a:r>
              <a:rPr lang="en-US" altLang="zh-CN" sz="2000" b="1" i="1" dirty="0">
                <a:solidFill>
                  <a:srgbClr val="FF0000"/>
                </a:solidFill>
                <a:latin typeface="华文新魏" panose="02010800040101010101" pitchFamily="2" charset="-122"/>
                <a:ea typeface="华文新魏" panose="02010800040101010101" pitchFamily="2" charset="-122"/>
              </a:rPr>
              <a:t>q</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个</a:t>
            </a:r>
            <a:r>
              <a:rPr lang="zh-CN" altLang="en-US" sz="2000" b="1" u="sng" dirty="0">
                <a:latin typeface="华文新魏" panose="02010800040101010101" pitchFamily="2" charset="-122"/>
                <a:ea typeface="华文新魏" panose="02010800040101010101" pitchFamily="2" charset="-122"/>
              </a:rPr>
              <a:t>输出函数卡诺图</a:t>
            </a:r>
            <a:r>
              <a:rPr lang="zh-CN" altLang="en-US" sz="2000" b="1" dirty="0">
                <a:latin typeface="华文新魏" panose="02010800040101010101" pitchFamily="2" charset="-122"/>
                <a:ea typeface="华文新魏" panose="02010800040101010101" pitchFamily="2" charset="-122"/>
              </a:rPr>
              <a:t>中各有 </a:t>
            </a:r>
            <a:r>
              <a:rPr lang="en-US" altLang="zh-CN" sz="2000" b="1" i="1" dirty="0">
                <a:solidFill>
                  <a:srgbClr val="FF0000"/>
                </a:solidFill>
                <a:latin typeface="华文新魏" panose="02010800040101010101" pitchFamily="2" charset="-122"/>
                <a:ea typeface="华文新魏" panose="02010800040101010101" pitchFamily="2" charset="-122"/>
              </a:rPr>
              <a:t>p</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对 </a:t>
            </a:r>
            <a:r>
              <a:rPr lang="en-US" altLang="zh-CN" sz="2000" b="1"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单元</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solidFill>
                  <a:srgbClr val="FF0000"/>
                </a:solidFill>
                <a:latin typeface="华文新魏" panose="02010800040101010101" pitchFamily="2" charset="-122"/>
                <a:ea typeface="华文新魏" panose="02010800040101010101" pitchFamily="2" charset="-122"/>
              </a:rPr>
              <a:t>或 </a:t>
            </a:r>
            <a:r>
              <a:rPr lang="en-US" altLang="zh-CN" sz="2000" b="1" dirty="0">
                <a:solidFill>
                  <a:srgbClr val="FF0000"/>
                </a:solidFill>
                <a:latin typeface="华文新魏" panose="02010800040101010101" pitchFamily="2" charset="-122"/>
                <a:ea typeface="华文新魏" panose="02010800040101010101" pitchFamily="2" charset="-122"/>
              </a:rPr>
              <a:t>0 </a:t>
            </a:r>
            <a:r>
              <a:rPr lang="zh-CN" altLang="en-US" sz="2000" b="1" dirty="0">
                <a:solidFill>
                  <a:srgbClr val="FF0000"/>
                </a:solidFill>
                <a:latin typeface="华文新魏" panose="02010800040101010101" pitchFamily="2" charset="-122"/>
                <a:ea typeface="华文新魏" panose="02010800040101010101" pitchFamily="2" charset="-122"/>
              </a:rPr>
              <a:t>单元</a:t>
            </a:r>
            <a:r>
              <a:rPr lang="en-US" altLang="zh-CN" sz="2000" b="1" dirty="0">
                <a:solidFill>
                  <a:srgbClr val="FF0000"/>
                </a:solidFill>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列向相邻。若满足 </a:t>
            </a:r>
            <a:r>
              <a:rPr lang="en-US" altLang="zh-CN" sz="2000" b="1" i="1" dirty="0">
                <a:solidFill>
                  <a:srgbClr val="FF0000"/>
                </a:solidFill>
                <a:latin typeface="华文新魏" panose="02010800040101010101" pitchFamily="2" charset="-122"/>
                <a:ea typeface="华文新魏" panose="02010800040101010101" pitchFamily="2" charset="-122"/>
              </a:rPr>
              <a:t>l</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次意味着可保证输出函数卡诺图上有</a:t>
            </a:r>
            <a:r>
              <a:rPr lang="en-US" altLang="zh-CN" sz="2000" b="1" dirty="0">
                <a:solidFill>
                  <a:srgbClr val="FF0000"/>
                </a:solidFill>
                <a:latin typeface="华文新魏" panose="02010800040101010101" pitchFamily="2" charset="-122"/>
                <a:ea typeface="华文新魏" panose="02010800040101010101" pitchFamily="2" charset="-122"/>
              </a:rPr>
              <a:t>( </a:t>
            </a:r>
            <a:r>
              <a:rPr lang="en-US" altLang="zh-CN" sz="2000" b="1" i="1" dirty="0">
                <a:solidFill>
                  <a:srgbClr val="FF0000"/>
                </a:solidFill>
                <a:latin typeface="华文新魏" panose="02010800040101010101" pitchFamily="2" charset="-122"/>
                <a:ea typeface="华文新魏" panose="02010800040101010101" pitchFamily="2" charset="-122"/>
              </a:rPr>
              <a:t>p </a:t>
            </a:r>
            <a:r>
              <a:rPr lang="en-US" altLang="zh-CN" sz="2000" b="1" dirty="0">
                <a:solidFill>
                  <a:srgbClr val="FF0000"/>
                </a:solidFill>
                <a:latin typeface="华文新魏" panose="02010800040101010101" pitchFamily="2" charset="-122"/>
                <a:ea typeface="华文新魏" panose="02010800040101010101" pitchFamily="2" charset="-122"/>
              </a:rPr>
              <a:t>×</a:t>
            </a:r>
            <a:r>
              <a:rPr lang="en-US" altLang="zh-CN" sz="2000" b="1" i="1" dirty="0">
                <a:solidFill>
                  <a:srgbClr val="FF0000"/>
                </a:solidFill>
                <a:latin typeface="华文新魏" panose="02010800040101010101" pitchFamily="2" charset="-122"/>
                <a:ea typeface="华文新魏" panose="02010800040101010101" pitchFamily="2" charset="-122"/>
              </a:rPr>
              <a:t> q </a:t>
            </a:r>
            <a:r>
              <a:rPr lang="en-US" altLang="zh-CN" sz="2000" b="1" dirty="0">
                <a:solidFill>
                  <a:srgbClr val="FF0000"/>
                </a:solidFill>
                <a:latin typeface="华文新魏" panose="02010800040101010101" pitchFamily="2" charset="-122"/>
                <a:ea typeface="华文新魏" panose="02010800040101010101" pitchFamily="2" charset="-122"/>
              </a:rPr>
              <a:t>) ×</a:t>
            </a:r>
            <a:r>
              <a:rPr lang="en-US" altLang="zh-CN" sz="2000" b="1" i="1" dirty="0">
                <a:solidFill>
                  <a:srgbClr val="FF0000"/>
                </a:solidFill>
                <a:latin typeface="华文新魏" panose="02010800040101010101" pitchFamily="2" charset="-122"/>
                <a:ea typeface="华文新魏" panose="02010800040101010101" pitchFamily="2" charset="-122"/>
              </a:rPr>
              <a:t>l</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对“</a:t>
            </a:r>
            <a:r>
              <a:rPr lang="en-US" altLang="zh-CN" sz="2000" b="1"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或“</a:t>
            </a:r>
            <a:r>
              <a:rPr lang="en-US" altLang="zh-CN" sz="2000" b="1" dirty="0">
                <a:latin typeface="华文新魏" panose="02010800040101010101" pitchFamily="2" charset="-122"/>
                <a:ea typeface="华文新魏" panose="02010800040101010101" pitchFamily="2" charset="-122"/>
              </a:rPr>
              <a:t>0”</a:t>
            </a:r>
            <a:r>
              <a:rPr lang="zh-CN" altLang="en-US" sz="2000" b="1" dirty="0">
                <a:latin typeface="华文新魏" panose="02010800040101010101" pitchFamily="2" charset="-122"/>
                <a:ea typeface="华文新魏" panose="02010800040101010101" pitchFamily="2" charset="-122"/>
              </a:rPr>
              <a:t>相邻，记为：</a:t>
            </a:r>
          </a:p>
          <a:p>
            <a:pPr marL="171450" indent="-171450" defTabSz="685800">
              <a:lnSpc>
                <a:spcPct val="140000"/>
              </a:lnSpc>
              <a:spcBef>
                <a:spcPts val="12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改善效果 </a:t>
            </a:r>
            <a:r>
              <a:rPr lang="en-US" altLang="zh-CN" sz="2000" b="1" dirty="0">
                <a:solidFill>
                  <a:srgbClr val="000099"/>
                </a:solidFill>
                <a:latin typeface="华文新魏" panose="02010800040101010101" pitchFamily="2" charset="-122"/>
                <a:ea typeface="华文新魏" panose="02010800040101010101" pitchFamily="2" charset="-122"/>
              </a:rPr>
              <a:t>III </a:t>
            </a:r>
            <a:r>
              <a:rPr lang="en-US" altLang="zh-CN" sz="2000" b="1" baseline="-25000"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 </a:t>
            </a:r>
            <a:r>
              <a:rPr lang="en-US" altLang="zh-CN" sz="2000" b="1" i="1" dirty="0">
                <a:solidFill>
                  <a:srgbClr val="000099"/>
                </a:solidFill>
                <a:latin typeface="华文新魏" panose="02010800040101010101" pitchFamily="2" charset="-122"/>
                <a:ea typeface="华文新魏" panose="02010800040101010101" pitchFamily="2" charset="-122"/>
              </a:rPr>
              <a:t>p </a:t>
            </a:r>
            <a:r>
              <a:rPr lang="en-US" altLang="zh-CN" sz="2000" b="1" dirty="0">
                <a:solidFill>
                  <a:srgbClr val="000099"/>
                </a:solidFill>
                <a:latin typeface="华文新魏" panose="02010800040101010101" pitchFamily="2" charset="-122"/>
                <a:ea typeface="华文新魏" panose="02010800040101010101" pitchFamily="2" charset="-122"/>
              </a:rPr>
              <a:t>×</a:t>
            </a:r>
            <a:r>
              <a:rPr lang="en-US" altLang="zh-CN" sz="2000" b="1" i="1" dirty="0">
                <a:solidFill>
                  <a:srgbClr val="000099"/>
                </a:solidFill>
                <a:latin typeface="华文新魏" panose="02010800040101010101" pitchFamily="2" charset="-122"/>
                <a:ea typeface="华文新魏" panose="02010800040101010101" pitchFamily="2" charset="-122"/>
              </a:rPr>
              <a:t> q </a:t>
            </a:r>
            <a:r>
              <a:rPr lang="en-US" altLang="zh-CN" sz="2000" b="1" dirty="0">
                <a:solidFill>
                  <a:srgbClr val="000099"/>
                </a:solidFill>
                <a:latin typeface="华文新魏" panose="02010800040101010101" pitchFamily="2" charset="-122"/>
                <a:ea typeface="华文新魏" panose="02010800040101010101" pitchFamily="2" charset="-122"/>
              </a:rPr>
              <a:t>) × </a:t>
            </a:r>
            <a:r>
              <a:rPr lang="en-US" altLang="zh-CN" sz="2000" b="1" i="1" dirty="0">
                <a:solidFill>
                  <a:srgbClr val="000099"/>
                </a:solidFill>
                <a:latin typeface="华文新魏" panose="02010800040101010101" pitchFamily="2" charset="-122"/>
                <a:ea typeface="华文新魏" panose="02010800040101010101" pitchFamily="2" charset="-122"/>
              </a:rPr>
              <a:t>l</a:t>
            </a:r>
            <a:r>
              <a:rPr lang="en-US" altLang="zh-CN" sz="2000" b="1" dirty="0">
                <a:solidFill>
                  <a:srgbClr val="000099"/>
                </a:solidFill>
                <a:latin typeface="华文新魏" panose="02010800040101010101" pitchFamily="2" charset="-122"/>
                <a:ea typeface="华文新魏" panose="02010800040101010101" pitchFamily="2" charset="-122"/>
              </a:rPr>
              <a:t> </a:t>
            </a:r>
          </a:p>
        </p:txBody>
      </p:sp>
      <p:graphicFrame>
        <p:nvGraphicFramePr>
          <p:cNvPr id="4" name="Group 5"/>
          <p:cNvGraphicFramePr>
            <a:graphicFrameLocks noGrp="1"/>
          </p:cNvGraphicFramePr>
          <p:nvPr/>
        </p:nvGraphicFramePr>
        <p:xfrm>
          <a:off x="5580063" y="2830513"/>
          <a:ext cx="2743200" cy="2117726"/>
        </p:xfrm>
        <a:graphic>
          <a:graphicData uri="http://schemas.openxmlformats.org/drawingml/2006/table">
            <a:tbl>
              <a:tblPr/>
              <a:tblGrid>
                <a:gridCol w="768350">
                  <a:extLst>
                    <a:ext uri="{9D8B030D-6E8A-4147-A177-3AD203B41FA5}">
                      <a16:colId xmlns:a16="http://schemas.microsoft.com/office/drawing/2014/main" val="20000"/>
                    </a:ext>
                  </a:extLst>
                </a:gridCol>
                <a:gridCol w="98425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tblGrid>
              <a:tr h="3698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62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dirty="0">
                          <a:ln>
                            <a:noFill/>
                          </a:ln>
                          <a:solidFill>
                            <a:srgbClr val="FF3300"/>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99A2D76A-9D17-49DF-A3A9-17625C3F2838}"/>
              </a:ext>
            </a:extLst>
          </p:cNvPr>
          <p:cNvSpPr txBox="1">
            <a:spLocks/>
          </p:cNvSpPr>
          <p:nvPr/>
        </p:nvSpPr>
        <p:spPr>
          <a:xfrm>
            <a:off x="611560" y="843228"/>
            <a:ext cx="7848872" cy="423580"/>
          </a:xfrm>
          <a:prstGeom prst="rect">
            <a:avLst/>
          </a:prstGeom>
          <a:noFill/>
          <a:ln w="9525">
            <a:noFill/>
          </a:ln>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ct val="0"/>
              </a:spcBef>
              <a:buFont typeface="Arial" panose="020B0604020202020204" pitchFamily="34" charset="0"/>
              <a:buNone/>
            </a:pPr>
            <a:r>
              <a:rPr lang="zh-CN" altLang="en-US" sz="2000" b="1" dirty="0">
                <a:latin typeface="华文新魏" panose="02010800040101010101" pitchFamily="2" charset="-122"/>
                <a:ea typeface="华文新魏" panose="02010800040101010101" pitchFamily="2" charset="-122"/>
              </a:rPr>
              <a:t>在每一个可能的输入条件下，对输出全部相同的那些现态，应给以相邻编码。</a:t>
            </a:r>
            <a:endParaRPr lang="en-US" altLang="zh-CN" sz="2000" b="1" i="1" dirty="0">
              <a:solidFill>
                <a:srgbClr val="000099"/>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p:cNvSpPr>
          <p:nvPr>
            <p:ph type="title"/>
          </p:nvPr>
        </p:nvSpPr>
        <p:spPr>
          <a:xfrm>
            <a:off x="685800" y="665163"/>
            <a:ext cx="7989888" cy="34290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满足状态 </a:t>
            </a:r>
            <a:r>
              <a:rPr lang="en-US" altLang="zh-CN" sz="2000" b="1" dirty="0">
                <a:solidFill>
                  <a:srgbClr val="FF0000"/>
                </a:solidFill>
                <a:latin typeface="华文新魏" panose="02010800040101010101" pitchFamily="2" charset="-122"/>
                <a:ea typeface="华文新魏" panose="02010800040101010101" pitchFamily="2" charset="-122"/>
              </a:rPr>
              <a:t>S</a:t>
            </a:r>
            <a:r>
              <a:rPr lang="en-US" altLang="zh-CN" sz="2000" b="1" baseline="-25000" dirty="0">
                <a:solidFill>
                  <a:srgbClr val="FF0000"/>
                </a:solidFill>
                <a:latin typeface="华文新魏" panose="02010800040101010101" pitchFamily="2" charset="-122"/>
                <a:ea typeface="华文新魏" panose="02010800040101010101" pitchFamily="2" charset="-122"/>
              </a:rPr>
              <a:t>1 </a:t>
            </a:r>
            <a:r>
              <a:rPr lang="zh-CN" altLang="en-US" sz="2000" b="1" dirty="0">
                <a:solidFill>
                  <a:srgbClr val="FF0000"/>
                </a:solidFill>
                <a:latin typeface="华文新魏" panose="02010800040101010101" pitchFamily="2" charset="-122"/>
                <a:ea typeface="华文新魏" panose="02010800040101010101" pitchFamily="2" charset="-122"/>
              </a:rPr>
              <a:t>、</a:t>
            </a:r>
            <a:r>
              <a:rPr lang="zh-CN" altLang="en-US" sz="2000" b="1" baseline="-25000" dirty="0">
                <a:solidFill>
                  <a:srgbClr val="FF0000"/>
                </a:solidFill>
                <a:latin typeface="华文新魏" panose="02010800040101010101" pitchFamily="2" charset="-122"/>
                <a:ea typeface="华文新魏" panose="02010800040101010101" pitchFamily="2" charset="-122"/>
              </a:rPr>
              <a:t> </a:t>
            </a:r>
            <a:r>
              <a:rPr lang="en-US" altLang="zh-CN" sz="2000" b="1" dirty="0">
                <a:solidFill>
                  <a:srgbClr val="FF0000"/>
                </a:solidFill>
                <a:latin typeface="华文新魏" panose="02010800040101010101" pitchFamily="2" charset="-122"/>
                <a:ea typeface="华文新魏" panose="02010800040101010101" pitchFamily="2" charset="-122"/>
              </a:rPr>
              <a:t>S</a:t>
            </a:r>
            <a:r>
              <a:rPr lang="en-US" altLang="zh-CN" sz="2000" b="1" baseline="-25000" dirty="0">
                <a:solidFill>
                  <a:srgbClr val="FF0000"/>
                </a:solidFill>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相邻要求的总改善效果为：</a:t>
            </a:r>
          </a:p>
        </p:txBody>
      </p:sp>
      <p:sp>
        <p:nvSpPr>
          <p:cNvPr id="87043" name="Rectangle 4"/>
          <p:cNvSpPr>
            <a:spLocks noGrp="1"/>
          </p:cNvSpPr>
          <p:nvPr>
            <p:ph/>
          </p:nvPr>
        </p:nvSpPr>
        <p:spPr>
          <a:xfrm>
            <a:off x="755650" y="1419225"/>
            <a:ext cx="6646863" cy="971550"/>
          </a:xfrm>
          <a:prstGeom prst="rect">
            <a:avLst/>
          </a:prstGeom>
          <a:noFill/>
          <a:ln w="9525">
            <a:noFill/>
          </a:ln>
        </p:spPr>
        <p:txBody>
          <a:bodyPr/>
          <a:lstStyle/>
          <a:p>
            <a:pPr>
              <a:lnSpc>
                <a:spcPct val="120000"/>
              </a:lnSpc>
              <a:spcBef>
                <a:spcPct val="0"/>
              </a:spcBef>
              <a:buNone/>
            </a:pPr>
            <a:r>
              <a:rPr lang="en-US" altLang="zh-CN" sz="2000" b="1" dirty="0">
                <a:latin typeface="华文新魏" panose="02010800040101010101" pitchFamily="2" charset="-122"/>
                <a:ea typeface="华文新魏" panose="02010800040101010101" pitchFamily="2" charset="-122"/>
              </a:rPr>
              <a:t>E</a:t>
            </a:r>
            <a:r>
              <a:rPr lang="en-US" altLang="zh-CN" sz="2000" b="1" baseline="-25000" dirty="0">
                <a:latin typeface="华文新魏" panose="02010800040101010101" pitchFamily="2" charset="-122"/>
                <a:ea typeface="华文新魏" panose="02010800040101010101" pitchFamily="2" charset="-122"/>
              </a:rPr>
              <a:t>S1S2</a:t>
            </a:r>
            <a:r>
              <a:rPr lang="en-US" altLang="zh-CN" sz="2000" b="1" dirty="0">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改善效果 </a:t>
            </a:r>
            <a:r>
              <a:rPr lang="en-US" altLang="zh-CN" sz="2000" b="1" dirty="0">
                <a:solidFill>
                  <a:srgbClr val="000099"/>
                </a:solidFill>
                <a:latin typeface="华文新魏" panose="02010800040101010101" pitchFamily="2" charset="-122"/>
                <a:ea typeface="华文新魏" panose="02010800040101010101" pitchFamily="2" charset="-122"/>
              </a:rPr>
              <a:t>I </a:t>
            </a:r>
            <a:r>
              <a:rPr lang="zh-CN" altLang="en-US" sz="2000" b="1" dirty="0">
                <a:solidFill>
                  <a:srgbClr val="000099"/>
                </a:solidFill>
                <a:latin typeface="华文新魏" panose="02010800040101010101" pitchFamily="2" charset="-122"/>
                <a:ea typeface="华文新魏" panose="02010800040101010101" pitchFamily="2" charset="-122"/>
              </a:rPr>
              <a:t>＋ 改善效果 </a:t>
            </a:r>
            <a:r>
              <a:rPr lang="en-US" altLang="zh-CN" sz="2000" b="1" dirty="0">
                <a:solidFill>
                  <a:srgbClr val="000099"/>
                </a:solidFill>
                <a:latin typeface="华文新魏" panose="02010800040101010101" pitchFamily="2" charset="-122"/>
                <a:ea typeface="华文新魏" panose="02010800040101010101" pitchFamily="2" charset="-122"/>
              </a:rPr>
              <a:t>II  </a:t>
            </a:r>
            <a:r>
              <a:rPr lang="zh-CN" altLang="en-US" sz="2000" b="1" dirty="0">
                <a:solidFill>
                  <a:srgbClr val="000099"/>
                </a:solidFill>
                <a:latin typeface="华文新魏" panose="02010800040101010101" pitchFamily="2" charset="-122"/>
                <a:ea typeface="华文新魏" panose="02010800040101010101" pitchFamily="2" charset="-122"/>
              </a:rPr>
              <a:t>＋ 改善效果 </a:t>
            </a:r>
            <a:r>
              <a:rPr lang="en-US" altLang="zh-CN" sz="2000" b="1" dirty="0">
                <a:solidFill>
                  <a:srgbClr val="000099"/>
                </a:solidFill>
                <a:latin typeface="华文新魏" panose="02010800040101010101" pitchFamily="2" charset="-122"/>
                <a:ea typeface="华文新魏" panose="02010800040101010101" pitchFamily="2" charset="-122"/>
              </a:rPr>
              <a:t>III </a:t>
            </a:r>
          </a:p>
          <a:p>
            <a:pPr>
              <a:lnSpc>
                <a:spcPct val="120000"/>
              </a:lnSpc>
              <a:spcBef>
                <a:spcPct val="0"/>
              </a:spcBef>
              <a:buNone/>
            </a:pPr>
            <a:r>
              <a:rPr lang="en-US" altLang="zh-CN" sz="2000" b="1" dirty="0">
                <a:solidFill>
                  <a:srgbClr val="000099"/>
                </a:solidFill>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K×</a:t>
            </a:r>
            <a:r>
              <a:rPr lang="en-US" altLang="zh-CN" sz="2000" b="1" i="1" dirty="0">
                <a:solidFill>
                  <a:srgbClr val="FF0000"/>
                </a:solidFill>
                <a:latin typeface="华文新魏" panose="02010800040101010101" pitchFamily="2" charset="-122"/>
                <a:ea typeface="华文新魏" panose="02010800040101010101" pitchFamily="2" charset="-122"/>
              </a:rPr>
              <a:t>R</a:t>
            </a:r>
            <a:r>
              <a:rPr lang="en-US" altLang="zh-CN" sz="2000" b="1" i="1" dirty="0">
                <a:solidFill>
                  <a:srgbClr val="000099"/>
                </a:solidFill>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(K</a:t>
            </a:r>
            <a:r>
              <a:rPr lang="zh-CN" altLang="en-US" sz="2000" b="1" dirty="0">
                <a:solidFill>
                  <a:srgbClr val="000099"/>
                </a:solidFill>
                <a:latin typeface="华文新魏" panose="02010800040101010101" pitchFamily="2" charset="-122"/>
                <a:ea typeface="华文新魏" panose="02010800040101010101" pitchFamily="2" charset="-122"/>
              </a:rPr>
              <a:t>－</a:t>
            </a:r>
            <a:r>
              <a:rPr lang="en-US" altLang="zh-CN" sz="2000" b="1" dirty="0">
                <a:solidFill>
                  <a:srgbClr val="000099"/>
                </a:solidFill>
                <a:latin typeface="华文新魏" panose="02010800040101010101" pitchFamily="2" charset="-122"/>
                <a:ea typeface="华文新魏" panose="02010800040101010101" pitchFamily="2" charset="-122"/>
              </a:rPr>
              <a:t>1) × </a:t>
            </a:r>
            <a:r>
              <a:rPr lang="en-US" altLang="zh-CN" sz="2000" b="1" i="1" dirty="0">
                <a:solidFill>
                  <a:srgbClr val="FF0000"/>
                </a:solidFill>
                <a:latin typeface="华文新魏" panose="02010800040101010101" pitchFamily="2" charset="-122"/>
                <a:ea typeface="华文新魏" panose="02010800040101010101" pitchFamily="2" charset="-122"/>
              </a:rPr>
              <a:t>m</a:t>
            </a:r>
            <a:r>
              <a:rPr lang="en-US" altLang="zh-CN" sz="2000" b="1" dirty="0">
                <a:solidFill>
                  <a:srgbClr val="000099"/>
                </a:solidFill>
                <a:latin typeface="华文新魏" panose="02010800040101010101" pitchFamily="2" charset="-122"/>
                <a:ea typeface="华文新魏" panose="02010800040101010101" pitchFamily="2" charset="-122"/>
              </a:rPr>
              <a:t> </a:t>
            </a:r>
            <a:r>
              <a:rPr lang="zh-CN" altLang="en-US" sz="20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 </a:t>
            </a:r>
            <a:r>
              <a:rPr lang="en-US" altLang="zh-CN" sz="2000" b="1" i="1" dirty="0">
                <a:solidFill>
                  <a:srgbClr val="000099"/>
                </a:solidFill>
                <a:latin typeface="华文新魏" panose="02010800040101010101" pitchFamily="2" charset="-122"/>
                <a:ea typeface="华文新魏" panose="02010800040101010101" pitchFamily="2" charset="-122"/>
              </a:rPr>
              <a:t>p</a:t>
            </a:r>
            <a:r>
              <a:rPr lang="en-US" altLang="zh-CN" sz="2000" b="1" dirty="0">
                <a:solidFill>
                  <a:srgbClr val="000099"/>
                </a:solidFill>
                <a:latin typeface="华文新魏" panose="02010800040101010101" pitchFamily="2" charset="-122"/>
                <a:ea typeface="华文新魏" panose="02010800040101010101" pitchFamily="2" charset="-122"/>
              </a:rPr>
              <a:t>×</a:t>
            </a:r>
            <a:r>
              <a:rPr lang="en-US" altLang="zh-CN" sz="2000" b="1" i="1" dirty="0">
                <a:solidFill>
                  <a:srgbClr val="000099"/>
                </a:solidFill>
                <a:latin typeface="华文新魏" panose="02010800040101010101" pitchFamily="2" charset="-122"/>
                <a:ea typeface="华文新魏" panose="02010800040101010101" pitchFamily="2" charset="-122"/>
              </a:rPr>
              <a:t>q </a:t>
            </a:r>
            <a:r>
              <a:rPr lang="en-US" altLang="zh-CN" sz="2000" b="1" dirty="0">
                <a:solidFill>
                  <a:srgbClr val="000099"/>
                </a:solidFill>
                <a:latin typeface="华文新魏" panose="02010800040101010101" pitchFamily="2" charset="-122"/>
                <a:ea typeface="华文新魏" panose="02010800040101010101" pitchFamily="2" charset="-122"/>
              </a:rPr>
              <a:t>) × </a:t>
            </a:r>
            <a:r>
              <a:rPr lang="en-US" altLang="zh-CN" sz="2000" b="1" i="1" dirty="0">
                <a:solidFill>
                  <a:srgbClr val="FF0000"/>
                </a:solidFill>
                <a:latin typeface="华文新魏" panose="02010800040101010101" pitchFamily="2" charset="-122"/>
                <a:ea typeface="华文新魏" panose="02010800040101010101" pitchFamily="2" charset="-122"/>
              </a:rPr>
              <a:t>l</a:t>
            </a:r>
            <a:r>
              <a:rPr lang="en-US" altLang="zh-CN" sz="2000" b="1" dirty="0">
                <a:solidFill>
                  <a:srgbClr val="FF0000"/>
                </a:solidFill>
                <a:latin typeface="华文新魏" panose="02010800040101010101" pitchFamily="2" charset="-122"/>
                <a:ea typeface="华文新魏" panose="02010800040101010101" pitchFamily="2" charset="-122"/>
              </a:rPr>
              <a:t> </a:t>
            </a:r>
          </a:p>
        </p:txBody>
      </p:sp>
      <p:sp>
        <p:nvSpPr>
          <p:cNvPr id="87044" name="Text Box 9"/>
          <p:cNvSpPr txBox="1"/>
          <p:nvPr/>
        </p:nvSpPr>
        <p:spPr>
          <a:xfrm>
            <a:off x="655955" y="2932430"/>
            <a:ext cx="7995285" cy="1691640"/>
          </a:xfrm>
          <a:prstGeom prst="rect">
            <a:avLst/>
          </a:prstGeom>
          <a:noFill/>
          <a:ln w="9525">
            <a:noFill/>
          </a:ln>
        </p:spPr>
        <p:txBody>
          <a:bodyPr wrap="square">
            <a:spAutoFit/>
          </a:bodyPr>
          <a:lstStyle/>
          <a:p>
            <a:pPr eaLnBrk="1" hangingPunct="1">
              <a:lnSpc>
                <a:spcPct val="120000"/>
              </a:lnSpc>
              <a:spcBef>
                <a:spcPct val="2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给各状态</a:t>
            </a:r>
            <a:r>
              <a:rPr lang="zh-CN" altLang="en-US" sz="2000" b="1" dirty="0">
                <a:solidFill>
                  <a:srgbClr val="FF0000"/>
                </a:solidFill>
                <a:latin typeface="华文新魏" panose="02010800040101010101" pitchFamily="2" charset="-122"/>
                <a:ea typeface="华文新魏" panose="02010800040101010101" pitchFamily="2" charset="-122"/>
              </a:rPr>
              <a:t>分配二进制编码的</a:t>
            </a:r>
            <a:r>
              <a:rPr lang="zh-CN" altLang="en-US" sz="2000" b="1" dirty="0">
                <a:latin typeface="华文新魏" panose="02010800040101010101" pitchFamily="2" charset="-122"/>
                <a:ea typeface="华文新魏" panose="02010800040101010101" pitchFamily="2" charset="-122"/>
              </a:rPr>
              <a:t>步骤如下：</a:t>
            </a:r>
          </a:p>
          <a:p>
            <a:pPr eaLnBrk="1" hangingPunct="1">
              <a:lnSpc>
                <a:spcPct val="120000"/>
              </a:lnSpc>
              <a:spcBef>
                <a:spcPct val="2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Calibri" panose="020F0502020204030204" pitchFamily="34" charset="0"/>
                <a:ea typeface="华文新魏" panose="02010800040101010101" pitchFamily="2" charset="-122"/>
              </a:rPr>
              <a:t>①</a:t>
            </a:r>
            <a:r>
              <a:rPr lang="zh-CN" altLang="en-US" sz="2000" b="1" dirty="0">
                <a:latin typeface="华文新魏" panose="02010800040101010101" pitchFamily="2" charset="-122"/>
                <a:ea typeface="华文新魏" panose="02010800040101010101" pitchFamily="2" charset="-122"/>
              </a:rPr>
              <a:t>、找出状态表中</a:t>
            </a:r>
            <a:r>
              <a:rPr lang="zh-CN" altLang="en-US" sz="2000" b="1" dirty="0">
                <a:solidFill>
                  <a:srgbClr val="FF0000"/>
                </a:solidFill>
                <a:latin typeface="华文新魏" panose="02010800040101010101" pitchFamily="2" charset="-122"/>
                <a:ea typeface="华文新魏" panose="02010800040101010101" pitchFamily="2" charset="-122"/>
              </a:rPr>
              <a:t>出现最多的次态 </a:t>
            </a:r>
            <a:r>
              <a:rPr lang="en-US" altLang="zh-CN" sz="2000" b="1" dirty="0">
                <a:solidFill>
                  <a:srgbClr val="FF0000"/>
                </a:solidFill>
                <a:latin typeface="华文新魏" panose="02010800040101010101" pitchFamily="2" charset="-122"/>
                <a:ea typeface="华文新魏" panose="02010800040101010101" pitchFamily="2" charset="-122"/>
              </a:rPr>
              <a:t>S</a:t>
            </a:r>
            <a:r>
              <a:rPr lang="en-US" altLang="zh-CN" sz="2000" b="1" baseline="-25000" dirty="0">
                <a:solidFill>
                  <a:srgbClr val="FF0000"/>
                </a:solidFill>
                <a:latin typeface="华文新魏" panose="02010800040101010101" pitchFamily="2" charset="-122"/>
                <a:ea typeface="华文新魏" panose="02010800040101010101" pitchFamily="2" charset="-122"/>
              </a:rPr>
              <a:t>i</a:t>
            </a:r>
            <a:r>
              <a:rPr lang="en-US" altLang="zh-CN" sz="2000" b="1" baseline="30000" dirty="0">
                <a:solidFill>
                  <a:srgbClr val="FF0000"/>
                </a:solidFill>
                <a:latin typeface="华文新魏" panose="02010800040101010101" pitchFamily="2" charset="-122"/>
                <a:ea typeface="华文新魏" panose="02010800040101010101" pitchFamily="2" charset="-122"/>
              </a:rPr>
              <a:t>n+1 </a:t>
            </a:r>
            <a:r>
              <a:rPr lang="zh-CN" altLang="en-US" sz="2000" b="1" dirty="0">
                <a:latin typeface="华文新魏" panose="02010800040101010101" pitchFamily="2" charset="-122"/>
                <a:ea typeface="华文新魏" panose="02010800040101010101" pitchFamily="2" charset="-122"/>
              </a:rPr>
              <a:t>所对应的现态 </a:t>
            </a:r>
            <a:r>
              <a:rPr lang="en-US" altLang="zh-CN" sz="2000" b="1" dirty="0">
                <a:solidFill>
                  <a:srgbClr val="FF0000"/>
                </a:solidFill>
                <a:latin typeface="华文新魏" panose="02010800040101010101" pitchFamily="2" charset="-122"/>
                <a:ea typeface="华文新魏" panose="02010800040101010101" pitchFamily="2" charset="-122"/>
              </a:rPr>
              <a:t>S</a:t>
            </a:r>
            <a:r>
              <a:rPr lang="en-US" altLang="zh-CN" sz="2000" b="1" baseline="-25000" dirty="0">
                <a:solidFill>
                  <a:srgbClr val="FF0000"/>
                </a:solidFill>
                <a:latin typeface="华文新魏" panose="02010800040101010101" pitchFamily="2" charset="-122"/>
                <a:ea typeface="华文新魏" panose="02010800040101010101" pitchFamily="2" charset="-122"/>
              </a:rPr>
              <a:t>i</a:t>
            </a:r>
            <a:r>
              <a:rPr lang="zh-CN" altLang="en-US" sz="2000" b="1" dirty="0">
                <a:latin typeface="华文新魏" panose="02010800040101010101" pitchFamily="2" charset="-122"/>
                <a:ea typeface="华文新魏" panose="02010800040101010101" pitchFamily="2" charset="-122"/>
              </a:rPr>
              <a:t>，并令 </a:t>
            </a:r>
            <a:r>
              <a:rPr lang="en-US" altLang="zh-CN" sz="2000" b="1" dirty="0">
                <a:solidFill>
                  <a:srgbClr val="FF0000"/>
                </a:solidFill>
                <a:latin typeface="华文新魏" panose="02010800040101010101" pitchFamily="2" charset="-122"/>
                <a:ea typeface="华文新魏" panose="02010800040101010101" pitchFamily="2" charset="-122"/>
              </a:rPr>
              <a:t>S</a:t>
            </a:r>
            <a:r>
              <a:rPr lang="en-US" altLang="zh-CN" sz="2000" b="1" baseline="-25000" dirty="0">
                <a:solidFill>
                  <a:srgbClr val="FF0000"/>
                </a:solidFill>
                <a:latin typeface="华文新魏" panose="02010800040101010101" pitchFamily="2" charset="-122"/>
                <a:ea typeface="华文新魏" panose="02010800040101010101" pitchFamily="2" charset="-122"/>
              </a:rPr>
              <a:t>i </a:t>
            </a:r>
            <a:r>
              <a:rPr lang="zh-CN" altLang="en-US" sz="2000" b="1" dirty="0">
                <a:latin typeface="华文新魏" panose="02010800040101010101" pitchFamily="2" charset="-122"/>
                <a:ea typeface="华文新魏" panose="02010800040101010101" pitchFamily="2" charset="-122"/>
              </a:rPr>
              <a:t>的二进制编码</a:t>
            </a:r>
            <a:r>
              <a:rPr lang="zh-CN" altLang="en-US" sz="2000" b="1" dirty="0">
                <a:solidFill>
                  <a:srgbClr val="FF0000"/>
                </a:solidFill>
                <a:latin typeface="华文新魏" panose="02010800040101010101" pitchFamily="2" charset="-122"/>
                <a:ea typeface="华文新魏" panose="02010800040101010101" pitchFamily="2" charset="-122"/>
                <a:sym typeface="+mn-ea"/>
              </a:rPr>
              <a:t>为</a:t>
            </a:r>
            <a:r>
              <a:rPr lang="zh-CN" altLang="en-US" sz="2000" b="1" dirty="0">
                <a:solidFill>
                  <a:srgbClr val="FF0000"/>
                </a:solidFill>
                <a:latin typeface="华文新魏" panose="02010800040101010101" pitchFamily="2" charset="-122"/>
                <a:ea typeface="华文新魏" panose="02010800040101010101" pitchFamily="2" charset="-122"/>
              </a:rPr>
              <a:t>全</a:t>
            </a:r>
            <a:r>
              <a:rPr lang="en-US" altLang="zh-CN" sz="2000" b="1" dirty="0">
                <a:solidFill>
                  <a:srgbClr val="FF0000"/>
                </a:solidFill>
                <a:latin typeface="华文新魏" panose="02010800040101010101" pitchFamily="2" charset="-122"/>
                <a:ea typeface="华文新魏" panose="02010800040101010101" pitchFamily="2" charset="-122"/>
              </a:rPr>
              <a:t>0</a:t>
            </a:r>
            <a:r>
              <a:rPr lang="zh-CN" altLang="en-US" sz="2000" b="1" dirty="0">
                <a:solidFill>
                  <a:srgbClr val="FF0000"/>
                </a:solidFill>
                <a:latin typeface="华文新魏" panose="02010800040101010101" pitchFamily="2" charset="-122"/>
                <a:ea typeface="华文新魏" panose="02010800040101010101" pitchFamily="2" charset="-122"/>
              </a:rPr>
              <a:t>。</a:t>
            </a:r>
          </a:p>
          <a:p>
            <a:pPr eaLnBrk="1" hangingPunct="1">
              <a:lnSpc>
                <a:spcPct val="120000"/>
              </a:lnSpc>
              <a:spcBef>
                <a:spcPct val="2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Calibri" panose="020F0502020204030204" pitchFamily="34" charset="0"/>
                <a:ea typeface="华文新魏" panose="02010800040101010101" pitchFamily="2" charset="-122"/>
              </a:rPr>
              <a:t>②</a:t>
            </a:r>
            <a:r>
              <a:rPr lang="zh-CN" altLang="en-US" sz="2000" b="1" dirty="0">
                <a:latin typeface="华文新魏" panose="02010800040101010101" pitchFamily="2" charset="-122"/>
                <a:ea typeface="华文新魏" panose="02010800040101010101" pitchFamily="2" charset="-122"/>
              </a:rPr>
              <a:t>、按已确定出的状态相邻关系</a:t>
            </a:r>
            <a:r>
              <a:rPr lang="zh-CN" altLang="en-US" sz="2000" b="1" dirty="0">
                <a:solidFill>
                  <a:srgbClr val="FF0000"/>
                </a:solidFill>
                <a:latin typeface="华文新魏" panose="02010800040101010101" pitchFamily="2" charset="-122"/>
                <a:ea typeface="华文新魏" panose="02010800040101010101" pitchFamily="2" charset="-122"/>
              </a:rPr>
              <a:t>给其它状态分配二进制编码。</a:t>
            </a:r>
          </a:p>
        </p:txBody>
      </p:sp>
      <p:sp>
        <p:nvSpPr>
          <p:cNvPr id="5" name="Text Box 9">
            <a:extLst>
              <a:ext uri="{FF2B5EF4-FFF2-40B4-BE49-F238E27FC236}">
                <a16:creationId xmlns:a16="http://schemas.microsoft.com/office/drawing/2014/main" id="{09CE8D62-E92D-4AA6-9FCD-30839DD11B31}"/>
              </a:ext>
            </a:extLst>
          </p:cNvPr>
          <p:cNvSpPr txBox="1"/>
          <p:nvPr/>
        </p:nvSpPr>
        <p:spPr>
          <a:xfrm>
            <a:off x="2987824" y="3723878"/>
            <a:ext cx="792088" cy="440762"/>
          </a:xfrm>
          <a:prstGeom prst="rect">
            <a:avLst/>
          </a:prstGeom>
          <a:noFill/>
          <a:ln w="9525">
            <a:noFill/>
          </a:ln>
        </p:spPr>
        <p:txBody>
          <a:bodyPr wrap="square">
            <a:spAutoFit/>
          </a:bodyPr>
          <a:lstStyle/>
          <a:p>
            <a:pPr eaLnBrk="1" hangingPunct="1">
              <a:lnSpc>
                <a:spcPct val="120000"/>
              </a:lnSpc>
              <a:spcBef>
                <a:spcPct val="2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原因？</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52400" y="458788"/>
            <a:ext cx="7772400" cy="40005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例</a:t>
            </a:r>
            <a:r>
              <a:rPr lang="en-US" altLang="zh-CN" sz="2000" b="1" dirty="0">
                <a:solidFill>
                  <a:srgbClr val="FF0000"/>
                </a:solidFill>
                <a:latin typeface="华文新魏" panose="02010800040101010101" pitchFamily="2" charset="-122"/>
                <a:ea typeface="华文新魏" panose="02010800040101010101" pitchFamily="2" charset="-122"/>
              </a:rPr>
              <a:t>1</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完成如图所示状态表的状态分配。</a:t>
            </a:r>
          </a:p>
        </p:txBody>
      </p:sp>
      <p:graphicFrame>
        <p:nvGraphicFramePr>
          <p:cNvPr id="69635" name="Group 3"/>
          <p:cNvGraphicFramePr>
            <a:graphicFrameLocks noGrp="1"/>
          </p:cNvGraphicFramePr>
          <p:nvPr/>
        </p:nvGraphicFramePr>
        <p:xfrm>
          <a:off x="5386388" y="635000"/>
          <a:ext cx="2562225" cy="1714500"/>
        </p:xfrm>
        <a:graphic>
          <a:graphicData uri="http://schemas.openxmlformats.org/drawingml/2006/table">
            <a:tbl>
              <a:tblPr/>
              <a:tblGrid>
                <a:gridCol w="633413">
                  <a:extLst>
                    <a:ext uri="{9D8B030D-6E8A-4147-A177-3AD203B41FA5}">
                      <a16:colId xmlns:a16="http://schemas.microsoft.com/office/drawing/2014/main" val="20000"/>
                    </a:ext>
                  </a:extLst>
                </a:gridCol>
                <a:gridCol w="963612">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88094" name="Text Box 33"/>
          <p:cNvSpPr txBox="1"/>
          <p:nvPr/>
        </p:nvSpPr>
        <p:spPr>
          <a:xfrm>
            <a:off x="5662613" y="527050"/>
            <a:ext cx="457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88095" name="Text Box 34"/>
          <p:cNvSpPr txBox="1"/>
          <p:nvPr/>
        </p:nvSpPr>
        <p:spPr>
          <a:xfrm>
            <a:off x="5386388" y="604838"/>
            <a:ext cx="4572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sp>
        <p:nvSpPr>
          <p:cNvPr id="88096" name="Text Box 36"/>
          <p:cNvSpPr txBox="1"/>
          <p:nvPr/>
        </p:nvSpPr>
        <p:spPr>
          <a:xfrm>
            <a:off x="5891213" y="2322513"/>
            <a:ext cx="1066800" cy="400050"/>
          </a:xfrm>
          <a:prstGeom prst="rect">
            <a:avLst/>
          </a:prstGeom>
          <a:noFill/>
          <a:ln w="9525">
            <a:noFill/>
          </a:ln>
        </p:spPr>
        <p:txBody>
          <a:bodyPr>
            <a:spAutoFit/>
          </a:bodyPr>
          <a:lstStyle/>
          <a:p>
            <a:pPr algn="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sp>
        <p:nvSpPr>
          <p:cNvPr id="88097" name="Text Box 111"/>
          <p:cNvSpPr txBox="1"/>
          <p:nvPr/>
        </p:nvSpPr>
        <p:spPr>
          <a:xfrm>
            <a:off x="241300" y="2457450"/>
            <a:ext cx="4490085" cy="2061210"/>
          </a:xfrm>
          <a:prstGeom prst="rect">
            <a:avLst/>
          </a:prstGeom>
          <a:noFill/>
          <a:ln w="9525">
            <a:noFill/>
          </a:ln>
        </p:spPr>
        <p:txBody>
          <a:bodyPr wrap="square">
            <a:spAutoFit/>
          </a:bodyPr>
          <a:lstStyle/>
          <a:p>
            <a:pPr eaLnBrk="1" hangingPunct="1">
              <a:lnSpc>
                <a:spcPct val="65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分析状态表，求得：</a:t>
            </a:r>
          </a:p>
          <a:p>
            <a:pPr eaLnBrk="1" hangingPunct="1">
              <a:lnSpc>
                <a:spcPct val="65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①根据规则</a:t>
            </a:r>
            <a:r>
              <a:rPr lang="en-US" altLang="zh-CN" sz="2000" b="1" dirty="0">
                <a:latin typeface="华文新魏" panose="02010800040101010101" pitchFamily="2" charset="-122"/>
                <a:ea typeface="华文新魏" panose="02010800040101010101" pitchFamily="2" charset="-122"/>
              </a:rPr>
              <a:t>I</a:t>
            </a:r>
            <a:r>
              <a:rPr lang="zh-CN" altLang="en-US"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R</a:t>
            </a:r>
            <a:r>
              <a:rPr lang="en-US" altLang="zh-CN" sz="2000" b="1" baseline="-25000" dirty="0">
                <a:latin typeface="华文新魏" panose="02010800040101010101" pitchFamily="2" charset="-122"/>
                <a:ea typeface="华文新魏" panose="02010800040101010101" pitchFamily="2" charset="-122"/>
              </a:rPr>
              <a:t>AB </a:t>
            </a:r>
            <a:r>
              <a:rPr lang="en-US" altLang="zh-CN" sz="2000" b="1" dirty="0">
                <a:latin typeface="华文新魏" panose="02010800040101010101" pitchFamily="2" charset="-122"/>
                <a:ea typeface="华文新魏" panose="02010800040101010101" pitchFamily="2" charset="-122"/>
              </a:rPr>
              <a:t>= 1</a:t>
            </a:r>
            <a:r>
              <a:rPr lang="zh-CN" altLang="en-US"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R</a:t>
            </a:r>
            <a:r>
              <a:rPr lang="en-US" altLang="zh-CN" sz="2000" b="1" baseline="-25000" dirty="0">
                <a:latin typeface="华文新魏" panose="02010800040101010101" pitchFamily="2" charset="-122"/>
                <a:ea typeface="华文新魏" panose="02010800040101010101" pitchFamily="2" charset="-122"/>
              </a:rPr>
              <a:t>AC </a:t>
            </a:r>
            <a:r>
              <a:rPr lang="en-US" altLang="zh-CN" sz="2000" b="1" dirty="0">
                <a:latin typeface="华文新魏" panose="02010800040101010101" pitchFamily="2" charset="-122"/>
                <a:ea typeface="华文新魏" panose="02010800040101010101" pitchFamily="2" charset="-122"/>
              </a:rPr>
              <a:t>= 1</a:t>
            </a:r>
          </a:p>
          <a:p>
            <a:pPr eaLnBrk="1" hangingPunct="1">
              <a:lnSpc>
                <a:spcPct val="65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②</a:t>
            </a:r>
            <a:r>
              <a:rPr lang="zh-CN" altLang="en-US" sz="2000" b="1" dirty="0">
                <a:latin typeface="华文新魏" panose="02010800040101010101" pitchFamily="2" charset="-122"/>
                <a:ea typeface="华文新魏" panose="02010800040101010101" pitchFamily="2" charset="-122"/>
              </a:rPr>
              <a:t>根据规则</a:t>
            </a:r>
            <a:r>
              <a:rPr lang="en-US" altLang="zh-CN" sz="2000" b="1" dirty="0">
                <a:latin typeface="华文新魏" panose="02010800040101010101" pitchFamily="2" charset="-122"/>
                <a:ea typeface="华文新魏" panose="02010800040101010101" pitchFamily="2" charset="-122"/>
              </a:rPr>
              <a:t>II</a:t>
            </a:r>
            <a:r>
              <a:rPr lang="zh-CN" altLang="en-US"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CD </a:t>
            </a:r>
            <a:r>
              <a:rPr lang="en-US" altLang="zh-CN" sz="2000" b="1" dirty="0">
                <a:latin typeface="华文新魏" panose="02010800040101010101" pitchFamily="2" charset="-122"/>
                <a:ea typeface="华文新魏" panose="02010800040101010101" pitchFamily="2" charset="-122"/>
              </a:rPr>
              <a:t>= 1</a:t>
            </a:r>
            <a:r>
              <a:rPr lang="zh-CN" altLang="en-US" sz="2000" b="1" dirty="0">
                <a:latin typeface="华文新魏" panose="02010800040101010101" pitchFamily="2" charset="-122"/>
                <a:ea typeface="华文新魏" panose="02010800040101010101" pitchFamily="2" charset="-122"/>
              </a:rPr>
              <a:t>，</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AC </a:t>
            </a:r>
            <a:r>
              <a:rPr lang="en-US" altLang="zh-CN" sz="2000" b="1" dirty="0">
                <a:latin typeface="华文新魏" panose="02010800040101010101" pitchFamily="2" charset="-122"/>
                <a:ea typeface="华文新魏" panose="02010800040101010101" pitchFamily="2" charset="-122"/>
              </a:rPr>
              <a:t>= 1</a:t>
            </a:r>
          </a:p>
          <a:p>
            <a:pPr eaLnBrk="1" hangingPunct="1">
              <a:lnSpc>
                <a:spcPct val="65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BD</a:t>
            </a:r>
            <a:r>
              <a:rPr lang="en-US" altLang="zh-CN" sz="2000" b="1" dirty="0">
                <a:latin typeface="华文新魏" panose="02010800040101010101" pitchFamily="2" charset="-122"/>
                <a:ea typeface="华文新魏" panose="02010800040101010101" pitchFamily="2" charset="-122"/>
              </a:rPr>
              <a:t>= 1</a:t>
            </a:r>
            <a:r>
              <a:rPr lang="zh-CN" altLang="en-US"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AB</a:t>
            </a:r>
            <a:r>
              <a:rPr lang="en-US" altLang="zh-CN" sz="2000" b="1" dirty="0">
                <a:latin typeface="华文新魏" panose="02010800040101010101" pitchFamily="2" charset="-122"/>
                <a:ea typeface="华文新魏" panose="02010800040101010101" pitchFamily="2" charset="-122"/>
              </a:rPr>
              <a:t>= 1 </a:t>
            </a:r>
          </a:p>
          <a:p>
            <a:pPr eaLnBrk="1" hangingPunct="1">
              <a:lnSpc>
                <a:spcPct val="65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③</a:t>
            </a:r>
            <a:r>
              <a:rPr lang="zh-CN" altLang="en-US" sz="2000" b="1" dirty="0">
                <a:latin typeface="华文新魏" panose="02010800040101010101" pitchFamily="2" charset="-122"/>
                <a:ea typeface="华文新魏" panose="02010800040101010101" pitchFamily="2" charset="-122"/>
              </a:rPr>
              <a:t>根据规则</a:t>
            </a:r>
            <a:r>
              <a:rPr lang="en-US" altLang="zh-CN" sz="2000" b="1" dirty="0">
                <a:latin typeface="华文新魏" panose="02010800040101010101" pitchFamily="2" charset="-122"/>
                <a:ea typeface="华文新魏" panose="02010800040101010101" pitchFamily="2" charset="-122"/>
              </a:rPr>
              <a:t>III</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l</a:t>
            </a:r>
            <a:r>
              <a:rPr lang="en-US" altLang="zh-CN" sz="2000" b="1" baseline="-25000" dirty="0">
                <a:latin typeface="华文新魏" panose="02010800040101010101" pitchFamily="2" charset="-122"/>
                <a:ea typeface="华文新魏" panose="02010800040101010101" pitchFamily="2" charset="-122"/>
              </a:rPr>
              <a:t>AB </a:t>
            </a:r>
            <a:r>
              <a:rPr lang="en-US" altLang="zh-CN" sz="2000" b="1" dirty="0">
                <a:latin typeface="华文新魏" panose="02010800040101010101" pitchFamily="2" charset="-122"/>
                <a:ea typeface="华文新魏" panose="02010800040101010101" pitchFamily="2" charset="-122"/>
              </a:rPr>
              <a:t>= 1</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l</a:t>
            </a:r>
            <a:r>
              <a:rPr lang="en-US" altLang="zh-CN" sz="2000" b="1" baseline="-25000" dirty="0">
                <a:latin typeface="华文新魏" panose="02010800040101010101" pitchFamily="2" charset="-122"/>
                <a:ea typeface="华文新魏" panose="02010800040101010101" pitchFamily="2" charset="-122"/>
              </a:rPr>
              <a:t>AC </a:t>
            </a:r>
            <a:r>
              <a:rPr lang="en-US" altLang="zh-CN" sz="2000" b="1" dirty="0">
                <a:latin typeface="华文新魏" panose="02010800040101010101" pitchFamily="2" charset="-122"/>
                <a:ea typeface="华文新魏" panose="02010800040101010101" pitchFamily="2" charset="-122"/>
              </a:rPr>
              <a:t>= 1</a:t>
            </a:r>
          </a:p>
          <a:p>
            <a:pPr eaLnBrk="1" hangingPunct="1">
              <a:lnSpc>
                <a:spcPct val="65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a:t>
            </a:r>
            <a:r>
              <a:rPr lang="en-US" altLang="zh-CN" sz="2000" b="1" i="1" dirty="0">
                <a:latin typeface="华文新魏" panose="02010800040101010101" pitchFamily="2" charset="-122"/>
                <a:ea typeface="华文新魏" panose="02010800040101010101" pitchFamily="2" charset="-122"/>
              </a:rPr>
              <a:t>l</a:t>
            </a:r>
            <a:r>
              <a:rPr lang="en-US" altLang="zh-CN" sz="2000" b="1" baseline="-25000" dirty="0">
                <a:latin typeface="华文新魏" panose="02010800040101010101" pitchFamily="2" charset="-122"/>
                <a:ea typeface="华文新魏" panose="02010800040101010101" pitchFamily="2" charset="-122"/>
              </a:rPr>
              <a:t>BC </a:t>
            </a:r>
            <a:r>
              <a:rPr lang="en-US" altLang="zh-CN" sz="2000" b="1" dirty="0">
                <a:latin typeface="华文新魏" panose="02010800040101010101" pitchFamily="2" charset="-122"/>
                <a:ea typeface="华文新魏" panose="02010800040101010101" pitchFamily="2" charset="-122"/>
              </a:rPr>
              <a:t>= 1</a:t>
            </a:r>
          </a:p>
        </p:txBody>
      </p:sp>
      <p:sp>
        <p:nvSpPr>
          <p:cNvPr id="88098" name="Text Box 112"/>
          <p:cNvSpPr txBox="1"/>
          <p:nvPr/>
        </p:nvSpPr>
        <p:spPr>
          <a:xfrm>
            <a:off x="5156518" y="2722880"/>
            <a:ext cx="3810000" cy="2330450"/>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 </a:t>
            </a:r>
          </a:p>
          <a:p>
            <a:pPr eaLnBrk="1" hangingPunct="1">
              <a:lnSpc>
                <a:spcPct val="60000"/>
              </a:lnSpc>
              <a:spcBef>
                <a:spcPct val="50000"/>
              </a:spcBef>
              <a:buFont typeface="Arial" panose="020B0604020202020204" pitchFamily="34" charset="0"/>
            </a:pPr>
            <a:r>
              <a:rPr lang="en-US" altLang="zh-CN" sz="2000" b="1" baseline="-25000" dirty="0">
                <a:latin typeface="Calibri" panose="020F0502020204030204" pitchFamily="34" charset="0"/>
                <a:ea typeface="宋体" panose="02010600030101010101" pitchFamily="2" charset="-122"/>
              </a:rPr>
              <a:t>           </a:t>
            </a:r>
            <a:r>
              <a:rPr lang="en-US" altLang="zh-CN" sz="2000" b="1" dirty="0">
                <a:latin typeface="Calibri" panose="020F0502020204030204" pitchFamily="34" charset="0"/>
                <a:ea typeface="宋体" panose="02010600030101010101" pitchFamily="2" charset="-122"/>
              </a:rPr>
              <a:t>= 5</a:t>
            </a:r>
            <a:endParaRPr lang="en-US" altLang="zh-CN" sz="2000" b="1" baseline="-25000" dirty="0">
              <a:latin typeface="Calibri" panose="020F0502020204030204" pitchFamily="34" charset="0"/>
              <a:ea typeface="宋体" panose="02010600030101010101" pitchFamily="2" charset="-122"/>
            </a:endParaRP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2R</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5</a:t>
            </a:r>
          </a:p>
          <a:p>
            <a:pPr eaLnBrk="1" hangingPunct="1">
              <a:lnSpc>
                <a:spcPct val="60000"/>
              </a:lnSpc>
              <a:spcBef>
                <a:spcPct val="50000"/>
              </a:spcBef>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2</a:t>
            </a:r>
            <a:endParaRPr lang="en-US" altLang="zh-CN" sz="2000" dirty="0">
              <a:latin typeface="Calibri" panose="020F0502020204030204" pitchFamily="34" charset="0"/>
              <a:ea typeface="宋体" panose="02010600030101010101" pitchFamily="2" charset="-122"/>
            </a:endParaRPr>
          </a:p>
          <a:p>
            <a:pPr eaLnBrk="1" hangingPunct="1">
              <a:lnSpc>
                <a:spcPct val="60000"/>
              </a:lnSpc>
              <a:spcBef>
                <a:spcPct val="50000"/>
              </a:spcBef>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BD</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CD </a:t>
            </a:r>
            <a:r>
              <a:rPr lang="en-US" altLang="zh-CN" sz="2000" b="1" dirty="0">
                <a:latin typeface="Calibri" panose="020F0502020204030204" pitchFamily="34" charset="0"/>
                <a:ea typeface="宋体" panose="02010600030101010101" pitchFamily="2" charset="-122"/>
              </a:rPr>
              <a:t>= 1</a:t>
            </a:r>
          </a:p>
        </p:txBody>
      </p:sp>
      <p:sp>
        <p:nvSpPr>
          <p:cNvPr id="88099" name="Text Box 73"/>
          <p:cNvSpPr txBox="1"/>
          <p:nvPr/>
        </p:nvSpPr>
        <p:spPr>
          <a:xfrm>
            <a:off x="304800" y="720725"/>
            <a:ext cx="5943600" cy="1663700"/>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K = 2 </a:t>
            </a:r>
            <a:r>
              <a:rPr lang="zh-CN" altLang="en-US" sz="2000" b="1" dirty="0">
                <a:latin typeface="华文新魏" panose="02010800040101010101" pitchFamily="2" charset="-122"/>
                <a:ea typeface="华文新魏" panose="02010800040101010101" pitchFamily="2" charset="-122"/>
              </a:rPr>
              <a:t>；</a:t>
            </a:r>
            <a:r>
              <a:rPr lang="en-US" altLang="zh-CN" sz="2000" b="1" i="1" dirty="0">
                <a:latin typeface="华文新魏" panose="02010800040101010101" pitchFamily="2" charset="-122"/>
                <a:ea typeface="华文新魏" panose="02010800040101010101" pitchFamily="2" charset="-122"/>
              </a:rPr>
              <a:t>p</a:t>
            </a:r>
            <a:r>
              <a:rPr lang="en-US" altLang="zh-CN" sz="2000" b="1" dirty="0">
                <a:latin typeface="华文新魏" panose="02010800040101010101" pitchFamily="2" charset="-122"/>
                <a:ea typeface="华文新魏" panose="02010800040101010101" pitchFamily="2" charset="-122"/>
              </a:rPr>
              <a:t> = 2</a:t>
            </a:r>
            <a:r>
              <a:rPr lang="zh-CN" altLang="en-US" sz="2000" b="1" dirty="0">
                <a:latin typeface="华文新魏" panose="02010800040101010101" pitchFamily="2" charset="-122"/>
                <a:ea typeface="华文新魏" panose="02010800040101010101" pitchFamily="2" charset="-122"/>
              </a:rPr>
              <a:t>；</a:t>
            </a:r>
            <a:r>
              <a:rPr lang="en-US" altLang="zh-CN" sz="2000" b="1" i="1" dirty="0">
                <a:latin typeface="华文新魏" panose="02010800040101010101" pitchFamily="2" charset="-122"/>
                <a:ea typeface="华文新魏" panose="02010800040101010101" pitchFamily="2" charset="-122"/>
              </a:rPr>
              <a:t>q</a:t>
            </a:r>
            <a:r>
              <a:rPr lang="en-US" altLang="zh-CN" sz="2000" b="1" dirty="0">
                <a:latin typeface="华文新魏" panose="02010800040101010101" pitchFamily="2" charset="-122"/>
                <a:ea typeface="华文新魏" panose="02010800040101010101" pitchFamily="2" charset="-122"/>
              </a:rPr>
              <a:t> = 1</a:t>
            </a:r>
            <a:r>
              <a:rPr lang="zh-CN" altLang="en-US" sz="2000" b="1" dirty="0">
                <a:latin typeface="华文新魏" panose="02010800040101010101" pitchFamily="2" charset="-122"/>
                <a:ea typeface="华文新魏" panose="02010800040101010101" pitchFamily="2" charset="-122"/>
              </a:rPr>
              <a:t>。</a:t>
            </a:r>
          </a:p>
          <a:p>
            <a:pPr eaLnBrk="1" hangingPunct="1">
              <a:lnSpc>
                <a:spcPct val="90000"/>
              </a:lnSpc>
              <a:spcBef>
                <a:spcPct val="50000"/>
              </a:spcBef>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总改善效果为</a:t>
            </a:r>
            <a:r>
              <a:rPr lang="zh-CN" altLang="en-US" sz="2000" b="1" dirty="0">
                <a:latin typeface="华文新魏" panose="02010800040101010101" pitchFamily="2" charset="-122"/>
                <a:ea typeface="华文新魏" panose="02010800040101010101" pitchFamily="2" charset="-122"/>
              </a:rPr>
              <a:t>：</a:t>
            </a:r>
          </a:p>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E</a:t>
            </a:r>
            <a:r>
              <a:rPr lang="en-US" altLang="zh-CN" sz="2000" b="1" baseline="-25000" dirty="0">
                <a:latin typeface="华文新魏" panose="02010800040101010101" pitchFamily="2" charset="-122"/>
                <a:ea typeface="华文新魏" panose="02010800040101010101" pitchFamily="2" charset="-122"/>
              </a:rPr>
              <a:t>S1S2  </a:t>
            </a:r>
            <a:r>
              <a:rPr lang="en-US" altLang="zh-CN" sz="2000" b="1" dirty="0">
                <a:latin typeface="华文新魏" panose="02010800040101010101" pitchFamily="2" charset="-122"/>
                <a:ea typeface="华文新魏" panose="02010800040101010101" pitchFamily="2" charset="-122"/>
              </a:rPr>
              <a:t>= K×</a:t>
            </a:r>
            <a:r>
              <a:rPr lang="en-US" altLang="zh-CN" sz="2000" b="1" i="1" dirty="0">
                <a:latin typeface="华文新魏" panose="02010800040101010101" pitchFamily="2" charset="-122"/>
                <a:ea typeface="华文新魏" panose="02010800040101010101" pitchFamily="2" charset="-122"/>
              </a:rPr>
              <a:t>R </a:t>
            </a:r>
            <a:r>
              <a:rPr lang="en-US" altLang="zh-CN" sz="2000" b="1" dirty="0">
                <a:latin typeface="华文新魏" panose="02010800040101010101" pitchFamily="2" charset="-122"/>
                <a:ea typeface="华文新魏" panose="02010800040101010101" pitchFamily="2" charset="-122"/>
              </a:rPr>
              <a:t>+ (K</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1)×</a:t>
            </a:r>
            <a:r>
              <a:rPr lang="en-US" altLang="zh-CN" sz="2000" b="1" i="1" dirty="0">
                <a:latin typeface="华文新魏" panose="02010800040101010101" pitchFamily="2" charset="-122"/>
                <a:ea typeface="华文新魏" panose="02010800040101010101" pitchFamily="2" charset="-122"/>
              </a:rPr>
              <a:t>m </a:t>
            </a:r>
            <a:r>
              <a:rPr lang="en-US" altLang="zh-CN" sz="2000" b="1" dirty="0">
                <a:latin typeface="华文新魏" panose="02010800040101010101" pitchFamily="2" charset="-122"/>
                <a:ea typeface="华文新魏" panose="02010800040101010101" pitchFamily="2" charset="-122"/>
              </a:rPr>
              <a:t>+ ( </a:t>
            </a:r>
            <a:r>
              <a:rPr lang="en-US" altLang="zh-CN" sz="2000" b="1" i="1" dirty="0">
                <a:latin typeface="华文新魏" panose="02010800040101010101" pitchFamily="2" charset="-122"/>
                <a:ea typeface="华文新魏" panose="02010800040101010101" pitchFamily="2" charset="-122"/>
              </a:rPr>
              <a:t>p</a:t>
            </a:r>
            <a:r>
              <a:rPr lang="en-US" altLang="zh-CN" sz="2000" b="1" dirty="0">
                <a:latin typeface="华文新魏" panose="02010800040101010101" pitchFamily="2" charset="-122"/>
                <a:ea typeface="华文新魏" panose="02010800040101010101" pitchFamily="2" charset="-122"/>
              </a:rPr>
              <a:t>×</a:t>
            </a:r>
            <a:r>
              <a:rPr lang="en-US" altLang="zh-CN" sz="2000" b="1" i="1" dirty="0">
                <a:latin typeface="华文新魏" panose="02010800040101010101" pitchFamily="2" charset="-122"/>
                <a:ea typeface="华文新魏" panose="02010800040101010101" pitchFamily="2" charset="-122"/>
              </a:rPr>
              <a:t>q</a:t>
            </a:r>
            <a:r>
              <a:rPr lang="en-US" altLang="zh-CN" sz="2000" b="1" dirty="0">
                <a:latin typeface="华文新魏" panose="02010800040101010101" pitchFamily="2" charset="-122"/>
                <a:ea typeface="华文新魏" panose="02010800040101010101" pitchFamily="2" charset="-122"/>
              </a:rPr>
              <a:t>)×</a:t>
            </a:r>
            <a:r>
              <a:rPr lang="en-US" altLang="zh-CN" sz="2000" b="1" i="1" dirty="0">
                <a:latin typeface="华文新魏" panose="02010800040101010101" pitchFamily="2" charset="-122"/>
                <a:ea typeface="华文新魏" panose="02010800040101010101" pitchFamily="2" charset="-122"/>
              </a:rPr>
              <a:t>l</a:t>
            </a:r>
          </a:p>
          <a:p>
            <a:pPr eaLnBrk="1" hangingPunct="1">
              <a:lnSpc>
                <a:spcPct val="9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2</a:t>
            </a:r>
            <a:r>
              <a:rPr lang="en-US" altLang="zh-CN" sz="2000" b="1" i="1" dirty="0">
                <a:latin typeface="华文新魏" panose="02010800040101010101" pitchFamily="2" charset="-122"/>
                <a:ea typeface="华文新魏" panose="02010800040101010101" pitchFamily="2" charset="-122"/>
              </a:rPr>
              <a:t>R</a:t>
            </a:r>
            <a:r>
              <a:rPr lang="en-US" altLang="zh-CN" sz="2000" b="1" dirty="0">
                <a:latin typeface="华文新魏" panose="02010800040101010101" pitchFamily="2" charset="-122"/>
                <a:ea typeface="华文新魏" panose="02010800040101010101" pitchFamily="2" charset="-122"/>
              </a:rPr>
              <a:t> + </a:t>
            </a:r>
            <a:r>
              <a:rPr lang="en-US" altLang="zh-CN" sz="2000" b="1" i="1" dirty="0">
                <a:latin typeface="华文新魏" panose="02010800040101010101" pitchFamily="2" charset="-122"/>
                <a:ea typeface="华文新魏" panose="02010800040101010101" pitchFamily="2" charset="-122"/>
              </a:rPr>
              <a:t>m</a:t>
            </a:r>
            <a:r>
              <a:rPr lang="en-US" altLang="zh-CN" sz="2000" b="1" dirty="0">
                <a:latin typeface="华文新魏" panose="02010800040101010101" pitchFamily="2" charset="-122"/>
                <a:ea typeface="华文新魏" panose="02010800040101010101" pitchFamily="2" charset="-122"/>
              </a:rPr>
              <a:t> + 2</a:t>
            </a:r>
            <a:r>
              <a:rPr lang="en-US" altLang="zh-CN" sz="2000" b="1" i="1" dirty="0">
                <a:latin typeface="华文新魏" panose="02010800040101010101" pitchFamily="2" charset="-122"/>
                <a:ea typeface="华文新魏" panose="02010800040101010101" pitchFamily="2" charset="-122"/>
              </a:rPr>
              <a:t>l</a:t>
            </a:r>
            <a:r>
              <a:rPr lang="en-US" altLang="zh-CN" sz="2000" b="1" dirty="0">
                <a:latin typeface="华文新魏" panose="02010800040101010101" pitchFamily="2" charset="-122"/>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099"/>
                                        </p:tgtEl>
                                        <p:attrNameLst>
                                          <p:attrName>style.visibility</p:attrName>
                                        </p:attrNameLst>
                                      </p:cBhvr>
                                      <p:to>
                                        <p:strVal val="visible"/>
                                      </p:to>
                                    </p:set>
                                    <p:anim calcmode="lin" valueType="num">
                                      <p:cBhvr additive="base">
                                        <p:cTn id="7" dur="500" fill="hold"/>
                                        <p:tgtEl>
                                          <p:spTgt spid="88099"/>
                                        </p:tgtEl>
                                        <p:attrNameLst>
                                          <p:attrName>ppt_x</p:attrName>
                                        </p:attrNameLst>
                                      </p:cBhvr>
                                      <p:tavLst>
                                        <p:tav tm="0">
                                          <p:val>
                                            <p:strVal val="#ppt_x"/>
                                          </p:val>
                                        </p:tav>
                                        <p:tav tm="100000">
                                          <p:val>
                                            <p:strVal val="#ppt_x"/>
                                          </p:val>
                                        </p:tav>
                                      </p:tavLst>
                                    </p:anim>
                                    <p:anim calcmode="lin" valueType="num">
                                      <p:cBhvr additive="base">
                                        <p:cTn id="8" dur="500" fill="hold"/>
                                        <p:tgtEl>
                                          <p:spTgt spid="88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097"/>
                                        </p:tgtEl>
                                        <p:attrNameLst>
                                          <p:attrName>style.visibility</p:attrName>
                                        </p:attrNameLst>
                                      </p:cBhvr>
                                      <p:to>
                                        <p:strVal val="visible"/>
                                      </p:to>
                                    </p:set>
                                    <p:anim calcmode="lin" valueType="num">
                                      <p:cBhvr additive="base">
                                        <p:cTn id="13" dur="500" fill="hold"/>
                                        <p:tgtEl>
                                          <p:spTgt spid="88097"/>
                                        </p:tgtEl>
                                        <p:attrNameLst>
                                          <p:attrName>ppt_x</p:attrName>
                                        </p:attrNameLst>
                                      </p:cBhvr>
                                      <p:tavLst>
                                        <p:tav tm="0">
                                          <p:val>
                                            <p:strVal val="#ppt_x"/>
                                          </p:val>
                                        </p:tav>
                                        <p:tav tm="100000">
                                          <p:val>
                                            <p:strVal val="#ppt_x"/>
                                          </p:val>
                                        </p:tav>
                                      </p:tavLst>
                                    </p:anim>
                                    <p:anim calcmode="lin" valueType="num">
                                      <p:cBhvr additive="base">
                                        <p:cTn id="14" dur="500" fill="hold"/>
                                        <p:tgtEl>
                                          <p:spTgt spid="880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8098"/>
                                        </p:tgtEl>
                                        <p:attrNameLst>
                                          <p:attrName>style.visibility</p:attrName>
                                        </p:attrNameLst>
                                      </p:cBhvr>
                                      <p:to>
                                        <p:strVal val="visible"/>
                                      </p:to>
                                    </p:set>
                                    <p:anim calcmode="lin" valueType="num">
                                      <p:cBhvr additive="base">
                                        <p:cTn id="19" dur="500" fill="hold"/>
                                        <p:tgtEl>
                                          <p:spTgt spid="88098"/>
                                        </p:tgtEl>
                                        <p:attrNameLst>
                                          <p:attrName>ppt_x</p:attrName>
                                        </p:attrNameLst>
                                      </p:cBhvr>
                                      <p:tavLst>
                                        <p:tav tm="0">
                                          <p:val>
                                            <p:strVal val="#ppt_x"/>
                                          </p:val>
                                        </p:tav>
                                        <p:tav tm="100000">
                                          <p:val>
                                            <p:strVal val="#ppt_x"/>
                                          </p:val>
                                        </p:tav>
                                      </p:tavLst>
                                    </p:anim>
                                    <p:anim calcmode="lin" valueType="num">
                                      <p:cBhvr additive="base">
                                        <p:cTn id="20" dur="500" fill="hold"/>
                                        <p:tgtEl>
                                          <p:spTgt spid="88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97" grpId="0"/>
      <p:bldP spid="88097" grpId="1"/>
      <p:bldP spid="88098" grpId="0"/>
      <p:bldP spid="88098" grpId="1"/>
      <p:bldP spid="88099" grpId="0"/>
      <p:bldP spid="8809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p:cNvSpPr>
          <p:nvPr>
            <p:ph type="title"/>
          </p:nvPr>
        </p:nvSpPr>
        <p:spPr>
          <a:xfrm>
            <a:off x="152400" y="530225"/>
            <a:ext cx="7772400" cy="400050"/>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例</a:t>
            </a:r>
            <a:r>
              <a:rPr lang="en-US" altLang="zh-CN" sz="2000" b="1" dirty="0">
                <a:solidFill>
                  <a:srgbClr val="FF0000"/>
                </a:solidFill>
                <a:latin typeface="华文新魏" panose="02010800040101010101" pitchFamily="2" charset="-122"/>
                <a:ea typeface="华文新魏" panose="02010800040101010101" pitchFamily="2" charset="-122"/>
              </a:rPr>
              <a:t>1</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完成如图所示状态表的状态分配。</a:t>
            </a:r>
          </a:p>
        </p:txBody>
      </p:sp>
      <p:graphicFrame>
        <p:nvGraphicFramePr>
          <p:cNvPr id="70659" name="Group 3"/>
          <p:cNvGraphicFramePr>
            <a:graphicFrameLocks noGrp="1"/>
          </p:cNvGraphicFramePr>
          <p:nvPr/>
        </p:nvGraphicFramePr>
        <p:xfrm>
          <a:off x="855663" y="2878138"/>
          <a:ext cx="2895600" cy="1651000"/>
        </p:xfrm>
        <a:graphic>
          <a:graphicData uri="http://schemas.openxmlformats.org/drawingml/2006/table">
            <a:tbl>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27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27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27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270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89117" name="Group 142"/>
          <p:cNvGrpSpPr/>
          <p:nvPr/>
        </p:nvGrpSpPr>
        <p:grpSpPr>
          <a:xfrm>
            <a:off x="811213" y="2776538"/>
            <a:ext cx="1079500" cy="490537"/>
            <a:chOff x="-4" y="0"/>
            <a:chExt cx="680" cy="412"/>
          </a:xfrm>
        </p:grpSpPr>
        <p:sp>
          <p:nvSpPr>
            <p:cNvPr id="89187" name="Line 63"/>
            <p:cNvSpPr/>
            <p:nvPr/>
          </p:nvSpPr>
          <p:spPr>
            <a:xfrm>
              <a:off x="24" y="96"/>
              <a:ext cx="624" cy="26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89188" name="Text Box 64"/>
            <p:cNvSpPr txBox="1"/>
            <p:nvPr/>
          </p:nvSpPr>
          <p:spPr>
            <a:xfrm>
              <a:off x="388"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89189" name="Text Box 65"/>
            <p:cNvSpPr txBox="1"/>
            <p:nvPr/>
          </p:nvSpPr>
          <p:spPr>
            <a:xfrm>
              <a:off x="-4" y="76"/>
              <a:ext cx="39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grpSp>
      <p:sp>
        <p:nvSpPr>
          <p:cNvPr id="89118" name="Text Box 66"/>
          <p:cNvSpPr txBox="1"/>
          <p:nvPr/>
        </p:nvSpPr>
        <p:spPr>
          <a:xfrm>
            <a:off x="3675063" y="4171950"/>
            <a:ext cx="19050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/Z</a:t>
            </a:r>
          </a:p>
        </p:txBody>
      </p:sp>
      <p:sp>
        <p:nvSpPr>
          <p:cNvPr id="89119" name="Text Box 67"/>
          <p:cNvSpPr txBox="1"/>
          <p:nvPr/>
        </p:nvSpPr>
        <p:spPr>
          <a:xfrm>
            <a:off x="1312863" y="4572000"/>
            <a:ext cx="23622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二进制状态表</a:t>
            </a:r>
          </a:p>
        </p:txBody>
      </p:sp>
      <p:graphicFrame>
        <p:nvGraphicFramePr>
          <p:cNvPr id="70691" name="Group 35"/>
          <p:cNvGraphicFramePr>
            <a:graphicFrameLocks noGrp="1"/>
          </p:cNvGraphicFramePr>
          <p:nvPr/>
        </p:nvGraphicFramePr>
        <p:xfrm>
          <a:off x="2462213" y="1174750"/>
          <a:ext cx="1751012" cy="1074738"/>
        </p:xfrm>
        <a:graphic>
          <a:graphicData uri="http://schemas.openxmlformats.org/drawingml/2006/table">
            <a:tbl>
              <a:tblPr/>
              <a:tblGrid>
                <a:gridCol w="584200">
                  <a:extLst>
                    <a:ext uri="{9D8B030D-6E8A-4147-A177-3AD203B41FA5}">
                      <a16:colId xmlns:a16="http://schemas.microsoft.com/office/drawing/2014/main" val="20000"/>
                    </a:ext>
                  </a:extLst>
                </a:gridCol>
                <a:gridCol w="582612">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89139" name="Text Box 94"/>
          <p:cNvSpPr txBox="1"/>
          <p:nvPr/>
        </p:nvSpPr>
        <p:spPr>
          <a:xfrm>
            <a:off x="5746750" y="2743200"/>
            <a:ext cx="2928938" cy="2330450"/>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 </a:t>
            </a:r>
          </a:p>
          <a:p>
            <a:pPr eaLnBrk="1" hangingPunct="1">
              <a:lnSpc>
                <a:spcPct val="60000"/>
              </a:lnSpc>
              <a:spcBef>
                <a:spcPct val="50000"/>
              </a:spcBef>
              <a:buFont typeface="Arial" panose="020B0604020202020204" pitchFamily="34" charset="0"/>
            </a:pPr>
            <a:r>
              <a:rPr lang="en-US" altLang="zh-CN" sz="2000" b="1" baseline="-25000" dirty="0">
                <a:latin typeface="Calibri" panose="020F0502020204030204" pitchFamily="34" charset="0"/>
                <a:ea typeface="宋体" panose="02010600030101010101" pitchFamily="2" charset="-122"/>
              </a:rPr>
              <a:t>           </a:t>
            </a:r>
            <a:r>
              <a:rPr lang="en-US" altLang="zh-CN" sz="2000" b="1" dirty="0">
                <a:latin typeface="Calibri" panose="020F0502020204030204" pitchFamily="34" charset="0"/>
                <a:ea typeface="宋体" panose="02010600030101010101" pitchFamily="2" charset="-122"/>
              </a:rPr>
              <a:t>= 5</a:t>
            </a:r>
            <a:endParaRPr lang="en-US" altLang="zh-CN" sz="2000" b="1" baseline="-25000" dirty="0">
              <a:latin typeface="Calibri" panose="020F0502020204030204" pitchFamily="34" charset="0"/>
              <a:ea typeface="宋体" panose="02010600030101010101" pitchFamily="2" charset="-122"/>
            </a:endParaRP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5</a:t>
            </a:r>
          </a:p>
          <a:p>
            <a:pPr eaLnBrk="1" hangingPunct="1">
              <a:lnSpc>
                <a:spcPct val="60000"/>
              </a:lnSpc>
              <a:spcBef>
                <a:spcPct val="50000"/>
              </a:spcBef>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2</a:t>
            </a:r>
            <a:endParaRPr lang="en-US" altLang="zh-CN" sz="2000" dirty="0">
              <a:latin typeface="Calibri" panose="020F0502020204030204" pitchFamily="34" charset="0"/>
              <a:ea typeface="宋体" panose="02010600030101010101" pitchFamily="2" charset="-122"/>
            </a:endParaRPr>
          </a:p>
          <a:p>
            <a:pPr eaLnBrk="1" hangingPunct="1">
              <a:lnSpc>
                <a:spcPct val="60000"/>
              </a:lnSpc>
              <a:spcBef>
                <a:spcPct val="50000"/>
              </a:spcBef>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BD</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CD </a:t>
            </a:r>
            <a:r>
              <a:rPr lang="en-US" altLang="zh-CN" sz="2000" b="1" dirty="0">
                <a:latin typeface="Calibri" panose="020F0502020204030204" pitchFamily="34" charset="0"/>
                <a:ea typeface="宋体" panose="02010600030101010101" pitchFamily="2" charset="-122"/>
              </a:rPr>
              <a:t>= 1</a:t>
            </a:r>
          </a:p>
        </p:txBody>
      </p:sp>
      <p:graphicFrame>
        <p:nvGraphicFramePr>
          <p:cNvPr id="70711" name="Group 55"/>
          <p:cNvGraphicFramePr>
            <a:graphicFrameLocks noGrp="1"/>
          </p:cNvGraphicFramePr>
          <p:nvPr/>
        </p:nvGraphicFramePr>
        <p:xfrm>
          <a:off x="5508625" y="635000"/>
          <a:ext cx="2895600" cy="1714500"/>
        </p:xfrm>
        <a:graphic>
          <a:graphicData uri="http://schemas.openxmlformats.org/drawingml/2006/table">
            <a:tbl>
              <a:tblPr/>
              <a:tblGrid>
                <a:gridCol w="9652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89166" name="Group 121"/>
          <p:cNvGrpSpPr/>
          <p:nvPr/>
        </p:nvGrpSpPr>
        <p:grpSpPr>
          <a:xfrm>
            <a:off x="5508625" y="531813"/>
            <a:ext cx="1035050" cy="515937"/>
            <a:chOff x="0" y="0"/>
            <a:chExt cx="652" cy="433"/>
          </a:xfrm>
        </p:grpSpPr>
        <p:sp>
          <p:nvSpPr>
            <p:cNvPr id="89184" name="Line 122"/>
            <p:cNvSpPr/>
            <p:nvPr/>
          </p:nvSpPr>
          <p:spPr>
            <a:xfrm>
              <a:off x="0" y="96"/>
              <a:ext cx="624" cy="268"/>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89185" name="Text Box 123"/>
            <p:cNvSpPr txBox="1"/>
            <p:nvPr/>
          </p:nvSpPr>
          <p:spPr>
            <a:xfrm>
              <a:off x="364"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89186" name="Text Box 124"/>
            <p:cNvSpPr txBox="1"/>
            <p:nvPr/>
          </p:nvSpPr>
          <p:spPr>
            <a:xfrm>
              <a:off x="58" y="97"/>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89167" name="Text Box 125"/>
          <p:cNvSpPr txBox="1"/>
          <p:nvPr/>
        </p:nvSpPr>
        <p:spPr>
          <a:xfrm>
            <a:off x="6419850" y="2322513"/>
            <a:ext cx="1066800" cy="400050"/>
          </a:xfrm>
          <a:prstGeom prst="rect">
            <a:avLst/>
          </a:prstGeom>
          <a:noFill/>
          <a:ln w="9525">
            <a:noFill/>
          </a:ln>
        </p:spPr>
        <p:txBody>
          <a:bodyPr>
            <a:spAutoFit/>
          </a:bodyPr>
          <a:lstStyle/>
          <a:p>
            <a:pPr algn="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30000" dirty="0">
                <a:latin typeface="Calibri" panose="020F0502020204030204" pitchFamily="34" charset="0"/>
                <a:ea typeface="宋体" panose="02010600030101010101" pitchFamily="2" charset="-122"/>
              </a:rPr>
              <a:t>n+1</a:t>
            </a:r>
            <a:r>
              <a:rPr lang="en-US" altLang="zh-CN" sz="2000" b="1" dirty="0">
                <a:latin typeface="Calibri" panose="020F0502020204030204" pitchFamily="34" charset="0"/>
                <a:ea typeface="宋体" panose="02010600030101010101" pitchFamily="2" charset="-122"/>
              </a:rPr>
              <a:t>/Z</a:t>
            </a:r>
          </a:p>
        </p:txBody>
      </p:sp>
      <p:grpSp>
        <p:nvGrpSpPr>
          <p:cNvPr id="89168" name="Group 132"/>
          <p:cNvGrpSpPr/>
          <p:nvPr/>
        </p:nvGrpSpPr>
        <p:grpSpPr>
          <a:xfrm>
            <a:off x="609600" y="1068388"/>
            <a:ext cx="1447800" cy="1085850"/>
            <a:chOff x="0" y="0"/>
            <a:chExt cx="912" cy="912"/>
          </a:xfrm>
        </p:grpSpPr>
        <p:sp>
          <p:nvSpPr>
            <p:cNvPr id="89179" name="Text Box 127"/>
            <p:cNvSpPr txBox="1"/>
            <p:nvPr/>
          </p:nvSpPr>
          <p:spPr>
            <a:xfrm>
              <a:off x="0"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a:t>
              </a:r>
            </a:p>
          </p:txBody>
        </p:sp>
        <p:sp>
          <p:nvSpPr>
            <p:cNvPr id="89180" name="Text Box 128"/>
            <p:cNvSpPr txBox="1"/>
            <p:nvPr/>
          </p:nvSpPr>
          <p:spPr>
            <a:xfrm>
              <a:off x="624"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B</a:t>
              </a:r>
            </a:p>
          </p:txBody>
        </p:sp>
        <p:sp>
          <p:nvSpPr>
            <p:cNvPr id="89181" name="Text Box 129"/>
            <p:cNvSpPr txBox="1"/>
            <p:nvPr/>
          </p:nvSpPr>
          <p:spPr>
            <a:xfrm>
              <a:off x="0" y="576"/>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C</a:t>
              </a:r>
            </a:p>
          </p:txBody>
        </p:sp>
        <p:sp>
          <p:nvSpPr>
            <p:cNvPr id="89182" name="Line 130"/>
            <p:cNvSpPr/>
            <p:nvPr/>
          </p:nvSpPr>
          <p:spPr>
            <a:xfrm>
              <a:off x="240" y="144"/>
              <a:ext cx="432"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89183" name="Line 131"/>
            <p:cNvSpPr/>
            <p:nvPr/>
          </p:nvSpPr>
          <p:spPr>
            <a:xfrm>
              <a:off x="120" y="288"/>
              <a:ext cx="0" cy="336"/>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grpSp>
        <p:nvGrpSpPr>
          <p:cNvPr id="89169" name="Group 136"/>
          <p:cNvGrpSpPr/>
          <p:nvPr/>
        </p:nvGrpSpPr>
        <p:grpSpPr>
          <a:xfrm>
            <a:off x="990600" y="1411288"/>
            <a:ext cx="1143000" cy="742950"/>
            <a:chOff x="0" y="0"/>
            <a:chExt cx="720" cy="624"/>
          </a:xfrm>
        </p:grpSpPr>
        <p:sp>
          <p:nvSpPr>
            <p:cNvPr id="89176" name="Text Box 133"/>
            <p:cNvSpPr txBox="1"/>
            <p:nvPr/>
          </p:nvSpPr>
          <p:spPr>
            <a:xfrm>
              <a:off x="384" y="288"/>
              <a:ext cx="33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p>
          </p:txBody>
        </p:sp>
        <p:sp>
          <p:nvSpPr>
            <p:cNvPr id="89177" name="Line 134"/>
            <p:cNvSpPr/>
            <p:nvPr/>
          </p:nvSpPr>
          <p:spPr>
            <a:xfrm>
              <a:off x="492" y="0"/>
              <a:ext cx="0" cy="34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sp>
          <p:nvSpPr>
            <p:cNvPr id="89178" name="Line 135"/>
            <p:cNvSpPr/>
            <p:nvPr/>
          </p:nvSpPr>
          <p:spPr>
            <a:xfrm>
              <a:off x="0" y="432"/>
              <a:ext cx="432"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sp>
        <p:nvSpPr>
          <p:cNvPr id="89170" name="Text Box 137"/>
          <p:cNvSpPr txBox="1"/>
          <p:nvPr/>
        </p:nvSpPr>
        <p:spPr>
          <a:xfrm>
            <a:off x="533400" y="2097088"/>
            <a:ext cx="16764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状态相邻图</a:t>
            </a:r>
          </a:p>
        </p:txBody>
      </p:sp>
      <p:grpSp>
        <p:nvGrpSpPr>
          <p:cNvPr id="89171" name="Group 143"/>
          <p:cNvGrpSpPr/>
          <p:nvPr/>
        </p:nvGrpSpPr>
        <p:grpSpPr>
          <a:xfrm>
            <a:off x="2433638" y="1058863"/>
            <a:ext cx="1779587" cy="1565671"/>
            <a:chOff x="-17" y="-56"/>
            <a:chExt cx="1121" cy="1315"/>
          </a:xfrm>
        </p:grpSpPr>
        <p:grpSp>
          <p:nvGrpSpPr>
            <p:cNvPr id="89172" name="Group 90"/>
            <p:cNvGrpSpPr/>
            <p:nvPr/>
          </p:nvGrpSpPr>
          <p:grpSpPr>
            <a:xfrm>
              <a:off x="-17" y="-56"/>
              <a:ext cx="461" cy="464"/>
              <a:chOff x="-17" y="-56"/>
              <a:chExt cx="461" cy="464"/>
            </a:xfrm>
          </p:grpSpPr>
          <p:sp>
            <p:nvSpPr>
              <p:cNvPr id="89174" name="Text Box 91"/>
              <p:cNvSpPr txBox="1"/>
              <p:nvPr/>
            </p:nvSpPr>
            <p:spPr>
              <a:xfrm>
                <a:off x="156" y="-56"/>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89175" name="Text Box 92"/>
              <p:cNvSpPr txBox="1"/>
              <p:nvPr/>
            </p:nvSpPr>
            <p:spPr>
              <a:xfrm>
                <a:off x="-17" y="7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grpSp>
        <p:sp>
          <p:nvSpPr>
            <p:cNvPr id="89173" name="Text Box 138"/>
            <p:cNvSpPr txBox="1"/>
            <p:nvPr/>
          </p:nvSpPr>
          <p:spPr>
            <a:xfrm>
              <a:off x="288" y="950"/>
              <a:ext cx="816" cy="309"/>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状态分配</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a:xfrm>
            <a:off x="730250" y="483235"/>
            <a:ext cx="8378254" cy="390525"/>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例</a:t>
            </a:r>
            <a:r>
              <a:rPr lang="en-US" altLang="zh-CN" sz="2000" b="1" dirty="0">
                <a:solidFill>
                  <a:srgbClr val="FF0000"/>
                </a:solidFill>
                <a:latin typeface="华文新魏" panose="02010800040101010101" pitchFamily="2" charset="-122"/>
                <a:ea typeface="华文新魏" panose="02010800040101010101" pitchFamily="2" charset="-122"/>
              </a:rPr>
              <a:t>2</a:t>
            </a: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完成如图所示状态表的状态分配（规则</a:t>
            </a:r>
            <a:r>
              <a:rPr lang="en-US" altLang="zh-CN" sz="2000" b="1"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不考虑输入为“</a:t>
            </a:r>
            <a:r>
              <a:rPr lang="en-US" altLang="zh-CN" sz="2000" b="1" dirty="0">
                <a:latin typeface="华文新魏" panose="02010800040101010101" pitchFamily="2" charset="-122"/>
                <a:ea typeface="华文新魏" panose="02010800040101010101" pitchFamily="2" charset="-122"/>
              </a:rPr>
              <a:t>11</a:t>
            </a:r>
            <a:r>
              <a:rPr lang="zh-CN" altLang="en-US" sz="2000" b="1" dirty="0">
                <a:latin typeface="华文新魏" panose="02010800040101010101" pitchFamily="2" charset="-122"/>
                <a:ea typeface="华文新魏" panose="02010800040101010101" pitchFamily="2" charset="-122"/>
              </a:rPr>
              <a:t>”的组合））。</a:t>
            </a:r>
          </a:p>
        </p:txBody>
      </p:sp>
      <p:graphicFrame>
        <p:nvGraphicFramePr>
          <p:cNvPr id="71683" name="Group 3"/>
          <p:cNvGraphicFramePr>
            <a:graphicFrameLocks noGrp="1"/>
          </p:cNvGraphicFramePr>
          <p:nvPr/>
        </p:nvGraphicFramePr>
        <p:xfrm>
          <a:off x="731838" y="843280"/>
          <a:ext cx="3551237" cy="2057400"/>
        </p:xfrm>
        <a:graphic>
          <a:graphicData uri="http://schemas.openxmlformats.org/drawingml/2006/table">
            <a:tbl>
              <a:tblPr/>
              <a:tblGrid>
                <a:gridCol w="814387">
                  <a:extLst>
                    <a:ext uri="{9D8B030D-6E8A-4147-A177-3AD203B41FA5}">
                      <a16:colId xmlns:a16="http://schemas.microsoft.com/office/drawing/2014/main" val="20000"/>
                    </a:ext>
                  </a:extLst>
                </a:gridCol>
                <a:gridCol w="684213">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4212">
                  <a:extLst>
                    <a:ext uri="{9D8B030D-6E8A-4147-A177-3AD203B41FA5}">
                      <a16:colId xmlns:a16="http://schemas.microsoft.com/office/drawing/2014/main" val="20004"/>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90160" name="Group 109"/>
          <p:cNvGrpSpPr/>
          <p:nvPr/>
        </p:nvGrpSpPr>
        <p:grpSpPr>
          <a:xfrm>
            <a:off x="815975" y="724218"/>
            <a:ext cx="990600" cy="504825"/>
            <a:chOff x="0" y="11"/>
            <a:chExt cx="624" cy="423"/>
          </a:xfrm>
        </p:grpSpPr>
        <p:sp>
          <p:nvSpPr>
            <p:cNvPr id="90163" name="Text Box 58"/>
            <p:cNvSpPr txBox="1"/>
            <p:nvPr/>
          </p:nvSpPr>
          <p:spPr>
            <a:xfrm>
              <a:off x="144" y="11"/>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0164" name="Text Box 59"/>
            <p:cNvSpPr txBox="1"/>
            <p:nvPr/>
          </p:nvSpPr>
          <p:spPr>
            <a:xfrm>
              <a:off x="0" y="9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90161" name="Text Box 60"/>
          <p:cNvSpPr txBox="1"/>
          <p:nvPr/>
        </p:nvSpPr>
        <p:spPr>
          <a:xfrm>
            <a:off x="752475" y="3057843"/>
            <a:ext cx="7996238" cy="2091690"/>
          </a:xfrm>
          <a:prstGeom prst="rect">
            <a:avLst/>
          </a:prstGeom>
          <a:noFill/>
          <a:ln w="9525">
            <a:noFill/>
          </a:ln>
        </p:spPr>
        <p:txBody>
          <a:bodyPr>
            <a:spAutoFit/>
          </a:bodyPr>
          <a:lstStyle/>
          <a:p>
            <a:pPr>
              <a:lnSpc>
                <a:spcPct val="5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总改善效果为：</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S1S2 </a:t>
            </a:r>
            <a:r>
              <a:rPr lang="en-US" altLang="zh-CN" sz="2000" b="1" dirty="0">
                <a:latin typeface="Calibri" panose="020F0502020204030204" pitchFamily="34" charset="0"/>
                <a:ea typeface="宋体" panose="02010600030101010101" pitchFamily="2" charset="-122"/>
              </a:rPr>
              <a:t>= 3×</a:t>
            </a:r>
            <a:r>
              <a:rPr lang="en-US" altLang="zh-CN" sz="2000" b="1" i="1" dirty="0">
                <a:latin typeface="Calibri" panose="020F0502020204030204" pitchFamily="34" charset="0"/>
                <a:ea typeface="宋体" panose="02010600030101010101" pitchFamily="2" charset="-122"/>
              </a:rPr>
              <a:t>R</a:t>
            </a:r>
            <a:r>
              <a:rPr lang="en-US" altLang="zh-CN" sz="2000" b="1" dirty="0">
                <a:latin typeface="Calibri" panose="020F0502020204030204" pitchFamily="34" charset="0"/>
                <a:ea typeface="宋体" panose="02010600030101010101" pitchFamily="2" charset="-122"/>
              </a:rPr>
              <a:t> + (3</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1)×</a:t>
            </a:r>
            <a:r>
              <a:rPr lang="en-US" altLang="zh-CN" sz="2000" b="1" i="1" dirty="0">
                <a:latin typeface="Calibri" panose="020F0502020204030204" pitchFamily="34" charset="0"/>
                <a:ea typeface="宋体" panose="02010600030101010101" pitchFamily="2" charset="-122"/>
              </a:rPr>
              <a:t>m</a:t>
            </a:r>
            <a:r>
              <a:rPr lang="en-US" altLang="zh-CN" sz="2000" b="1" dirty="0">
                <a:latin typeface="Calibri" panose="020F0502020204030204" pitchFamily="34" charset="0"/>
                <a:ea typeface="宋体" panose="02010600030101010101" pitchFamily="2" charset="-122"/>
              </a:rPr>
              <a:t> + (4×1)</a:t>
            </a:r>
            <a:r>
              <a:rPr lang="en-US" altLang="zh-CN" sz="2000" b="1" i="1" dirty="0">
                <a:latin typeface="Calibri" panose="020F0502020204030204" pitchFamily="34" charset="0"/>
                <a:ea typeface="宋体" panose="02010600030101010101" pitchFamily="2" charset="-122"/>
              </a:rPr>
              <a:t>×l</a:t>
            </a:r>
            <a:r>
              <a:rPr lang="en-US" altLang="zh-CN" sz="2000" b="1" dirty="0">
                <a:latin typeface="Calibri" panose="020F0502020204030204" pitchFamily="34" charset="0"/>
                <a:ea typeface="宋体" panose="02010600030101010101" pitchFamily="2" charset="-122"/>
              </a:rPr>
              <a:t>  </a:t>
            </a:r>
          </a:p>
          <a:p>
            <a:pPr>
              <a:lnSpc>
                <a:spcPct val="5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3</a:t>
            </a:r>
            <a:r>
              <a:rPr lang="en-US" altLang="zh-CN" sz="2000" b="1" i="1" dirty="0">
                <a:latin typeface="Calibri" panose="020F0502020204030204" pitchFamily="34" charset="0"/>
                <a:ea typeface="宋体" panose="02010600030101010101" pitchFamily="2" charset="-122"/>
              </a:rPr>
              <a:t>R</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m</a:t>
            </a:r>
            <a:r>
              <a:rPr lang="en-US" altLang="zh-CN" sz="2000" b="1" dirty="0">
                <a:latin typeface="Calibri" panose="020F0502020204030204" pitchFamily="34" charset="0"/>
                <a:ea typeface="宋体" panose="02010600030101010101" pitchFamily="2" charset="-122"/>
              </a:rPr>
              <a:t> + 4</a:t>
            </a:r>
            <a:r>
              <a:rPr lang="en-US" altLang="zh-CN" sz="2000" b="1" i="1" dirty="0">
                <a:latin typeface="Calibri" panose="020F0502020204030204" pitchFamily="34" charset="0"/>
                <a:ea typeface="宋体" panose="02010600030101010101" pitchFamily="2" charset="-122"/>
              </a:rPr>
              <a:t>l</a:t>
            </a:r>
            <a:r>
              <a:rPr lang="en-US" altLang="zh-CN" sz="2000" b="1" dirty="0">
                <a:latin typeface="Calibri" panose="020F0502020204030204" pitchFamily="34" charset="0"/>
                <a:ea typeface="宋体" panose="02010600030101010101" pitchFamily="2" charset="-122"/>
              </a:rPr>
              <a:t> </a:t>
            </a:r>
          </a:p>
          <a:p>
            <a:pPr>
              <a:lnSpc>
                <a:spcPct val="50000"/>
              </a:lnSpc>
              <a:spcBef>
                <a:spcPct val="50000"/>
              </a:spcBef>
              <a:buFont typeface="Arial" panose="020B0604020202020204" pitchFamily="34" charset="0"/>
            </a:pPr>
            <a:r>
              <a:rPr lang="zh-CN" altLang="en-US" sz="2000" b="1" dirty="0">
                <a:latin typeface="Calibri" panose="020F0502020204030204" pitchFamily="34" charset="0"/>
                <a:ea typeface="宋体" panose="02010600030101010101" pitchFamily="2" charset="-122"/>
              </a:rPr>
              <a:t>规则</a:t>
            </a:r>
            <a:r>
              <a:rPr lang="en-US" altLang="zh-CN" sz="2000" b="1" dirty="0">
                <a:latin typeface="Calibri" panose="020F0502020204030204" pitchFamily="34" charset="0"/>
                <a:ea typeface="宋体" panose="02010600030101010101" pitchFamily="2" charset="-122"/>
              </a:rPr>
              <a:t>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2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CE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p>
          <a:p>
            <a:pPr>
              <a:lnSpc>
                <a:spcPct val="50000"/>
              </a:lnSpc>
              <a:spcBef>
                <a:spcPct val="50000"/>
              </a:spcBef>
              <a:buFont typeface="Arial" panose="020B0604020202020204" pitchFamily="34" charset="0"/>
            </a:pPr>
            <a:r>
              <a:rPr lang="zh-CN" altLang="en-US" sz="2000" b="1" dirty="0">
                <a:latin typeface="Calibri" panose="020F0502020204030204" pitchFamily="34" charset="0"/>
                <a:ea typeface="宋体" panose="02010600030101010101" pitchFamily="2" charset="-122"/>
              </a:rPr>
              <a:t>规则</a:t>
            </a:r>
            <a:r>
              <a:rPr lang="en-US" altLang="zh-CN" sz="2000" b="1" dirty="0">
                <a:latin typeface="Calibri" panose="020F0502020204030204" pitchFamily="34" charset="0"/>
                <a:ea typeface="宋体" panose="02010600030101010101" pitchFamily="2" charset="-122"/>
              </a:rPr>
              <a:t>2</a:t>
            </a:r>
            <a:r>
              <a:rPr lang="zh-CN" altLang="en-US" sz="2000" b="1" dirty="0">
                <a:latin typeface="Calibri" panose="020F0502020204030204" pitchFamily="34" charset="0"/>
                <a:ea typeface="宋体" panose="02010600030101010101" pitchFamily="2" charset="-122"/>
              </a:rPr>
              <a:t>：</a:t>
            </a:r>
            <a:r>
              <a:rPr lang="en-US" altLang="zh-CN" sz="2000" b="1" dirty="0">
                <a:solidFill>
                  <a:srgbClr val="FF0000"/>
                </a:solidFill>
                <a:latin typeface="Calibri" panose="020F0502020204030204" pitchFamily="34" charset="0"/>
                <a:ea typeface="宋体" panose="02010600030101010101" pitchFamily="2" charset="-122"/>
              </a:rPr>
              <a:t>A</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 </a:t>
            </a:r>
            <a:r>
              <a:rPr lang="en-US" altLang="zh-CN" sz="2000" b="1" dirty="0">
                <a:solidFill>
                  <a:srgbClr val="FF0000"/>
                </a:solidFill>
                <a:latin typeface="Calibri" panose="020F0502020204030204" pitchFamily="34" charset="0"/>
                <a:ea typeface="宋体" panose="02010600030101010101" pitchFamily="2" charset="-122"/>
              </a:rPr>
              <a:t>B</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p>
          <a:p>
            <a:pPr>
              <a:lnSpc>
                <a:spcPct val="5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C</a:t>
            </a:r>
            <a:r>
              <a:rPr lang="zh-CN" altLang="en-US" sz="2000" b="1" dirty="0">
                <a:solidFill>
                  <a:srgbClr val="FF0000"/>
                </a:solidFill>
                <a:latin typeface="Calibri" panose="020F0502020204030204" pitchFamily="34" charset="0"/>
                <a:ea typeface="宋体" panose="02010600030101010101" pitchFamily="2" charset="-122"/>
              </a:rPr>
              <a:t>：</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dirty="0">
                <a:solidFill>
                  <a:srgbClr val="FF0000"/>
                </a:solidFill>
                <a:latin typeface="Calibri" panose="020F0502020204030204" pitchFamily="34" charset="0"/>
                <a:ea typeface="宋体" panose="02010600030101010101" pitchFamily="2" charset="-122"/>
              </a:rPr>
              <a:t>D</a:t>
            </a:r>
            <a:r>
              <a:rPr lang="zh-CN" altLang="en-US" sz="2000" b="1" dirty="0">
                <a:solidFill>
                  <a:srgbClr val="FF0000"/>
                </a:solidFill>
                <a:latin typeface="Calibri" panose="020F0502020204030204" pitchFamily="34" charset="0"/>
                <a:ea typeface="宋体" panose="02010600030101010101" pitchFamily="2" charset="-122"/>
              </a:rPr>
              <a:t>：</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p>
          <a:p>
            <a:pPr>
              <a:lnSpc>
                <a:spcPct val="5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E</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a:t>
            </a:r>
          </a:p>
          <a:p>
            <a:pPr>
              <a:lnSpc>
                <a:spcPct val="50000"/>
              </a:lnSpc>
              <a:spcBef>
                <a:spcPct val="50000"/>
              </a:spcBef>
              <a:buFont typeface="Arial" panose="020B0604020202020204" pitchFamily="34" charset="0"/>
            </a:pPr>
            <a:r>
              <a:rPr lang="zh-CN" altLang="en-US" sz="2000" b="1" i="1" dirty="0">
                <a:latin typeface="Calibri" panose="020F0502020204030204" pitchFamily="34" charset="0"/>
                <a:ea typeface="宋体" panose="02010600030101010101" pitchFamily="2" charset="-122"/>
              </a:rPr>
              <a:t>规则</a:t>
            </a:r>
            <a:r>
              <a:rPr lang="en-US" altLang="zh-CN" sz="2000" b="1" i="1" dirty="0">
                <a:latin typeface="Calibri" panose="020F0502020204030204" pitchFamily="34" charset="0"/>
                <a:ea typeface="宋体" panose="02010600030101010101" pitchFamily="2" charset="-122"/>
              </a:rPr>
              <a:t>3</a:t>
            </a:r>
            <a:r>
              <a:rPr lang="zh-CN" altLang="en-US" sz="2000" b="1" i="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sym typeface="+mn-ea"/>
              </a:rPr>
              <a:t>， </a:t>
            </a:r>
            <a:r>
              <a:rPr lang="en-US" altLang="zh-CN" sz="2000" b="1" i="1" dirty="0">
                <a:latin typeface="Calibri" panose="020F0502020204030204" pitchFamily="34" charset="0"/>
                <a:ea typeface="宋体" panose="02010600030101010101" pitchFamily="2" charset="-122"/>
                <a:sym typeface="+mn-ea"/>
              </a:rPr>
              <a:t>l</a:t>
            </a:r>
            <a:r>
              <a:rPr lang="en-US" altLang="zh-CN" sz="2000" b="1" baseline="-25000" dirty="0">
                <a:latin typeface="Calibri" panose="020F0502020204030204" pitchFamily="34" charset="0"/>
                <a:ea typeface="宋体" panose="02010600030101010101" pitchFamily="2" charset="-122"/>
                <a:sym typeface="+mn-ea"/>
              </a:rPr>
              <a:t>CE </a:t>
            </a:r>
            <a:r>
              <a:rPr lang="en-US" altLang="zh-CN" sz="2000" b="1" dirty="0">
                <a:latin typeface="Calibri" panose="020F0502020204030204" pitchFamily="34" charset="0"/>
                <a:ea typeface="宋体" panose="02010600030101010101" pitchFamily="2" charset="-122"/>
                <a:sym typeface="+mn-ea"/>
              </a:rPr>
              <a:t>= 1</a:t>
            </a:r>
            <a:r>
              <a:rPr lang="en-US" altLang="zh-CN" sz="2000" b="1" dirty="0">
                <a:latin typeface="Calibri" panose="020F0502020204030204" pitchFamily="34" charset="0"/>
                <a:ea typeface="宋体" panose="02010600030101010101" pitchFamily="2" charset="-122"/>
              </a:rPr>
              <a:t> </a:t>
            </a:r>
            <a:r>
              <a:rPr lang="zh-CN" altLang="en-US" sz="2000" b="1" dirty="0">
                <a:latin typeface="Calibri" panose="020F0502020204030204" pitchFamily="34" charset="0"/>
                <a:ea typeface="宋体" panose="02010600030101010101" pitchFamily="2" charset="-122"/>
              </a:rPr>
              <a:t>；</a:t>
            </a:r>
          </a:p>
        </p:txBody>
      </p:sp>
      <p:sp>
        <p:nvSpPr>
          <p:cNvPr id="90162" name="Text Box 114"/>
          <p:cNvSpPr txBox="1"/>
          <p:nvPr/>
        </p:nvSpPr>
        <p:spPr>
          <a:xfrm>
            <a:off x="4294188" y="1195705"/>
            <a:ext cx="4191000" cy="338138"/>
          </a:xfrm>
          <a:prstGeom prst="rect">
            <a:avLst/>
          </a:prstGeom>
          <a:noFill/>
          <a:ln w="9525">
            <a:noFill/>
          </a:ln>
        </p:spPr>
        <p:txBody>
          <a:bodyPr>
            <a:spAutoFit/>
          </a:bodyPr>
          <a:lstStyle/>
          <a:p>
            <a:pPr eaLnBrk="1" hangingPunct="1">
              <a:lnSpc>
                <a:spcPct val="8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K= 3</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p</a:t>
            </a:r>
            <a:r>
              <a:rPr lang="en-US" altLang="zh-CN" sz="2000" b="1" dirty="0">
                <a:latin typeface="Calibri" panose="020F0502020204030204" pitchFamily="34" charset="0"/>
                <a:ea typeface="宋体" panose="02010600030101010101" pitchFamily="2" charset="-122"/>
              </a:rPr>
              <a:t> = 4</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q</a:t>
            </a:r>
            <a:r>
              <a:rPr lang="en-US" altLang="zh-CN" sz="2000" b="1" dirty="0">
                <a:latin typeface="Calibri" panose="020F0502020204030204" pitchFamily="34" charset="0"/>
                <a:ea typeface="宋体" panose="02010600030101010101" pitchFamily="2" charset="-122"/>
              </a:rPr>
              <a:t> =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62"/>
                                        </p:tgtEl>
                                        <p:attrNameLst>
                                          <p:attrName>style.visibility</p:attrName>
                                        </p:attrNameLst>
                                      </p:cBhvr>
                                      <p:to>
                                        <p:strVal val="visible"/>
                                      </p:to>
                                    </p:set>
                                    <p:anim calcmode="lin" valueType="num">
                                      <p:cBhvr additive="base">
                                        <p:cTn id="7" dur="500" fill="hold"/>
                                        <p:tgtEl>
                                          <p:spTgt spid="90162"/>
                                        </p:tgtEl>
                                        <p:attrNameLst>
                                          <p:attrName>ppt_x</p:attrName>
                                        </p:attrNameLst>
                                      </p:cBhvr>
                                      <p:tavLst>
                                        <p:tav tm="0">
                                          <p:val>
                                            <p:strVal val="#ppt_x"/>
                                          </p:val>
                                        </p:tav>
                                        <p:tav tm="100000">
                                          <p:val>
                                            <p:strVal val="#ppt_x"/>
                                          </p:val>
                                        </p:tav>
                                      </p:tavLst>
                                    </p:anim>
                                    <p:anim calcmode="lin" valueType="num">
                                      <p:cBhvr additive="base">
                                        <p:cTn id="8" dur="500" fill="hold"/>
                                        <p:tgtEl>
                                          <p:spTgt spid="901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61">
                                            <p:txEl>
                                              <p:pRg st="0" end="0"/>
                                            </p:txEl>
                                          </p:spTgt>
                                        </p:tgtEl>
                                        <p:attrNameLst>
                                          <p:attrName>style.visibility</p:attrName>
                                        </p:attrNameLst>
                                      </p:cBhvr>
                                      <p:to>
                                        <p:strVal val="visible"/>
                                      </p:to>
                                    </p:set>
                                    <p:anim calcmode="lin" valueType="num">
                                      <p:cBhvr additive="base">
                                        <p:cTn id="13" dur="500" fill="hold"/>
                                        <p:tgtEl>
                                          <p:spTgt spid="9016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6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0161">
                                            <p:txEl>
                                              <p:pRg st="1" end="1"/>
                                            </p:txEl>
                                          </p:spTgt>
                                        </p:tgtEl>
                                        <p:attrNameLst>
                                          <p:attrName>style.visibility</p:attrName>
                                        </p:attrNameLst>
                                      </p:cBhvr>
                                      <p:to>
                                        <p:strVal val="visible"/>
                                      </p:to>
                                    </p:set>
                                    <p:anim calcmode="lin" valueType="num">
                                      <p:cBhvr additive="base">
                                        <p:cTn id="17" dur="500" fill="hold"/>
                                        <p:tgtEl>
                                          <p:spTgt spid="9016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01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0161">
                                            <p:txEl>
                                              <p:pRg st="2" end="2"/>
                                            </p:txEl>
                                          </p:spTgt>
                                        </p:tgtEl>
                                        <p:attrNameLst>
                                          <p:attrName>style.visibility</p:attrName>
                                        </p:attrNameLst>
                                      </p:cBhvr>
                                      <p:to>
                                        <p:strVal val="visible"/>
                                      </p:to>
                                    </p:set>
                                    <p:anim calcmode="lin" valueType="num">
                                      <p:cBhvr additive="base">
                                        <p:cTn id="23" dur="500" fill="hold"/>
                                        <p:tgtEl>
                                          <p:spTgt spid="9016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01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0161">
                                            <p:txEl>
                                              <p:pRg st="3" end="3"/>
                                            </p:txEl>
                                          </p:spTgt>
                                        </p:tgtEl>
                                        <p:attrNameLst>
                                          <p:attrName>style.visibility</p:attrName>
                                        </p:attrNameLst>
                                      </p:cBhvr>
                                      <p:to>
                                        <p:strVal val="visible"/>
                                      </p:to>
                                    </p:set>
                                    <p:anim calcmode="lin" valueType="num">
                                      <p:cBhvr additive="base">
                                        <p:cTn id="29" dur="500" fill="hold"/>
                                        <p:tgtEl>
                                          <p:spTgt spid="9016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0161">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0161">
                                            <p:txEl>
                                              <p:pRg st="4" end="4"/>
                                            </p:txEl>
                                          </p:spTgt>
                                        </p:tgtEl>
                                        <p:attrNameLst>
                                          <p:attrName>style.visibility</p:attrName>
                                        </p:attrNameLst>
                                      </p:cBhvr>
                                      <p:to>
                                        <p:strVal val="visible"/>
                                      </p:to>
                                    </p:set>
                                    <p:anim calcmode="lin" valueType="num">
                                      <p:cBhvr additive="base">
                                        <p:cTn id="33" dur="500" fill="hold"/>
                                        <p:tgtEl>
                                          <p:spTgt spid="9016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016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0161">
                                            <p:txEl>
                                              <p:pRg st="5" end="5"/>
                                            </p:txEl>
                                          </p:spTgt>
                                        </p:tgtEl>
                                        <p:attrNameLst>
                                          <p:attrName>style.visibility</p:attrName>
                                        </p:attrNameLst>
                                      </p:cBhvr>
                                      <p:to>
                                        <p:strVal val="visible"/>
                                      </p:to>
                                    </p:set>
                                    <p:anim calcmode="lin" valueType="num">
                                      <p:cBhvr additive="base">
                                        <p:cTn id="37" dur="500" fill="hold"/>
                                        <p:tgtEl>
                                          <p:spTgt spid="9016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016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0161">
                                            <p:txEl>
                                              <p:pRg st="6" end="6"/>
                                            </p:txEl>
                                          </p:spTgt>
                                        </p:tgtEl>
                                        <p:attrNameLst>
                                          <p:attrName>style.visibility</p:attrName>
                                        </p:attrNameLst>
                                      </p:cBhvr>
                                      <p:to>
                                        <p:strVal val="visible"/>
                                      </p:to>
                                    </p:set>
                                    <p:anim calcmode="lin" valueType="num">
                                      <p:cBhvr additive="base">
                                        <p:cTn id="43" dur="500" fill="hold"/>
                                        <p:tgtEl>
                                          <p:spTgt spid="9016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016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61" grpId="0"/>
      <p:bldP spid="90161" grpId="1"/>
      <p:bldP spid="90162" grpId="0"/>
      <p:bldP spid="9016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p:cNvSpPr>
          <p:nvPr>
            <p:ph type="title"/>
          </p:nvPr>
        </p:nvSpPr>
        <p:spPr>
          <a:xfrm>
            <a:off x="658813" y="544513"/>
            <a:ext cx="73152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完成如图所示状态表的状态分配。</a:t>
            </a:r>
          </a:p>
        </p:txBody>
      </p:sp>
      <p:sp>
        <p:nvSpPr>
          <p:cNvPr id="91139" name="Text Box 55"/>
          <p:cNvSpPr txBox="1"/>
          <p:nvPr/>
        </p:nvSpPr>
        <p:spPr>
          <a:xfrm>
            <a:off x="1039813" y="1001713"/>
            <a:ext cx="8458200" cy="954087"/>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 3•1 + 2•2 + 4•0  = 7</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 3•2 + 2•4 + 4•1   = </a:t>
            </a:r>
            <a:r>
              <a:rPr lang="en-US" altLang="zh-CN" sz="2000" b="1" dirty="0">
                <a:solidFill>
                  <a:srgbClr val="FF0000"/>
                </a:solidFill>
                <a:latin typeface="Calibri" panose="020F0502020204030204" pitchFamily="34" charset="0"/>
                <a:ea typeface="宋体" panose="02010600030101010101" pitchFamily="2" charset="-122"/>
              </a:rPr>
              <a:t>18</a:t>
            </a:r>
            <a:endParaRPr lang="en-US" altLang="zh-CN" sz="2000" b="1" dirty="0">
              <a:latin typeface="Calibri" panose="020F0502020204030204" pitchFamily="34" charset="0"/>
              <a:ea typeface="宋体" panose="02010600030101010101" pitchFamily="2" charset="-122"/>
            </a:endParaRP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AD </a:t>
            </a:r>
            <a:r>
              <a:rPr lang="en-US" altLang="zh-CN" sz="2000" b="1" dirty="0">
                <a:latin typeface="Calibri" panose="020F0502020204030204" pitchFamily="34" charset="0"/>
                <a:ea typeface="宋体" panose="02010600030101010101" pitchFamily="2" charset="-122"/>
              </a:rPr>
              <a:t> = 3•0 + 2•2 + 4•0   = 4</a:t>
            </a:r>
          </a:p>
        </p:txBody>
      </p:sp>
      <p:sp>
        <p:nvSpPr>
          <p:cNvPr id="91140" name="Text Box 56"/>
          <p:cNvSpPr txBox="1"/>
          <p:nvPr/>
        </p:nvSpPr>
        <p:spPr>
          <a:xfrm>
            <a:off x="1039813" y="2065338"/>
            <a:ext cx="4191000" cy="293687"/>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a:t>
            </a:r>
            <a:r>
              <a:rPr lang="en-US" altLang="zh-CN" sz="2000" b="1" dirty="0">
                <a:solidFill>
                  <a:srgbClr val="FF0000"/>
                </a:solidFill>
                <a:latin typeface="Calibri" panose="020F0502020204030204" pitchFamily="34" charset="0"/>
                <a:ea typeface="宋体" panose="02010600030101010101" pitchFamily="2" charset="-122"/>
              </a:rPr>
              <a:t>11</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4</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a:t>
            </a:r>
            <a:r>
              <a:rPr lang="en-US" altLang="zh-CN" sz="2000" b="1" dirty="0">
                <a:solidFill>
                  <a:srgbClr val="FF0000"/>
                </a:solidFill>
                <a:latin typeface="Calibri" panose="020F0502020204030204" pitchFamily="34" charset="0"/>
                <a:ea typeface="宋体" panose="02010600030101010101" pitchFamily="2" charset="-122"/>
              </a:rPr>
              <a:t> 14</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CE </a:t>
            </a:r>
            <a:r>
              <a:rPr lang="en-US" altLang="zh-CN" sz="2000" b="1" dirty="0">
                <a:latin typeface="Calibri" panose="020F0502020204030204" pitchFamily="34" charset="0"/>
                <a:ea typeface="宋体" panose="02010600030101010101" pitchFamily="2" charset="-122"/>
              </a:rPr>
              <a:t>= 7</a:t>
            </a:r>
            <a:r>
              <a:rPr lang="zh-CN" altLang="en-US" sz="2000" b="1" dirty="0">
                <a:latin typeface="Calibri" panose="020F0502020204030204" pitchFamily="34" charset="0"/>
                <a:ea typeface="宋体" panose="02010600030101010101" pitchFamily="2" charset="-122"/>
              </a:rPr>
              <a:t>。</a:t>
            </a:r>
            <a:endParaRPr lang="zh-CN" altLang="en-US" sz="2000" dirty="0">
              <a:latin typeface="Calibri" panose="020F0502020204030204" pitchFamily="34" charset="0"/>
              <a:ea typeface="宋体" panose="02010600030101010101" pitchFamily="2" charset="-122"/>
            </a:endParaRPr>
          </a:p>
        </p:txBody>
      </p:sp>
      <p:sp>
        <p:nvSpPr>
          <p:cNvPr id="91141" name="Text Box 57"/>
          <p:cNvSpPr txBox="1"/>
          <p:nvPr/>
        </p:nvSpPr>
        <p:spPr>
          <a:xfrm>
            <a:off x="849313" y="2800350"/>
            <a:ext cx="7610475" cy="2324100"/>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总改善效果为</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S1S2 </a:t>
            </a:r>
            <a:r>
              <a:rPr lang="en-US" altLang="zh-CN" sz="2000" b="1" dirty="0">
                <a:latin typeface="Calibri" panose="020F0502020204030204" pitchFamily="34" charset="0"/>
                <a:ea typeface="宋体" panose="02010600030101010101" pitchFamily="2" charset="-122"/>
              </a:rPr>
              <a:t>= 3×</a:t>
            </a:r>
            <a:r>
              <a:rPr lang="en-US" altLang="zh-CN" sz="2000" b="1" i="1" dirty="0">
                <a:latin typeface="Calibri" panose="020F0502020204030204" pitchFamily="34" charset="0"/>
                <a:ea typeface="宋体" panose="02010600030101010101" pitchFamily="2" charset="-122"/>
              </a:rPr>
              <a:t>R</a:t>
            </a:r>
            <a:r>
              <a:rPr lang="en-US" altLang="zh-CN" sz="2000" b="1" dirty="0">
                <a:latin typeface="Calibri" panose="020F0502020204030204" pitchFamily="34" charset="0"/>
                <a:ea typeface="宋体" panose="02010600030101010101" pitchFamily="2" charset="-122"/>
              </a:rPr>
              <a:t> + (3</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1)×</a:t>
            </a:r>
            <a:r>
              <a:rPr lang="en-US" altLang="zh-CN" sz="2000" b="1" i="1" dirty="0">
                <a:latin typeface="Calibri" panose="020F0502020204030204" pitchFamily="34" charset="0"/>
                <a:ea typeface="宋体" panose="02010600030101010101" pitchFamily="2" charset="-122"/>
              </a:rPr>
              <a:t>m</a:t>
            </a:r>
            <a:r>
              <a:rPr lang="en-US" altLang="zh-CN" sz="2000" b="1" dirty="0">
                <a:latin typeface="Calibri" panose="020F0502020204030204" pitchFamily="34" charset="0"/>
                <a:ea typeface="宋体" panose="02010600030101010101" pitchFamily="2" charset="-122"/>
              </a:rPr>
              <a:t> + (4×1)</a:t>
            </a:r>
            <a:r>
              <a:rPr lang="en-US" altLang="zh-CN" sz="2000" b="1" i="1" dirty="0">
                <a:latin typeface="Calibri" panose="020F0502020204030204" pitchFamily="34" charset="0"/>
                <a:ea typeface="宋体" panose="02010600030101010101" pitchFamily="2" charset="-122"/>
              </a:rPr>
              <a:t>×l</a:t>
            </a:r>
            <a:r>
              <a:rPr lang="en-US" altLang="zh-CN" sz="2000" b="1" dirty="0">
                <a:latin typeface="Calibri" panose="020F0502020204030204" pitchFamily="34" charset="0"/>
                <a:ea typeface="宋体" panose="02010600030101010101" pitchFamily="2" charset="-122"/>
              </a:rPr>
              <a:t>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3</a:t>
            </a:r>
            <a:r>
              <a:rPr lang="en-US" altLang="zh-CN" sz="2000" b="1" i="1" dirty="0">
                <a:latin typeface="Calibri" panose="020F0502020204030204" pitchFamily="34" charset="0"/>
                <a:ea typeface="宋体" panose="02010600030101010101" pitchFamily="2" charset="-122"/>
              </a:rPr>
              <a:t>R</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m</a:t>
            </a:r>
            <a:r>
              <a:rPr lang="en-US" altLang="zh-CN" sz="2000" b="1" dirty="0">
                <a:latin typeface="Calibri" panose="020F0502020204030204" pitchFamily="34" charset="0"/>
                <a:ea typeface="宋体" panose="02010600030101010101" pitchFamily="2" charset="-122"/>
              </a:rPr>
              <a:t> + 4</a:t>
            </a:r>
            <a:r>
              <a:rPr lang="en-US" altLang="zh-CN" sz="2000" b="1" i="1" dirty="0">
                <a:latin typeface="Calibri" panose="020F0502020204030204" pitchFamily="34" charset="0"/>
                <a:ea typeface="宋体" panose="02010600030101010101" pitchFamily="2" charset="-122"/>
              </a:rPr>
              <a:t>l</a:t>
            </a:r>
            <a:r>
              <a:rPr lang="en-US" altLang="zh-CN" sz="2000" b="1" dirty="0">
                <a:latin typeface="Calibri" panose="020F0502020204030204" pitchFamily="34" charset="0"/>
                <a:ea typeface="宋体" panose="02010600030101010101" pitchFamily="2" charset="-122"/>
              </a:rPr>
              <a:t> </a:t>
            </a:r>
          </a:p>
          <a:p>
            <a:pPr eaLnBrk="1" hangingPunct="1">
              <a:lnSpc>
                <a:spcPct val="60000"/>
              </a:lnSpc>
              <a:spcBef>
                <a:spcPct val="50000"/>
              </a:spcBef>
              <a:buFont typeface="Arial" panose="020B0604020202020204" pitchFamily="34" charset="0"/>
            </a:pPr>
            <a:r>
              <a:rPr lang="zh-CN" altLang="en-US" sz="2000" b="1" dirty="0">
                <a:latin typeface="Calibri" panose="020F0502020204030204" pitchFamily="34" charset="0"/>
                <a:ea typeface="宋体" panose="02010600030101010101" pitchFamily="2" charset="-122"/>
              </a:rPr>
              <a:t>则：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2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CE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p>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A</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 </a:t>
            </a:r>
            <a:r>
              <a:rPr lang="en-US" altLang="zh-CN" sz="2000" b="1" dirty="0">
                <a:solidFill>
                  <a:srgbClr val="FF0000"/>
                </a:solidFill>
                <a:latin typeface="Calibri" panose="020F0502020204030204" pitchFamily="34" charset="0"/>
                <a:ea typeface="宋体" panose="02010600030101010101" pitchFamily="2" charset="-122"/>
              </a:rPr>
              <a:t>B</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p>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C</a:t>
            </a:r>
            <a:r>
              <a:rPr lang="zh-CN" altLang="en-US" sz="2000" b="1" dirty="0">
                <a:solidFill>
                  <a:srgbClr val="FF0000"/>
                </a:solidFill>
                <a:latin typeface="Calibri" panose="020F0502020204030204" pitchFamily="34" charset="0"/>
                <a:ea typeface="宋体" panose="02010600030101010101" pitchFamily="2" charset="-122"/>
              </a:rPr>
              <a:t>：</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CB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dirty="0">
                <a:solidFill>
                  <a:srgbClr val="FF0000"/>
                </a:solidFill>
                <a:latin typeface="Calibri" panose="020F0502020204030204" pitchFamily="34" charset="0"/>
                <a:ea typeface="宋体" panose="02010600030101010101" pitchFamily="2" charset="-122"/>
              </a:rPr>
              <a:t>D</a:t>
            </a:r>
            <a:r>
              <a:rPr lang="zh-CN" altLang="en-US" sz="2000" b="1" dirty="0">
                <a:solidFill>
                  <a:srgbClr val="FF0000"/>
                </a:solidFill>
                <a:latin typeface="Calibri" panose="020F0502020204030204" pitchFamily="34" charset="0"/>
                <a:ea typeface="宋体" panose="02010600030101010101" pitchFamily="2" charset="-122"/>
              </a:rPr>
              <a:t>：</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p>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E</a:t>
            </a:r>
            <a:r>
              <a:rPr lang="zh-CN" altLang="en-US" sz="2000" b="1" dirty="0">
                <a:solidFill>
                  <a:srgbClr val="FF0000"/>
                </a:solidFill>
                <a:latin typeface="Calibri" panose="020F0502020204030204" pitchFamily="34" charset="0"/>
                <a:ea typeface="宋体" panose="02010600030101010101" pitchFamily="2" charset="-122"/>
              </a:rPr>
              <a:t>：</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2</a:t>
            </a:r>
            <a:r>
              <a:rPr lang="zh-CN" altLang="en-US" sz="2000" b="1" dirty="0">
                <a:latin typeface="Calibri" panose="020F0502020204030204" pitchFamily="34" charset="0"/>
                <a:ea typeface="宋体" panose="02010600030101010101" pitchFamily="2" charset="-122"/>
              </a:rPr>
              <a:t>；</a:t>
            </a:r>
          </a:p>
          <a:p>
            <a:pPr eaLnBrk="1" hangingPunct="1">
              <a:lnSpc>
                <a:spcPct val="60000"/>
              </a:lnSpc>
              <a:spcBef>
                <a:spcPct val="50000"/>
              </a:spcBef>
              <a:buFont typeface="Arial" panose="020B0604020202020204" pitchFamily="34" charset="0"/>
            </a:pP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CE </a:t>
            </a:r>
            <a:r>
              <a:rPr lang="en-US" altLang="zh-CN" sz="2000" b="1" dirty="0">
                <a:latin typeface="Calibri" panose="020F0502020204030204" pitchFamily="34" charset="0"/>
                <a:ea typeface="宋体" panose="02010600030101010101" pitchFamily="2" charset="-122"/>
              </a:rPr>
              <a:t>= 1</a:t>
            </a:r>
            <a:r>
              <a:rPr lang="zh-CN" altLang="en-US"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1 </a:t>
            </a:r>
            <a:r>
              <a:rPr lang="zh-CN" altLang="en-US" sz="2000" b="1" dirty="0">
                <a:latin typeface="Calibri" panose="020F0502020204030204" pitchFamily="34" charset="0"/>
                <a:ea typeface="宋体" panose="02010600030101010101" pitchFamily="2" charset="-122"/>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p:cNvSpPr>
          <p:nvPr>
            <p:ph type="title"/>
          </p:nvPr>
        </p:nvSpPr>
        <p:spPr>
          <a:xfrm>
            <a:off x="228600" y="438150"/>
            <a:ext cx="73152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完成如图所示状态表的状态分配。</a:t>
            </a:r>
          </a:p>
        </p:txBody>
      </p:sp>
      <p:graphicFrame>
        <p:nvGraphicFramePr>
          <p:cNvPr id="73731" name="Group 3"/>
          <p:cNvGraphicFramePr>
            <a:graphicFrameLocks noGrp="1"/>
          </p:cNvGraphicFramePr>
          <p:nvPr/>
        </p:nvGraphicFramePr>
        <p:xfrm>
          <a:off x="228600" y="785813"/>
          <a:ext cx="4191000" cy="2095500"/>
        </p:xfrm>
        <a:graphic>
          <a:graphicData uri="http://schemas.openxmlformats.org/drawingml/2006/table">
            <a:tbl>
              <a:tblPr/>
              <a:tblGrid>
                <a:gridCol w="960438">
                  <a:extLst>
                    <a:ext uri="{9D8B030D-6E8A-4147-A177-3AD203B41FA5}">
                      <a16:colId xmlns:a16="http://schemas.microsoft.com/office/drawing/2014/main" val="20000"/>
                    </a:ext>
                  </a:extLst>
                </a:gridCol>
                <a:gridCol w="808037">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8038">
                  <a:extLst>
                    <a:ext uri="{9D8B030D-6E8A-4147-A177-3AD203B41FA5}">
                      <a16:colId xmlns:a16="http://schemas.microsoft.com/office/drawing/2014/main" val="20003"/>
                    </a:ext>
                  </a:extLst>
                </a:gridCol>
                <a:gridCol w="808037">
                  <a:extLst>
                    <a:ext uri="{9D8B030D-6E8A-4147-A177-3AD203B41FA5}">
                      <a16:colId xmlns:a16="http://schemas.microsoft.com/office/drawing/2014/main" val="20004"/>
                    </a:ext>
                  </a:extLst>
                </a:gridCol>
              </a:tblGrid>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92208" name="Group 51"/>
          <p:cNvGrpSpPr/>
          <p:nvPr/>
        </p:nvGrpSpPr>
        <p:grpSpPr>
          <a:xfrm>
            <a:off x="314325" y="677863"/>
            <a:ext cx="1090613" cy="514350"/>
            <a:chOff x="0" y="1"/>
            <a:chExt cx="687" cy="433"/>
          </a:xfrm>
        </p:grpSpPr>
        <p:sp>
          <p:nvSpPr>
            <p:cNvPr id="92253" name="Text Box 52"/>
            <p:cNvSpPr txBox="1"/>
            <p:nvPr/>
          </p:nvSpPr>
          <p:spPr>
            <a:xfrm>
              <a:off x="207" y="1"/>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2254" name="Text Box 53"/>
            <p:cNvSpPr txBox="1"/>
            <p:nvPr/>
          </p:nvSpPr>
          <p:spPr>
            <a:xfrm>
              <a:off x="0" y="9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92209" name="Text Box 54"/>
          <p:cNvSpPr txBox="1"/>
          <p:nvPr/>
        </p:nvSpPr>
        <p:spPr>
          <a:xfrm>
            <a:off x="5537200" y="996950"/>
            <a:ext cx="2736850" cy="4017963"/>
          </a:xfrm>
          <a:prstGeom prst="rect">
            <a:avLst/>
          </a:prstGeom>
          <a:noFill/>
          <a:ln w="9525">
            <a:noFill/>
          </a:ln>
        </p:spPr>
        <p:txBody>
          <a:bodyPr>
            <a:spAutoFit/>
          </a:bodyPr>
          <a:lstStyle/>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E</a:t>
            </a:r>
            <a:r>
              <a:rPr lang="en-US" altLang="zh-CN" sz="2000" b="1" baseline="-25000" dirty="0">
                <a:solidFill>
                  <a:srgbClr val="FF0000"/>
                </a:solidFill>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AB </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3•1 + 2•2 + 4•0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7</a:t>
            </a:r>
          </a:p>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E</a:t>
            </a:r>
            <a:r>
              <a:rPr lang="en-US" altLang="zh-CN" sz="2000" b="1" baseline="-25000" dirty="0">
                <a:solidFill>
                  <a:srgbClr val="FF0000"/>
                </a:solidFill>
                <a:latin typeface="Calibri" panose="020F0502020204030204" pitchFamily="34" charset="0"/>
                <a:ea typeface="宋体" panose="02010600030101010101" pitchFamily="2" charset="-122"/>
              </a:rPr>
              <a:t>AC </a:t>
            </a:r>
            <a:r>
              <a:rPr lang="en-US" altLang="zh-CN" sz="2000" b="1" dirty="0">
                <a:latin typeface="Calibri" panose="020F0502020204030204" pitchFamily="34" charset="0"/>
                <a:ea typeface="宋体" panose="02010600030101010101" pitchFamily="2" charset="-122"/>
              </a:rPr>
              <a:t>= 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3•2 + 2•4 + 4•1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18</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=3</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+2</a:t>
            </a:r>
            <a:r>
              <a:rPr lang="en-US" altLang="zh-CN" sz="2000" b="1" i="1" dirty="0">
                <a:latin typeface="Calibri" panose="020F0502020204030204" pitchFamily="34" charset="0"/>
                <a:ea typeface="宋体" panose="02010600030101010101" pitchFamily="2" charset="-122"/>
              </a:rPr>
              <a:t>m</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+ 4</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AD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3•0 + 2•2 + 4•0  </a:t>
            </a: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       = 4</a:t>
            </a:r>
          </a:p>
          <a:p>
            <a:pPr eaLnBrk="1" hangingPunct="1">
              <a:lnSpc>
                <a:spcPct val="60000"/>
              </a:lnSpc>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E</a:t>
            </a:r>
            <a:r>
              <a:rPr lang="en-US" altLang="zh-CN" sz="2000" b="1" baseline="-25000" dirty="0">
                <a:solidFill>
                  <a:srgbClr val="FF0000"/>
                </a:solidFill>
                <a:latin typeface="Calibri" panose="020F0502020204030204" pitchFamily="34" charset="0"/>
                <a:ea typeface="宋体" panose="02010600030101010101" pitchFamily="2" charset="-122"/>
              </a:rPr>
              <a:t>AE </a:t>
            </a:r>
            <a:r>
              <a:rPr lang="en-US" altLang="zh-CN" sz="2000" b="1" dirty="0">
                <a:latin typeface="Calibri" panose="020F0502020204030204" pitchFamily="34" charset="0"/>
                <a:ea typeface="宋体" panose="02010600030101010101" pitchFamily="2" charset="-122"/>
              </a:rPr>
              <a:t>= 11</a:t>
            </a:r>
            <a:r>
              <a:rPr lang="zh-CN" altLang="en-US" sz="2000" b="1" dirty="0">
                <a:latin typeface="Calibri" panose="020F0502020204030204" pitchFamily="34" charset="0"/>
                <a:ea typeface="宋体" panose="02010600030101010101" pitchFamily="2" charset="-122"/>
              </a:rPr>
              <a:t>；</a:t>
            </a:r>
            <a:endParaRPr lang="en-US" altLang="zh-CN" sz="2000" b="1" dirty="0">
              <a:latin typeface="Calibri" panose="020F0502020204030204" pitchFamily="34" charset="0"/>
              <a:ea typeface="宋体" panose="02010600030101010101" pitchFamily="2" charset="-122"/>
            </a:endParaRP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BC </a:t>
            </a:r>
            <a:r>
              <a:rPr lang="en-US" altLang="zh-CN" sz="2000" b="1" dirty="0">
                <a:latin typeface="Calibri" panose="020F0502020204030204" pitchFamily="34" charset="0"/>
                <a:ea typeface="宋体" panose="02010600030101010101" pitchFamily="2" charset="-122"/>
              </a:rPr>
              <a:t>= 4</a:t>
            </a:r>
            <a:r>
              <a:rPr lang="zh-CN" altLang="en-US" sz="2000" b="1" dirty="0">
                <a:latin typeface="Calibri" panose="020F0502020204030204" pitchFamily="34" charset="0"/>
                <a:ea typeface="宋体" panose="02010600030101010101" pitchFamily="2" charset="-122"/>
              </a:rPr>
              <a:t>，</a:t>
            </a: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BD </a:t>
            </a:r>
            <a:r>
              <a:rPr lang="en-US" altLang="zh-CN" sz="2000" b="1" dirty="0">
                <a:latin typeface="Calibri" panose="020F0502020204030204" pitchFamily="34" charset="0"/>
                <a:ea typeface="宋体" panose="02010600030101010101" pitchFamily="2" charset="-122"/>
              </a:rPr>
              <a:t>= </a:t>
            </a:r>
            <a:r>
              <a:rPr lang="en-US" altLang="zh-CN" sz="2000" b="1" dirty="0">
                <a:solidFill>
                  <a:srgbClr val="FF0000"/>
                </a:solidFill>
                <a:latin typeface="Calibri" panose="020F0502020204030204" pitchFamily="34" charset="0"/>
                <a:ea typeface="宋体" panose="02010600030101010101" pitchFamily="2" charset="-122"/>
              </a:rPr>
              <a:t>14</a:t>
            </a:r>
            <a:r>
              <a:rPr lang="zh-CN" altLang="en-US" sz="2000" b="1" dirty="0">
                <a:latin typeface="Calibri" panose="020F0502020204030204" pitchFamily="34" charset="0"/>
                <a:ea typeface="宋体" panose="02010600030101010101" pitchFamily="2" charset="-122"/>
              </a:rPr>
              <a:t>；</a:t>
            </a:r>
            <a:endParaRPr lang="en-US" altLang="zh-CN" sz="2000" b="1" dirty="0">
              <a:latin typeface="Calibri" panose="020F0502020204030204" pitchFamily="34" charset="0"/>
              <a:ea typeface="宋体" panose="02010600030101010101" pitchFamily="2" charset="-122"/>
            </a:endParaRPr>
          </a:p>
          <a:p>
            <a:pPr eaLnBrk="1" hangingPunct="1">
              <a:lnSpc>
                <a:spcPct val="6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CE </a:t>
            </a:r>
            <a:r>
              <a:rPr lang="en-US" altLang="zh-CN" sz="2000" b="1" dirty="0">
                <a:latin typeface="Calibri" panose="020F0502020204030204" pitchFamily="34" charset="0"/>
                <a:ea typeface="宋体" panose="02010600030101010101" pitchFamily="2" charset="-122"/>
              </a:rPr>
              <a:t>= 7</a:t>
            </a:r>
            <a:r>
              <a:rPr lang="zh-CN" altLang="en-US" sz="2000" b="1" dirty="0">
                <a:latin typeface="Calibri" panose="020F0502020204030204" pitchFamily="34" charset="0"/>
                <a:ea typeface="宋体" panose="02010600030101010101" pitchFamily="2" charset="-122"/>
              </a:rPr>
              <a:t>。</a:t>
            </a:r>
          </a:p>
        </p:txBody>
      </p:sp>
      <p:grpSp>
        <p:nvGrpSpPr>
          <p:cNvPr id="92210" name="Group 69"/>
          <p:cNvGrpSpPr/>
          <p:nvPr/>
        </p:nvGrpSpPr>
        <p:grpSpPr>
          <a:xfrm>
            <a:off x="379413" y="3143250"/>
            <a:ext cx="1143000" cy="400050"/>
            <a:chOff x="0" y="0"/>
            <a:chExt cx="720" cy="336"/>
          </a:xfrm>
        </p:grpSpPr>
        <p:sp>
          <p:nvSpPr>
            <p:cNvPr id="92250" name="Text Box 57"/>
            <p:cNvSpPr txBox="1"/>
            <p:nvPr/>
          </p:nvSpPr>
          <p:spPr>
            <a:xfrm>
              <a:off x="0"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B</a:t>
              </a:r>
            </a:p>
          </p:txBody>
        </p:sp>
        <p:sp>
          <p:nvSpPr>
            <p:cNvPr id="92251" name="Text Box 58"/>
            <p:cNvSpPr txBox="1"/>
            <p:nvPr/>
          </p:nvSpPr>
          <p:spPr>
            <a:xfrm>
              <a:off x="432"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p>
          </p:txBody>
        </p:sp>
        <p:sp>
          <p:nvSpPr>
            <p:cNvPr id="92252" name="Line 62"/>
            <p:cNvSpPr/>
            <p:nvPr/>
          </p:nvSpPr>
          <p:spPr>
            <a:xfrm>
              <a:off x="240" y="144"/>
              <a:ext cx="192"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sp>
        <p:nvSpPr>
          <p:cNvPr id="92211" name="Line 63"/>
          <p:cNvSpPr/>
          <p:nvPr/>
        </p:nvSpPr>
        <p:spPr>
          <a:xfrm>
            <a:off x="549275" y="3497263"/>
            <a:ext cx="0" cy="4000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nvGrpSpPr>
          <p:cNvPr id="92212" name="Group 66"/>
          <p:cNvGrpSpPr/>
          <p:nvPr/>
        </p:nvGrpSpPr>
        <p:grpSpPr>
          <a:xfrm>
            <a:off x="365125" y="3863975"/>
            <a:ext cx="488950" cy="1074738"/>
            <a:chOff x="0" y="0"/>
            <a:chExt cx="308" cy="902"/>
          </a:xfrm>
        </p:grpSpPr>
        <p:sp>
          <p:nvSpPr>
            <p:cNvPr id="92247" name="Text Box 59"/>
            <p:cNvSpPr txBox="1"/>
            <p:nvPr/>
          </p:nvSpPr>
          <p:spPr>
            <a:xfrm>
              <a:off x="0"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a:t>
              </a:r>
            </a:p>
          </p:txBody>
        </p:sp>
        <p:sp>
          <p:nvSpPr>
            <p:cNvPr id="92248" name="Text Box 60"/>
            <p:cNvSpPr txBox="1"/>
            <p:nvPr/>
          </p:nvSpPr>
          <p:spPr>
            <a:xfrm>
              <a:off x="20" y="566"/>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C</a:t>
              </a:r>
            </a:p>
          </p:txBody>
        </p:sp>
        <p:sp>
          <p:nvSpPr>
            <p:cNvPr id="92249" name="Line 64"/>
            <p:cNvSpPr/>
            <p:nvPr/>
          </p:nvSpPr>
          <p:spPr>
            <a:xfrm>
              <a:off x="126" y="268"/>
              <a:ext cx="0" cy="336"/>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sp>
        <p:nvSpPr>
          <p:cNvPr id="92213" name="Line 65"/>
          <p:cNvSpPr/>
          <p:nvPr/>
        </p:nvSpPr>
        <p:spPr>
          <a:xfrm>
            <a:off x="1250950" y="3500438"/>
            <a:ext cx="0" cy="4000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nvGrpSpPr>
          <p:cNvPr id="92214" name="Group 68"/>
          <p:cNvGrpSpPr/>
          <p:nvPr/>
        </p:nvGrpSpPr>
        <p:grpSpPr>
          <a:xfrm>
            <a:off x="760730" y="3840163"/>
            <a:ext cx="762000" cy="400050"/>
            <a:chOff x="0" y="0"/>
            <a:chExt cx="480" cy="336"/>
          </a:xfrm>
        </p:grpSpPr>
        <p:sp>
          <p:nvSpPr>
            <p:cNvPr id="92245" name="Text Box 61"/>
            <p:cNvSpPr txBox="1"/>
            <p:nvPr/>
          </p:nvSpPr>
          <p:spPr>
            <a:xfrm>
              <a:off x="192"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p>
          </p:txBody>
        </p:sp>
        <p:sp>
          <p:nvSpPr>
            <p:cNvPr id="92246" name="Line 67"/>
            <p:cNvSpPr/>
            <p:nvPr/>
          </p:nvSpPr>
          <p:spPr>
            <a:xfrm>
              <a:off x="0" y="159"/>
              <a:ext cx="192" cy="0"/>
            </a:xfrm>
            <a:prstGeom prst="line">
              <a:avLst/>
            </a:prstGeom>
            <a:ln w="38100" cap="flat" cmpd="sng">
              <a:solidFill>
                <a:schemeClr val="accent1"/>
              </a:solidFill>
              <a:prstDash val="solid"/>
              <a:miter/>
              <a:headEnd type="none" w="med" len="med"/>
              <a:tailEnd type="none" w="med" len="med"/>
            </a:ln>
          </p:spPr>
          <p:txBody>
            <a:bodyPr/>
            <a:lstStyle/>
            <a:p>
              <a:endParaRPr lang="zh-CN" altLang="en-US"/>
            </a:p>
          </p:txBody>
        </p:sp>
      </p:grpSp>
      <p:graphicFrame>
        <p:nvGraphicFramePr>
          <p:cNvPr id="73793" name="Group 65"/>
          <p:cNvGraphicFramePr>
            <a:graphicFrameLocks noGrp="1"/>
          </p:cNvGraphicFramePr>
          <p:nvPr/>
        </p:nvGraphicFramePr>
        <p:xfrm>
          <a:off x="2025650" y="3240088"/>
          <a:ext cx="2209800" cy="1760538"/>
        </p:xfrm>
        <a:graphic>
          <a:graphicData uri="http://schemas.openxmlformats.org/drawingml/2006/table">
            <a:tbl>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92242" name="Group 99"/>
          <p:cNvGrpSpPr/>
          <p:nvPr/>
        </p:nvGrpSpPr>
        <p:grpSpPr>
          <a:xfrm>
            <a:off x="1949450" y="3143250"/>
            <a:ext cx="947738" cy="539750"/>
            <a:chOff x="-20" y="-41"/>
            <a:chExt cx="597" cy="453"/>
          </a:xfrm>
        </p:grpSpPr>
        <p:sp>
          <p:nvSpPr>
            <p:cNvPr id="92243" name="Text Box 100"/>
            <p:cNvSpPr txBox="1"/>
            <p:nvPr/>
          </p:nvSpPr>
          <p:spPr>
            <a:xfrm>
              <a:off x="-20" y="76"/>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2244" name="Text Box 101"/>
            <p:cNvSpPr txBox="1"/>
            <p:nvPr/>
          </p:nvSpPr>
          <p:spPr>
            <a:xfrm>
              <a:off x="251" y="-41"/>
              <a:ext cx="32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2</a:t>
              </a:r>
              <a:endParaRPr lang="en-US" altLang="zh-CN" sz="2000" b="1" dirty="0">
                <a:latin typeface="Calibri" panose="020F0502020204030204" pitchFamily="34" charset="0"/>
                <a:ea typeface="宋体" panose="02010600030101010101" pitchFamily="2" charset="-122"/>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p:cNvSpPr>
          <p:nvPr>
            <p:ph type="title"/>
          </p:nvPr>
        </p:nvSpPr>
        <p:spPr>
          <a:xfrm>
            <a:off x="228600" y="473075"/>
            <a:ext cx="7315200" cy="40005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完成如图所示状态表的状态分配。</a:t>
            </a:r>
          </a:p>
        </p:txBody>
      </p:sp>
      <p:graphicFrame>
        <p:nvGraphicFramePr>
          <p:cNvPr id="74755" name="Group 3"/>
          <p:cNvGraphicFramePr>
            <a:graphicFrameLocks noGrp="1"/>
          </p:cNvGraphicFramePr>
          <p:nvPr/>
        </p:nvGraphicFramePr>
        <p:xfrm>
          <a:off x="611188" y="804863"/>
          <a:ext cx="4191000" cy="2127252"/>
        </p:xfrm>
        <a:graphic>
          <a:graphicData uri="http://schemas.openxmlformats.org/drawingml/2006/table">
            <a:tbl>
              <a:tblPr/>
              <a:tblGrid>
                <a:gridCol w="960438">
                  <a:extLst>
                    <a:ext uri="{9D8B030D-6E8A-4147-A177-3AD203B41FA5}">
                      <a16:colId xmlns:a16="http://schemas.microsoft.com/office/drawing/2014/main" val="20000"/>
                    </a:ext>
                  </a:extLst>
                </a:gridCol>
                <a:gridCol w="808037">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8038">
                  <a:extLst>
                    <a:ext uri="{9D8B030D-6E8A-4147-A177-3AD203B41FA5}">
                      <a16:colId xmlns:a16="http://schemas.microsoft.com/office/drawing/2014/main" val="20003"/>
                    </a:ext>
                  </a:extLst>
                </a:gridCol>
                <a:gridCol w="808037">
                  <a:extLst>
                    <a:ext uri="{9D8B030D-6E8A-4147-A177-3AD203B41FA5}">
                      <a16:colId xmlns:a16="http://schemas.microsoft.com/office/drawing/2014/main" val="20004"/>
                    </a:ext>
                  </a:extLst>
                </a:gridCol>
              </a:tblGrid>
              <a:tr h="3540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540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5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540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5401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55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93232" name="Group 51"/>
          <p:cNvGrpSpPr/>
          <p:nvPr/>
        </p:nvGrpSpPr>
        <p:grpSpPr>
          <a:xfrm>
            <a:off x="720725" y="687388"/>
            <a:ext cx="1028700" cy="519112"/>
            <a:chOff x="84" y="33"/>
            <a:chExt cx="648" cy="435"/>
          </a:xfrm>
        </p:grpSpPr>
        <p:sp>
          <p:nvSpPr>
            <p:cNvPr id="93324" name="Text Box 52"/>
            <p:cNvSpPr txBox="1"/>
            <p:nvPr/>
          </p:nvSpPr>
          <p:spPr>
            <a:xfrm>
              <a:off x="252" y="33"/>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3325" name="Text Box 53"/>
            <p:cNvSpPr txBox="1"/>
            <p:nvPr/>
          </p:nvSpPr>
          <p:spPr>
            <a:xfrm>
              <a:off x="84" y="132"/>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grpSp>
        <p:nvGrpSpPr>
          <p:cNvPr id="93233" name="Group 55"/>
          <p:cNvGrpSpPr/>
          <p:nvPr/>
        </p:nvGrpSpPr>
        <p:grpSpPr>
          <a:xfrm>
            <a:off x="6604000" y="887413"/>
            <a:ext cx="1143000" cy="400050"/>
            <a:chOff x="0" y="0"/>
            <a:chExt cx="720" cy="336"/>
          </a:xfrm>
        </p:grpSpPr>
        <p:sp>
          <p:nvSpPr>
            <p:cNvPr id="93321" name="Text Box 56"/>
            <p:cNvSpPr txBox="1"/>
            <p:nvPr/>
          </p:nvSpPr>
          <p:spPr>
            <a:xfrm>
              <a:off x="0"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B</a:t>
              </a:r>
            </a:p>
          </p:txBody>
        </p:sp>
        <p:sp>
          <p:nvSpPr>
            <p:cNvPr id="93322" name="Text Box 57"/>
            <p:cNvSpPr txBox="1"/>
            <p:nvPr/>
          </p:nvSpPr>
          <p:spPr>
            <a:xfrm>
              <a:off x="432"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p>
          </p:txBody>
        </p:sp>
        <p:sp>
          <p:nvSpPr>
            <p:cNvPr id="93323" name="Line 58"/>
            <p:cNvSpPr/>
            <p:nvPr/>
          </p:nvSpPr>
          <p:spPr>
            <a:xfrm>
              <a:off x="240" y="144"/>
              <a:ext cx="192" cy="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sp>
        <p:nvSpPr>
          <p:cNvPr id="93234" name="Line 59"/>
          <p:cNvSpPr/>
          <p:nvPr/>
        </p:nvSpPr>
        <p:spPr>
          <a:xfrm>
            <a:off x="6772275" y="1219200"/>
            <a:ext cx="0" cy="4000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nvGrpSpPr>
          <p:cNvPr id="93235" name="Group 60"/>
          <p:cNvGrpSpPr/>
          <p:nvPr/>
        </p:nvGrpSpPr>
        <p:grpSpPr>
          <a:xfrm>
            <a:off x="6588125" y="1585913"/>
            <a:ext cx="488950" cy="1073150"/>
            <a:chOff x="0" y="0"/>
            <a:chExt cx="308" cy="902"/>
          </a:xfrm>
        </p:grpSpPr>
        <p:sp>
          <p:nvSpPr>
            <p:cNvPr id="93318" name="Text Box 61"/>
            <p:cNvSpPr txBox="1"/>
            <p:nvPr/>
          </p:nvSpPr>
          <p:spPr>
            <a:xfrm>
              <a:off x="0"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a:t>
              </a:r>
            </a:p>
          </p:txBody>
        </p:sp>
        <p:sp>
          <p:nvSpPr>
            <p:cNvPr id="93319" name="Text Box 62"/>
            <p:cNvSpPr txBox="1"/>
            <p:nvPr/>
          </p:nvSpPr>
          <p:spPr>
            <a:xfrm>
              <a:off x="20" y="566"/>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C</a:t>
              </a:r>
            </a:p>
          </p:txBody>
        </p:sp>
        <p:sp>
          <p:nvSpPr>
            <p:cNvPr id="93320" name="Line 63"/>
            <p:cNvSpPr/>
            <p:nvPr/>
          </p:nvSpPr>
          <p:spPr>
            <a:xfrm>
              <a:off x="126" y="268"/>
              <a:ext cx="0" cy="336"/>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sp>
        <p:nvSpPr>
          <p:cNvPr id="93236" name="Line 64"/>
          <p:cNvSpPr/>
          <p:nvPr/>
        </p:nvSpPr>
        <p:spPr>
          <a:xfrm>
            <a:off x="7473950" y="1220788"/>
            <a:ext cx="0" cy="400050"/>
          </a:xfrm>
          <a:prstGeom prst="line">
            <a:avLst/>
          </a:prstGeom>
          <a:ln w="38100" cap="flat" cmpd="sng">
            <a:solidFill>
              <a:srgbClr val="FF9900"/>
            </a:solidFill>
            <a:prstDash val="solid"/>
            <a:miter/>
            <a:headEnd type="none" w="med" len="med"/>
            <a:tailEnd type="none" w="med" len="med"/>
          </a:ln>
        </p:spPr>
        <p:txBody>
          <a:bodyPr/>
          <a:lstStyle/>
          <a:p>
            <a:endParaRPr lang="zh-CN" altLang="en-US"/>
          </a:p>
        </p:txBody>
      </p:sp>
      <p:grpSp>
        <p:nvGrpSpPr>
          <p:cNvPr id="93237" name="Group 65"/>
          <p:cNvGrpSpPr/>
          <p:nvPr/>
        </p:nvGrpSpPr>
        <p:grpSpPr>
          <a:xfrm>
            <a:off x="6985000" y="1573213"/>
            <a:ext cx="762000" cy="400050"/>
            <a:chOff x="0" y="0"/>
            <a:chExt cx="480" cy="336"/>
          </a:xfrm>
        </p:grpSpPr>
        <p:sp>
          <p:nvSpPr>
            <p:cNvPr id="93316" name="Text Box 66"/>
            <p:cNvSpPr txBox="1"/>
            <p:nvPr/>
          </p:nvSpPr>
          <p:spPr>
            <a:xfrm>
              <a:off x="192"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p>
          </p:txBody>
        </p:sp>
        <p:sp>
          <p:nvSpPr>
            <p:cNvPr id="93317" name="Line 67"/>
            <p:cNvSpPr/>
            <p:nvPr/>
          </p:nvSpPr>
          <p:spPr>
            <a:xfrm>
              <a:off x="0" y="144"/>
              <a:ext cx="192" cy="0"/>
            </a:xfrm>
            <a:prstGeom prst="line">
              <a:avLst/>
            </a:prstGeom>
            <a:ln w="38100" cap="flat" cmpd="sng">
              <a:solidFill>
                <a:schemeClr val="accent1"/>
              </a:solidFill>
              <a:prstDash val="solid"/>
              <a:miter/>
              <a:headEnd type="none" w="med" len="med"/>
              <a:tailEnd type="none" w="med" len="med"/>
            </a:ln>
          </p:spPr>
          <p:txBody>
            <a:bodyPr/>
            <a:lstStyle/>
            <a:p>
              <a:endParaRPr lang="zh-CN" altLang="en-US"/>
            </a:p>
          </p:txBody>
        </p:sp>
      </p:grpSp>
      <p:graphicFrame>
        <p:nvGraphicFramePr>
          <p:cNvPr id="74816" name="Group 64"/>
          <p:cNvGraphicFramePr>
            <a:graphicFrameLocks noGrp="1"/>
          </p:cNvGraphicFramePr>
          <p:nvPr/>
        </p:nvGraphicFramePr>
        <p:xfrm>
          <a:off x="6084888" y="3259138"/>
          <a:ext cx="2065338" cy="1760538"/>
        </p:xfrm>
        <a:graphic>
          <a:graphicData uri="http://schemas.openxmlformats.org/drawingml/2006/table">
            <a:tbl>
              <a:tblPr/>
              <a:tblGrid>
                <a:gridCol w="688975">
                  <a:extLst>
                    <a:ext uri="{9D8B030D-6E8A-4147-A177-3AD203B41FA5}">
                      <a16:colId xmlns:a16="http://schemas.microsoft.com/office/drawing/2014/main" val="20000"/>
                    </a:ext>
                  </a:extLst>
                </a:gridCol>
                <a:gridCol w="688975">
                  <a:extLst>
                    <a:ext uri="{9D8B030D-6E8A-4147-A177-3AD203B41FA5}">
                      <a16:colId xmlns:a16="http://schemas.microsoft.com/office/drawing/2014/main" val="20001"/>
                    </a:ext>
                  </a:extLst>
                </a:gridCol>
                <a:gridCol w="687388">
                  <a:extLst>
                    <a:ext uri="{9D8B030D-6E8A-4147-A177-3AD203B41FA5}">
                      <a16:colId xmlns:a16="http://schemas.microsoft.com/office/drawing/2014/main" val="20002"/>
                    </a:ext>
                  </a:extLst>
                </a:gridCol>
              </a:tblGrid>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21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93265" name="Group 97"/>
          <p:cNvGrpSpPr/>
          <p:nvPr/>
        </p:nvGrpSpPr>
        <p:grpSpPr>
          <a:xfrm>
            <a:off x="6042025" y="3148013"/>
            <a:ext cx="833438" cy="546100"/>
            <a:chOff x="2" y="-55"/>
            <a:chExt cx="562" cy="460"/>
          </a:xfrm>
        </p:grpSpPr>
        <p:sp>
          <p:nvSpPr>
            <p:cNvPr id="93314" name="Text Box 98"/>
            <p:cNvSpPr txBox="1"/>
            <p:nvPr/>
          </p:nvSpPr>
          <p:spPr>
            <a:xfrm>
              <a:off x="2" y="69"/>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3315" name="Text Box 99"/>
            <p:cNvSpPr txBox="1"/>
            <p:nvPr/>
          </p:nvSpPr>
          <p:spPr>
            <a:xfrm>
              <a:off x="238" y="-55"/>
              <a:ext cx="32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2</a:t>
              </a:r>
              <a:endParaRPr lang="en-US" altLang="zh-CN" sz="2000" b="1" dirty="0">
                <a:latin typeface="Calibri" panose="020F0502020204030204" pitchFamily="34" charset="0"/>
                <a:ea typeface="宋体" panose="02010600030101010101" pitchFamily="2" charset="-122"/>
              </a:endParaRPr>
            </a:p>
          </p:txBody>
        </p:sp>
      </p:grpSp>
      <p:graphicFrame>
        <p:nvGraphicFramePr>
          <p:cNvPr id="74846" name="Group 94"/>
          <p:cNvGraphicFramePr>
            <a:graphicFrameLocks noGrp="1"/>
          </p:cNvGraphicFramePr>
          <p:nvPr/>
        </p:nvGraphicFramePr>
        <p:xfrm>
          <a:off x="228600" y="3019425"/>
          <a:ext cx="4992688" cy="2095500"/>
        </p:xfrm>
        <a:graphic>
          <a:graphicData uri="http://schemas.openxmlformats.org/drawingml/2006/table">
            <a:tbl>
              <a:tblPr/>
              <a:tblGrid>
                <a:gridCol w="1143000">
                  <a:extLst>
                    <a:ext uri="{9D8B030D-6E8A-4147-A177-3AD203B41FA5}">
                      <a16:colId xmlns:a16="http://schemas.microsoft.com/office/drawing/2014/main" val="20000"/>
                    </a:ext>
                  </a:extLst>
                </a:gridCol>
                <a:gridCol w="965200">
                  <a:extLst>
                    <a:ext uri="{9D8B030D-6E8A-4147-A177-3AD203B41FA5}">
                      <a16:colId xmlns:a16="http://schemas.microsoft.com/office/drawing/2014/main" val="20001"/>
                    </a:ext>
                  </a:extLst>
                </a:gridCol>
                <a:gridCol w="960438">
                  <a:extLst>
                    <a:ext uri="{9D8B030D-6E8A-4147-A177-3AD203B41FA5}">
                      <a16:colId xmlns:a16="http://schemas.microsoft.com/office/drawing/2014/main" val="20002"/>
                    </a:ext>
                  </a:extLst>
                </a:gridCol>
                <a:gridCol w="962025">
                  <a:extLst>
                    <a:ext uri="{9D8B030D-6E8A-4147-A177-3AD203B41FA5}">
                      <a16:colId xmlns:a16="http://schemas.microsoft.com/office/drawing/2014/main" val="20003"/>
                    </a:ext>
                  </a:extLst>
                </a:gridCol>
                <a:gridCol w="962025">
                  <a:extLst>
                    <a:ext uri="{9D8B030D-6E8A-4147-A177-3AD203B41FA5}">
                      <a16:colId xmlns:a16="http://schemas.microsoft.com/office/drawing/2014/main" val="20004"/>
                    </a:ext>
                  </a:extLst>
                </a:gridCol>
              </a:tblGrid>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001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011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001/1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011/1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E   010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92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001/0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93311" name="Group 147"/>
          <p:cNvGrpSpPr/>
          <p:nvPr/>
        </p:nvGrpSpPr>
        <p:grpSpPr>
          <a:xfrm>
            <a:off x="447675" y="2921000"/>
            <a:ext cx="1296988" cy="517525"/>
            <a:chOff x="0" y="0"/>
            <a:chExt cx="642" cy="434"/>
          </a:xfrm>
        </p:grpSpPr>
        <p:sp>
          <p:nvSpPr>
            <p:cNvPr id="93312" name="Text Box 148"/>
            <p:cNvSpPr txBox="1"/>
            <p:nvPr/>
          </p:nvSpPr>
          <p:spPr>
            <a:xfrm>
              <a:off x="162" y="0"/>
              <a:ext cx="48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x</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3313" name="Text Box 149"/>
            <p:cNvSpPr txBox="1"/>
            <p:nvPr/>
          </p:nvSpPr>
          <p:spPr>
            <a:xfrm>
              <a:off x="0" y="98"/>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a:xfrm>
            <a:off x="641350" y="650875"/>
            <a:ext cx="6629400" cy="97155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4</a:t>
            </a:r>
            <a:r>
              <a:rPr lang="zh-CN" altLang="en-US" sz="2000" b="1" dirty="0">
                <a:solidFill>
                  <a:srgbClr val="FF0000"/>
                </a:solidFill>
                <a:latin typeface="华文新魏" panose="02010800040101010101" pitchFamily="2" charset="-122"/>
                <a:ea typeface="华文新魏" panose="02010800040101010101" pitchFamily="2" charset="-122"/>
              </a:rPr>
              <a:t>）触发器类型的选择及激励函数和输出函数的确定</a:t>
            </a:r>
          </a:p>
        </p:txBody>
      </p:sp>
      <p:sp>
        <p:nvSpPr>
          <p:cNvPr id="94211" name="Rectangle 3"/>
          <p:cNvSpPr>
            <a:spLocks noGrp="1"/>
          </p:cNvSpPr>
          <p:nvPr>
            <p:ph/>
          </p:nvPr>
        </p:nvSpPr>
        <p:spPr>
          <a:xfrm>
            <a:off x="415925" y="1062355"/>
            <a:ext cx="8119745" cy="4106545"/>
          </a:xfrm>
          <a:prstGeom prst="rect">
            <a:avLst/>
          </a:prstGeom>
          <a:noFill/>
          <a:ln w="9525">
            <a:noFill/>
          </a:ln>
        </p:spPr>
        <p:txBody>
          <a:bodyPr/>
          <a:lstStyle/>
          <a:p>
            <a:pPr>
              <a:lnSpc>
                <a:spcPct val="130000"/>
              </a:lnSpc>
              <a:buNone/>
            </a:pPr>
            <a:r>
              <a:rPr lang="zh-CN" altLang="en-US" sz="2000"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1</a:t>
            </a:r>
            <a:r>
              <a:rPr lang="zh-CN" altLang="en-US" sz="2000" b="1" dirty="0">
                <a:solidFill>
                  <a:srgbClr val="FF0000"/>
                </a:solidFill>
                <a:latin typeface="华文新魏" panose="02010800040101010101" pitchFamily="2" charset="-122"/>
                <a:ea typeface="华文新魏" panose="02010800040101010101" pitchFamily="2" charset="-122"/>
              </a:rPr>
              <a:t>）触发器类型的选择</a:t>
            </a:r>
          </a:p>
          <a:p>
            <a:pPr>
              <a:lnSpc>
                <a:spcPct val="130000"/>
              </a:lnSpc>
              <a:buNone/>
            </a:pPr>
            <a:r>
              <a:rPr lang="zh-CN" altLang="en-US" sz="2000" b="1" dirty="0">
                <a:latin typeface="华文新魏" panose="02010800040101010101" pitchFamily="2" charset="-122"/>
                <a:ea typeface="华文新魏" panose="02010800040101010101" pitchFamily="2" charset="-122"/>
              </a:rPr>
              <a:t>   触发器类型的不同将决定电路中激励函数的繁简。因此，</a:t>
            </a:r>
            <a:r>
              <a:rPr lang="zh-CN" altLang="en-US" sz="2000" b="1" dirty="0">
                <a:solidFill>
                  <a:srgbClr val="FF0000"/>
                </a:solidFill>
                <a:latin typeface="华文新魏" panose="02010800040101010101" pitchFamily="2" charset="-122"/>
                <a:ea typeface="华文新魏" panose="02010800040101010101" pitchFamily="2" charset="-122"/>
              </a:rPr>
              <a:t>选择触发器类型的重要条件就是能使激励函数最简。</a:t>
            </a:r>
          </a:p>
          <a:p>
            <a:pPr>
              <a:lnSpc>
                <a:spcPct val="130000"/>
              </a:lnSpc>
              <a:buNone/>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在大多数情况下，最常选用的是</a:t>
            </a:r>
            <a:r>
              <a:rPr lang="en-US" altLang="zh-CN" sz="2000" b="1" dirty="0">
                <a:latin typeface="华文新魏" panose="02010800040101010101" pitchFamily="2" charset="-122"/>
                <a:ea typeface="华文新魏" panose="02010800040101010101" pitchFamily="2" charset="-122"/>
              </a:rPr>
              <a:t>D</a:t>
            </a:r>
            <a:r>
              <a:rPr lang="zh-CN" altLang="en-US" sz="2000" b="1" dirty="0">
                <a:latin typeface="华文新魏" panose="02010800040101010101" pitchFamily="2" charset="-122"/>
                <a:ea typeface="华文新魏" panose="02010800040101010101" pitchFamily="2" charset="-122"/>
              </a:rPr>
              <a:t>触发器，其次是选用</a:t>
            </a:r>
            <a:r>
              <a:rPr lang="en-US" altLang="zh-CN" sz="2000" b="1" dirty="0">
                <a:latin typeface="华文新魏" panose="02010800040101010101" pitchFamily="2" charset="-122"/>
                <a:ea typeface="华文新魏" panose="02010800040101010101" pitchFamily="2" charset="-122"/>
              </a:rPr>
              <a:t>JK</a:t>
            </a:r>
            <a:r>
              <a:rPr lang="zh-CN" altLang="en-US" sz="2000" b="1" dirty="0">
                <a:latin typeface="华文新魏" panose="02010800040101010101" pitchFamily="2" charset="-122"/>
                <a:ea typeface="华文新魏" panose="02010800040101010101" pitchFamily="2" charset="-122"/>
              </a:rPr>
              <a:t>触发器和</a:t>
            </a:r>
            <a:r>
              <a:rPr lang="en-US" altLang="zh-CN" sz="2000" b="1" dirty="0">
                <a:latin typeface="华文新魏" panose="02010800040101010101" pitchFamily="2" charset="-122"/>
                <a:ea typeface="华文新魏" panose="02010800040101010101" pitchFamily="2" charset="-122"/>
              </a:rPr>
              <a:t>T</a:t>
            </a:r>
            <a:r>
              <a:rPr lang="zh-CN" altLang="en-US" sz="2000" b="1" dirty="0">
                <a:latin typeface="华文新魏" panose="02010800040101010101" pitchFamily="2" charset="-122"/>
                <a:ea typeface="华文新魏" panose="02010800040101010101" pitchFamily="2" charset="-122"/>
              </a:rPr>
              <a:t>触发器。</a:t>
            </a:r>
            <a:endParaRPr lang="en-US" altLang="zh-CN" sz="2000" b="1" dirty="0">
              <a:latin typeface="华文新魏" panose="02010800040101010101" pitchFamily="2" charset="-122"/>
              <a:ea typeface="华文新魏" panose="02010800040101010101" pitchFamily="2" charset="-122"/>
            </a:endParaRPr>
          </a:p>
          <a:p>
            <a:pPr>
              <a:lnSpc>
                <a:spcPct val="130000"/>
              </a:lnSpc>
              <a:buNone/>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在非计数型的时序电路中，有时可选用</a:t>
            </a:r>
            <a:r>
              <a:rPr lang="en-US" altLang="zh-CN" sz="2000" b="1" dirty="0">
                <a:latin typeface="华文新魏" panose="02010800040101010101" pitchFamily="2" charset="-122"/>
                <a:ea typeface="华文新魏" panose="02010800040101010101" pitchFamily="2" charset="-122"/>
              </a:rPr>
              <a:t>SR</a:t>
            </a:r>
            <a:r>
              <a:rPr lang="zh-CN" altLang="en-US" sz="2000" b="1" dirty="0">
                <a:latin typeface="华文新魏" panose="02010800040101010101" pitchFamily="2" charset="-122"/>
                <a:ea typeface="华文新魏" panose="02010800040101010101" pitchFamily="2" charset="-122"/>
              </a:rPr>
              <a:t>触发器。在</a:t>
            </a:r>
            <a:r>
              <a:rPr lang="zh-CN" altLang="en-US" sz="2000" b="1" u="sng" dirty="0">
                <a:latin typeface="华文新魏" panose="02010800040101010101" pitchFamily="2" charset="-122"/>
                <a:ea typeface="华文新魏" panose="02010800040101010101" pitchFamily="2" charset="-122"/>
              </a:rPr>
              <a:t>小规模 </a:t>
            </a:r>
            <a:r>
              <a:rPr lang="en-US" altLang="zh-CN" sz="2000" b="1" u="sng"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器件中只包含</a:t>
            </a:r>
            <a:r>
              <a:rPr lang="en-US" altLang="zh-CN" sz="2000" b="1" dirty="0">
                <a:latin typeface="华文新魏" panose="02010800040101010101" pitchFamily="2" charset="-122"/>
                <a:ea typeface="华文新魏" panose="02010800040101010101" pitchFamily="2" charset="-122"/>
              </a:rPr>
              <a:t>D</a:t>
            </a:r>
            <a:r>
              <a:rPr lang="zh-CN" altLang="en-US" sz="2000" b="1" dirty="0">
                <a:latin typeface="华文新魏" panose="02010800040101010101" pitchFamily="2" charset="-122"/>
                <a:ea typeface="华文新魏" panose="02010800040101010101" pitchFamily="2" charset="-122"/>
              </a:rPr>
              <a:t>触发器。</a:t>
            </a:r>
            <a:r>
              <a:rPr lang="zh-CN" altLang="en-US" sz="2000" b="1" u="sng" dirty="0">
                <a:latin typeface="华文新魏" panose="02010800040101010101" pitchFamily="2" charset="-122"/>
                <a:ea typeface="华文新魏" panose="02010800040101010101" pitchFamily="2" charset="-122"/>
              </a:rPr>
              <a:t>大规模</a:t>
            </a:r>
            <a:r>
              <a:rPr lang="en-US" altLang="zh-CN" sz="2000" b="1" u="sng"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中有些型号有其他触发器的。</a:t>
            </a:r>
          </a:p>
        </p:txBody>
      </p:sp>
      <p:sp>
        <p:nvSpPr>
          <p:cNvPr id="94212" name="Rectangle 2"/>
          <p:cNvSpPr txBox="1"/>
          <p:nvPr/>
        </p:nvSpPr>
        <p:spPr>
          <a:xfrm>
            <a:off x="323850" y="4371975"/>
            <a:ext cx="7010400" cy="457200"/>
          </a:xfrm>
          <a:prstGeom prst="rect">
            <a:avLst/>
          </a:prstGeom>
          <a:noFill/>
          <a:ln w="9525">
            <a:noFill/>
          </a:ln>
        </p:spPr>
        <p:txBody>
          <a:bodyPr anchor="ctr"/>
          <a:lstStyle/>
          <a:p>
            <a:pPr>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2</a:t>
            </a:r>
            <a:r>
              <a:rPr lang="zh-CN" altLang="en-US" sz="2000" b="1" dirty="0">
                <a:solidFill>
                  <a:srgbClr val="FF0000"/>
                </a:solidFill>
                <a:latin typeface="华文新魏" panose="02010800040101010101" pitchFamily="2" charset="-122"/>
                <a:ea typeface="华文新魏" panose="02010800040101010101" pitchFamily="2" charset="-122"/>
              </a:rPr>
              <a:t>）激励函数和输出函数的确定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4211">
                                            <p:txEl>
                                              <p:pRg st="3" end="3"/>
                                            </p:txEl>
                                          </p:spTgt>
                                        </p:tgtEl>
                                        <p:attrNameLst>
                                          <p:attrName>style.visibility</p:attrName>
                                        </p:attrNameLst>
                                      </p:cBhvr>
                                      <p:to>
                                        <p:strVal val="visible"/>
                                      </p:to>
                                    </p:set>
                                    <p:anim calcmode="lin" valueType="num">
                                      <p:cBhvr additive="base">
                                        <p:cTn id="25"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42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212"/>
                                        </p:tgtEl>
                                        <p:attrNameLst>
                                          <p:attrName>style.visibility</p:attrName>
                                        </p:attrNameLst>
                                      </p:cBhvr>
                                      <p:to>
                                        <p:strVal val="visible"/>
                                      </p:to>
                                    </p:set>
                                    <p:anim calcmode="lin" valueType="num">
                                      <p:cBhvr additive="base">
                                        <p:cTn id="31" dur="500" fill="hold"/>
                                        <p:tgtEl>
                                          <p:spTgt spid="94212"/>
                                        </p:tgtEl>
                                        <p:attrNameLst>
                                          <p:attrName>ppt_x</p:attrName>
                                        </p:attrNameLst>
                                      </p:cBhvr>
                                      <p:tavLst>
                                        <p:tav tm="0">
                                          <p:val>
                                            <p:strVal val="#ppt_x"/>
                                          </p:val>
                                        </p:tav>
                                        <p:tav tm="100000">
                                          <p:val>
                                            <p:strVal val="#ppt_x"/>
                                          </p:val>
                                        </p:tav>
                                      </p:tavLst>
                                    </p:anim>
                                    <p:anim calcmode="lin" valueType="num">
                                      <p:cBhvr additive="base">
                                        <p:cTn id="32" dur="500" fill="hold"/>
                                        <p:tgtEl>
                                          <p:spTgt spid="94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0" grpId="1"/>
      <p:bldP spid="94212" grpId="0"/>
      <p:bldP spid="942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609600" y="473075"/>
            <a:ext cx="4038600" cy="400050"/>
          </a:xfrm>
          <a:prstGeom prst="rect">
            <a:avLst/>
          </a:prstGeom>
          <a:noFill/>
          <a:ln w="9525">
            <a:noFill/>
          </a:ln>
        </p:spPr>
        <p:txBody>
          <a:bodyPr/>
          <a:lstStyle/>
          <a:p>
            <a:pPr eaLnBrk="1" hangingPunct="1"/>
            <a:r>
              <a:rPr lang="zh-CN" altLang="en-US" sz="1800" b="1" dirty="0">
                <a:solidFill>
                  <a:srgbClr val="C00000"/>
                </a:solidFill>
                <a:latin typeface="华文新魏" panose="02010800040101010101" pitchFamily="2" charset="-122"/>
                <a:ea typeface="华文新魏" panose="02010800040101010101" pitchFamily="2" charset="-122"/>
              </a:rPr>
              <a:t>分析步骤如下：</a:t>
            </a:r>
          </a:p>
        </p:txBody>
      </p:sp>
      <p:sp>
        <p:nvSpPr>
          <p:cNvPr id="17429" name="Text Box 37"/>
          <p:cNvSpPr txBox="1"/>
          <p:nvPr/>
        </p:nvSpPr>
        <p:spPr>
          <a:xfrm>
            <a:off x="321945" y="4200525"/>
            <a:ext cx="8305800" cy="647700"/>
          </a:xfrm>
          <a:prstGeom prst="rect">
            <a:avLst/>
          </a:prstGeom>
          <a:noFill/>
          <a:ln w="9525">
            <a:noFill/>
          </a:ln>
        </p:spPr>
        <p:txBody>
          <a:bodyPr>
            <a:spAutoFit/>
          </a:bodyPr>
          <a:lstStyle/>
          <a:p>
            <a:pPr eaLnBrk="1" hangingPunct="1">
              <a:lnSpc>
                <a:spcPct val="90000"/>
              </a:lnSpc>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3</a:t>
            </a:r>
            <a:r>
              <a:rPr lang="zh-CN" altLang="en-US" b="1" dirty="0">
                <a:latin typeface="华文新魏" panose="02010800040101010101" pitchFamily="2" charset="-122"/>
                <a:ea typeface="华文新魏" panose="02010800040101010101" pitchFamily="2" charset="-122"/>
              </a:rPr>
              <a:t>）填写二进制状态表，见表</a:t>
            </a:r>
            <a:r>
              <a:rPr lang="en-US" altLang="zh-CN" b="1" dirty="0">
                <a:latin typeface="华文新魏" panose="02010800040101010101" pitchFamily="2" charset="-122"/>
                <a:ea typeface="华文新魏" panose="02010800040101010101" pitchFamily="2" charset="-122"/>
              </a:rPr>
              <a:t>(a)</a:t>
            </a:r>
            <a:r>
              <a:rPr lang="zh-CN" altLang="en-US" b="1" dirty="0">
                <a:latin typeface="华文新魏" panose="02010800040101010101" pitchFamily="2" charset="-122"/>
                <a:ea typeface="华文新魏" panose="02010800040101010101" pitchFamily="2" charset="-122"/>
              </a:rPr>
              <a:t>。</a:t>
            </a:r>
          </a:p>
          <a:p>
            <a:pPr eaLnBrk="1" hangingPunct="1">
              <a:lnSpc>
                <a:spcPct val="90000"/>
              </a:lnSpc>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4</a:t>
            </a:r>
            <a:r>
              <a:rPr lang="zh-CN" altLang="en-US" b="1" dirty="0">
                <a:latin typeface="华文新魏" panose="02010800040101010101" pitchFamily="2" charset="-122"/>
                <a:ea typeface="华文新魏" panose="02010800040101010101" pitchFamily="2" charset="-122"/>
              </a:rPr>
              <a:t>）填写二进制状态输出表，见表</a:t>
            </a:r>
            <a:r>
              <a:rPr lang="en-US" altLang="zh-CN" b="1" dirty="0">
                <a:latin typeface="华文新魏" panose="02010800040101010101" pitchFamily="2" charset="-122"/>
                <a:ea typeface="华文新魏" panose="02010800040101010101" pitchFamily="2" charset="-122"/>
              </a:rPr>
              <a:t>(b)</a:t>
            </a:r>
            <a:r>
              <a:rPr lang="zh-CN" altLang="en-US" b="1" dirty="0">
                <a:latin typeface="华文新魏" panose="02010800040101010101" pitchFamily="2" charset="-122"/>
                <a:ea typeface="华文新魏" panose="02010800040101010101" pitchFamily="2" charset="-122"/>
              </a:rPr>
              <a:t>。</a:t>
            </a:r>
          </a:p>
        </p:txBody>
      </p:sp>
      <p:grpSp>
        <p:nvGrpSpPr>
          <p:cNvPr id="17412" name="组合 1"/>
          <p:cNvGrpSpPr/>
          <p:nvPr/>
        </p:nvGrpSpPr>
        <p:grpSpPr>
          <a:xfrm>
            <a:off x="309527" y="845820"/>
            <a:ext cx="5296535" cy="1519555"/>
            <a:chOff x="214313" y="787400"/>
            <a:chExt cx="6705600" cy="1485900"/>
          </a:xfrm>
        </p:grpSpPr>
        <p:grpSp>
          <p:nvGrpSpPr>
            <p:cNvPr id="17427" name="Group 38"/>
            <p:cNvGrpSpPr/>
            <p:nvPr/>
          </p:nvGrpSpPr>
          <p:grpSpPr>
            <a:xfrm>
              <a:off x="214313" y="787400"/>
              <a:ext cx="6705600" cy="1485900"/>
              <a:chOff x="-57" y="0"/>
              <a:chExt cx="4224" cy="1248"/>
            </a:xfrm>
          </p:grpSpPr>
          <p:sp>
            <p:nvSpPr>
              <p:cNvPr id="17433" name="Rectangle 4"/>
              <p:cNvSpPr/>
              <p:nvPr/>
            </p:nvSpPr>
            <p:spPr>
              <a:xfrm>
                <a:off x="-57" y="0"/>
                <a:ext cx="4224" cy="1248"/>
              </a:xfrm>
              <a:prstGeom prst="rect">
                <a:avLst/>
              </a:prstGeom>
              <a:noFill/>
              <a:ln w="9525">
                <a:noFill/>
              </a:ln>
            </p:spPr>
            <p:txBody>
              <a:bodyPr/>
              <a:lstStyle/>
              <a:p>
                <a:pPr marL="342900" indent="-342900" eaLnBrk="1" hangingPunct="1">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）列出激励函数及输出函</a:t>
                </a:r>
                <a:r>
                  <a:rPr lang="zh-CN" altLang="en-US" b="1" dirty="0">
                    <a:solidFill>
                      <a:srgbClr val="C00000"/>
                    </a:solidFill>
                    <a:latin typeface="华文新魏" panose="02010800040101010101" pitchFamily="2" charset="-122"/>
                    <a:ea typeface="华文新魏" panose="02010800040101010101" pitchFamily="2" charset="-122"/>
                  </a:rPr>
                  <a:t>数表达式</a:t>
                </a:r>
                <a:r>
                  <a:rPr lang="zh-CN" altLang="en-US" b="1" dirty="0">
                    <a:latin typeface="华文新魏" panose="02010800040101010101" pitchFamily="2" charset="-122"/>
                    <a:ea typeface="华文新魏" panose="02010800040101010101" pitchFamily="2" charset="-122"/>
                  </a:rPr>
                  <a:t>：</a:t>
                </a:r>
              </a:p>
              <a:p>
                <a:pPr marL="342900" indent="-342900" eaLnBrk="1" hangingPunct="1">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D</a:t>
                </a:r>
                <a:r>
                  <a:rPr lang="en-US" altLang="zh-CN" b="1" baseline="-25000" dirty="0">
                    <a:latin typeface="华文新魏" panose="02010800040101010101" pitchFamily="2" charset="-122"/>
                    <a:ea typeface="华文新魏" panose="02010800040101010101" pitchFamily="2" charset="-122"/>
                  </a:rPr>
                  <a:t>0</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0</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0</a:t>
                </a:r>
                <a:endParaRPr lang="en-US" altLang="zh-CN" b="1" dirty="0">
                  <a:latin typeface="华文新魏" panose="02010800040101010101" pitchFamily="2" charset="-122"/>
                  <a:ea typeface="华文新魏" panose="02010800040101010101" pitchFamily="2" charset="-122"/>
                </a:endParaRPr>
              </a:p>
              <a:p>
                <a:pPr marL="342900" indent="-342900" eaLnBrk="1" hangingPunct="1">
                  <a:spcBef>
                    <a:spcPct val="2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D</a:t>
                </a:r>
                <a:r>
                  <a:rPr lang="en-US" altLang="zh-CN" b="1" baseline="-25000" dirty="0">
                    <a:latin typeface="华文新魏" panose="02010800040101010101" pitchFamily="2" charset="-122"/>
                    <a:ea typeface="华文新魏" panose="02010800040101010101" pitchFamily="2" charset="-122"/>
                  </a:rPr>
                  <a:t>1</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1</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1 </a:t>
                </a:r>
                <a:r>
                  <a:rPr lang="en-US" altLang="zh-CN" b="1" dirty="0">
                    <a:latin typeface="华文新魏" panose="02010800040101010101" pitchFamily="2" charset="-122"/>
                    <a:ea typeface="华文新魏" panose="02010800040101010101" pitchFamily="2" charset="-122"/>
                  </a:rPr>
                  <a:t>Q</a:t>
                </a:r>
                <a:r>
                  <a:rPr lang="en-US" altLang="zh-CN" b="1" baseline="-25000" dirty="0">
                    <a:latin typeface="华文新魏" panose="02010800040101010101" pitchFamily="2" charset="-122"/>
                    <a:ea typeface="华文新魏" panose="02010800040101010101" pitchFamily="2" charset="-122"/>
                  </a:rPr>
                  <a:t>0  </a:t>
                </a:r>
                <a:r>
                  <a:rPr lang="en-US" altLang="zh-CN" b="1" dirty="0">
                    <a:latin typeface="华文新魏" panose="02010800040101010101" pitchFamily="2" charset="-122"/>
                    <a:ea typeface="华文新魏" panose="02010800040101010101" pitchFamily="2" charset="-122"/>
                  </a:rPr>
                  <a:t>+ X Q</a:t>
                </a:r>
                <a:r>
                  <a:rPr lang="en-US" altLang="zh-CN" b="1" baseline="-25000" dirty="0">
                    <a:latin typeface="华文新魏" panose="02010800040101010101" pitchFamily="2" charset="-122"/>
                    <a:ea typeface="华文新魏" panose="02010800040101010101" pitchFamily="2" charset="-122"/>
                  </a:rPr>
                  <a:t>1 </a:t>
                </a:r>
                <a:r>
                  <a:rPr lang="en-US" altLang="zh-CN" b="1" dirty="0">
                    <a:latin typeface="华文新魏" panose="02010800040101010101" pitchFamily="2" charset="-122"/>
                    <a:ea typeface="华文新魏" panose="02010800040101010101" pitchFamily="2" charset="-122"/>
                  </a:rPr>
                  <a:t>Q</a:t>
                </a:r>
                <a:r>
                  <a:rPr lang="en-US" altLang="zh-CN" b="1" baseline="-25000" dirty="0">
                    <a:latin typeface="华文新魏" panose="02010800040101010101" pitchFamily="2" charset="-122"/>
                    <a:ea typeface="华文新魏" panose="02010800040101010101" pitchFamily="2" charset="-122"/>
                  </a:rPr>
                  <a:t>0</a:t>
                </a:r>
                <a:endParaRPr lang="en-US" altLang="zh-CN" b="1" dirty="0">
                  <a:latin typeface="华文新魏" panose="02010800040101010101" pitchFamily="2" charset="-122"/>
                  <a:ea typeface="华文新魏" panose="02010800040101010101" pitchFamily="2" charset="-122"/>
                </a:endParaRPr>
              </a:p>
              <a:p>
                <a:pPr marL="342900" indent="-342900" eaLnBrk="1" hangingPunct="1">
                  <a:spcBef>
                    <a:spcPct val="2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Z = XQ</a:t>
                </a:r>
                <a:r>
                  <a:rPr lang="en-US" altLang="zh-CN" b="1" baseline="-25000" dirty="0">
                    <a:latin typeface="华文新魏" panose="02010800040101010101" pitchFamily="2" charset="-122"/>
                    <a:ea typeface="华文新魏" panose="02010800040101010101" pitchFamily="2" charset="-122"/>
                  </a:rPr>
                  <a:t>1</a:t>
                </a:r>
                <a:r>
                  <a:rPr lang="en-US" altLang="zh-CN" b="1" dirty="0">
                    <a:latin typeface="华文新魏" panose="02010800040101010101" pitchFamily="2" charset="-122"/>
                    <a:ea typeface="华文新魏" panose="02010800040101010101" pitchFamily="2" charset="-122"/>
                  </a:rPr>
                  <a:t>Q</a:t>
                </a:r>
                <a:r>
                  <a:rPr lang="en-US" altLang="zh-CN" b="1" baseline="-25000" dirty="0">
                    <a:latin typeface="华文新魏" panose="02010800040101010101" pitchFamily="2" charset="-122"/>
                    <a:ea typeface="华文新魏" panose="02010800040101010101" pitchFamily="2" charset="-122"/>
                  </a:rPr>
                  <a:t>0</a:t>
                </a:r>
                <a:r>
                  <a:rPr lang="en-US" altLang="zh-CN" b="1" dirty="0">
                    <a:latin typeface="华文新魏" panose="02010800040101010101" pitchFamily="2" charset="-122"/>
                    <a:ea typeface="华文新魏" panose="02010800040101010101" pitchFamily="2" charset="-122"/>
                  </a:rPr>
                  <a:t> </a:t>
                </a:r>
              </a:p>
            </p:txBody>
          </p:sp>
          <p:sp>
            <p:nvSpPr>
              <p:cNvPr id="17434" name="Line 25"/>
              <p:cNvSpPr/>
              <p:nvPr/>
            </p:nvSpPr>
            <p:spPr>
              <a:xfrm>
                <a:off x="1176" y="360"/>
                <a:ext cx="144" cy="0"/>
              </a:xfrm>
              <a:prstGeom prst="line">
                <a:avLst/>
              </a:prstGeom>
              <a:ln w="9525" cap="flat" cmpd="sng">
                <a:solidFill>
                  <a:schemeClr val="bg1"/>
                </a:solidFill>
                <a:prstDash val="solid"/>
                <a:miter/>
                <a:headEnd type="none" w="med" len="med"/>
                <a:tailEnd type="none" w="med" len="med"/>
              </a:ln>
            </p:spPr>
            <p:txBody>
              <a:bodyPr/>
              <a:lstStyle/>
              <a:p>
                <a:endParaRPr lang="zh-CN" altLang="en-US"/>
              </a:p>
            </p:txBody>
          </p:sp>
          <p:sp>
            <p:nvSpPr>
              <p:cNvPr id="17435" name="Line 26"/>
              <p:cNvSpPr/>
              <p:nvPr/>
            </p:nvSpPr>
            <p:spPr>
              <a:xfrm>
                <a:off x="1608" y="360"/>
                <a:ext cx="144" cy="0"/>
              </a:xfrm>
              <a:prstGeom prst="line">
                <a:avLst/>
              </a:prstGeom>
              <a:ln w="9525" cap="flat" cmpd="sng">
                <a:solidFill>
                  <a:schemeClr val="bg1"/>
                </a:solidFill>
                <a:prstDash val="solid"/>
                <a:miter/>
                <a:headEnd type="none" w="med" len="med"/>
                <a:tailEnd type="none" w="med" len="med"/>
              </a:ln>
            </p:spPr>
            <p:txBody>
              <a:bodyPr/>
              <a:lstStyle/>
              <a:p>
                <a:endParaRPr lang="zh-CN" altLang="en-US"/>
              </a:p>
            </p:txBody>
          </p:sp>
          <p:sp>
            <p:nvSpPr>
              <p:cNvPr id="17436" name="Line 27"/>
              <p:cNvSpPr/>
              <p:nvPr/>
            </p:nvSpPr>
            <p:spPr>
              <a:xfrm>
                <a:off x="1032" y="648"/>
                <a:ext cx="144" cy="0"/>
              </a:xfrm>
              <a:prstGeom prst="line">
                <a:avLst/>
              </a:prstGeom>
              <a:ln w="9525" cap="flat" cmpd="sng">
                <a:solidFill>
                  <a:schemeClr val="bg1"/>
                </a:solidFill>
                <a:prstDash val="solid"/>
                <a:miter/>
                <a:headEnd type="none" w="med" len="med"/>
                <a:tailEnd type="none" w="med" len="med"/>
              </a:ln>
            </p:spPr>
            <p:txBody>
              <a:bodyPr/>
              <a:lstStyle/>
              <a:p>
                <a:endParaRPr lang="zh-CN" altLang="en-US"/>
              </a:p>
            </p:txBody>
          </p:sp>
          <p:sp>
            <p:nvSpPr>
              <p:cNvPr id="17437" name="Line 29"/>
              <p:cNvSpPr/>
              <p:nvPr/>
            </p:nvSpPr>
            <p:spPr>
              <a:xfrm>
                <a:off x="2808" y="648"/>
                <a:ext cx="144" cy="0"/>
              </a:xfrm>
              <a:prstGeom prst="line">
                <a:avLst/>
              </a:prstGeom>
              <a:ln w="9525" cap="flat" cmpd="sng">
                <a:solidFill>
                  <a:schemeClr val="bg1"/>
                </a:solidFill>
                <a:prstDash val="solid"/>
                <a:miter/>
                <a:headEnd type="none" w="med" len="med"/>
                <a:tailEnd type="none" w="med" len="med"/>
              </a:ln>
            </p:spPr>
            <p:txBody>
              <a:bodyPr/>
              <a:lstStyle/>
              <a:p>
                <a:endParaRPr lang="zh-CN" altLang="en-US"/>
              </a:p>
            </p:txBody>
          </p:sp>
        </p:grpSp>
        <p:sp>
          <p:nvSpPr>
            <p:cNvPr id="17428" name="Line 34"/>
            <p:cNvSpPr/>
            <p:nvPr/>
          </p:nvSpPr>
          <p:spPr>
            <a:xfrm>
              <a:off x="2038345" y="1135319"/>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2" name="Line 34"/>
            <p:cNvSpPr/>
            <p:nvPr/>
          </p:nvSpPr>
          <p:spPr>
            <a:xfrm>
              <a:off x="2707149" y="1142149"/>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30" name="Line 34"/>
            <p:cNvSpPr/>
            <p:nvPr/>
          </p:nvSpPr>
          <p:spPr>
            <a:xfrm>
              <a:off x="1690827" y="1462145"/>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31" name="Line 34"/>
            <p:cNvSpPr/>
            <p:nvPr/>
          </p:nvSpPr>
          <p:spPr>
            <a:xfrm>
              <a:off x="2920316" y="1456721"/>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32" name="Line 34"/>
            <p:cNvSpPr/>
            <p:nvPr/>
          </p:nvSpPr>
          <p:spPr>
            <a:xfrm>
              <a:off x="4624637" y="1442757"/>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grpSp>
      <p:grpSp>
        <p:nvGrpSpPr>
          <p:cNvPr id="3" name="组合 2"/>
          <p:cNvGrpSpPr/>
          <p:nvPr/>
        </p:nvGrpSpPr>
        <p:grpSpPr>
          <a:xfrm>
            <a:off x="241300" y="2186940"/>
            <a:ext cx="5307330" cy="1915795"/>
            <a:chOff x="228600" y="2185988"/>
            <a:chExt cx="7696200" cy="1915795"/>
          </a:xfrm>
        </p:grpSpPr>
        <p:sp>
          <p:nvSpPr>
            <p:cNvPr id="17417" name="Text Box 20"/>
            <p:cNvSpPr txBox="1"/>
            <p:nvPr/>
          </p:nvSpPr>
          <p:spPr>
            <a:xfrm>
              <a:off x="228600" y="2185988"/>
              <a:ext cx="7696200" cy="1915795"/>
            </a:xfrm>
            <a:prstGeom prst="rect">
              <a:avLst/>
            </a:prstGeom>
            <a:noFill/>
            <a:ln w="9525">
              <a:noFill/>
            </a:ln>
          </p:spPr>
          <p:txBody>
            <a:bodyPr>
              <a:spAutoFit/>
            </a:bodyPr>
            <a:lstStyle/>
            <a:p>
              <a:pPr eaLnBrk="1" hangingPunct="1">
                <a:lnSpc>
                  <a:spcPct val="90000"/>
                </a:lnSpc>
                <a:spcBef>
                  <a:spcPct val="20000"/>
                </a:spcBef>
                <a:buFont typeface="Arial" panose="020B0604020202020204" pitchFamily="34" charset="0"/>
              </a:pPr>
              <a:r>
                <a:rPr lang="en-US" altLang="zh-CN"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）写出各状态变量的次态方程。</a:t>
              </a:r>
            </a:p>
            <a:p>
              <a:pPr eaLnBrk="1" hangingPunct="1">
                <a:lnSpc>
                  <a:spcPct val="90000"/>
                </a:lnSpc>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由 </a:t>
              </a:r>
              <a:r>
                <a:rPr lang="en-US" altLang="zh-CN" b="1" dirty="0">
                  <a:latin typeface="华文新魏" panose="02010800040101010101" pitchFamily="2" charset="-122"/>
                  <a:ea typeface="华文新魏" panose="02010800040101010101" pitchFamily="2" charset="-122"/>
                </a:rPr>
                <a:t>D</a:t>
              </a:r>
              <a:r>
                <a:rPr lang="zh-CN" altLang="en-US" b="1" dirty="0">
                  <a:latin typeface="华文新魏" panose="02010800040101010101" pitchFamily="2" charset="-122"/>
                  <a:ea typeface="华文新魏" panose="02010800040101010101" pitchFamily="2" charset="-122"/>
                </a:rPr>
                <a:t>触发器的次态方程：</a:t>
              </a:r>
              <a:r>
                <a:rPr lang="en-US" altLang="zh-CN" b="1" dirty="0">
                  <a:solidFill>
                    <a:srgbClr val="0000FF"/>
                  </a:solidFill>
                  <a:latin typeface="华文新魏" panose="02010800040101010101" pitchFamily="2" charset="-122"/>
                  <a:ea typeface="华文新魏" panose="02010800040101010101" pitchFamily="2" charset="-122"/>
                </a:rPr>
                <a:t>Q </a:t>
              </a:r>
              <a:r>
                <a:rPr lang="en-US" altLang="zh-CN" b="1" baseline="30000" dirty="0">
                  <a:solidFill>
                    <a:srgbClr val="0000FF"/>
                  </a:solidFill>
                  <a:latin typeface="华文新魏" panose="02010800040101010101" pitchFamily="2" charset="-122"/>
                  <a:ea typeface="华文新魏" panose="02010800040101010101" pitchFamily="2" charset="-122"/>
                </a:rPr>
                <a:t>n+1</a:t>
              </a:r>
              <a:r>
                <a:rPr lang="en-US" altLang="zh-CN" b="1" dirty="0">
                  <a:solidFill>
                    <a:srgbClr val="0000FF"/>
                  </a:solidFill>
                  <a:latin typeface="华文新魏" panose="02010800040101010101" pitchFamily="2" charset="-122"/>
                  <a:ea typeface="华文新魏" panose="02010800040101010101" pitchFamily="2" charset="-122"/>
                </a:rPr>
                <a:t>=D</a:t>
              </a:r>
              <a:r>
                <a:rPr lang="zh-CN" altLang="en-US" b="1" dirty="0">
                  <a:solidFill>
                    <a:srgbClr val="0000FF"/>
                  </a:solidFill>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可得：</a:t>
              </a:r>
            </a:p>
            <a:p>
              <a:pPr eaLnBrk="1" hangingPunct="1">
                <a:lnSpc>
                  <a:spcPct val="90000"/>
                </a:lnSpc>
                <a:spcBef>
                  <a:spcPct val="20000"/>
                </a:spcBef>
                <a:buFont typeface="Arial" panose="020B0604020202020204" pitchFamily="34" charset="0"/>
              </a:pPr>
              <a:r>
                <a:rPr lang="zh-CN" altLang="en-US" b="1" dirty="0">
                  <a:solidFill>
                    <a:srgbClr val="C00000"/>
                  </a:solidFill>
                  <a:latin typeface="华文新魏" panose="02010800040101010101" pitchFamily="2" charset="-122"/>
                  <a:ea typeface="华文新魏" panose="02010800040101010101" pitchFamily="2" charset="-122"/>
                </a:rPr>
                <a:t>           </a:t>
              </a:r>
              <a:r>
                <a:rPr lang="en-US" altLang="zh-CN" b="1" dirty="0">
                  <a:solidFill>
                    <a:srgbClr val="C00000"/>
                  </a:solidFill>
                  <a:latin typeface="华文新魏" panose="02010800040101010101" pitchFamily="2" charset="-122"/>
                  <a:ea typeface="华文新魏" panose="02010800040101010101" pitchFamily="2" charset="-122"/>
                </a:rPr>
                <a:t>Q</a:t>
              </a:r>
              <a:r>
                <a:rPr lang="en-US" altLang="zh-CN" b="1" baseline="-25000" dirty="0">
                  <a:solidFill>
                    <a:srgbClr val="C00000"/>
                  </a:solidFill>
                  <a:latin typeface="华文新魏" panose="02010800040101010101" pitchFamily="2" charset="-122"/>
                  <a:ea typeface="华文新魏" panose="02010800040101010101" pitchFamily="2" charset="-122"/>
                </a:rPr>
                <a:t>0</a:t>
              </a:r>
              <a:r>
                <a:rPr lang="en-US" altLang="zh-CN" b="1" dirty="0">
                  <a:solidFill>
                    <a:srgbClr val="C00000"/>
                  </a:solidFill>
                  <a:latin typeface="华文新魏" panose="02010800040101010101" pitchFamily="2" charset="-122"/>
                  <a:ea typeface="华文新魏" panose="02010800040101010101" pitchFamily="2" charset="-122"/>
                </a:rPr>
                <a:t>    = D</a:t>
              </a:r>
              <a:r>
                <a:rPr lang="en-US" altLang="zh-CN" b="1" baseline="-25000" dirty="0">
                  <a:solidFill>
                    <a:srgbClr val="C00000"/>
                  </a:solidFill>
                  <a:latin typeface="华文新魏" panose="02010800040101010101" pitchFamily="2" charset="-122"/>
                  <a:ea typeface="华文新魏" panose="02010800040101010101" pitchFamily="2" charset="-122"/>
                </a:rPr>
                <a:t>0</a:t>
              </a:r>
              <a:r>
                <a:rPr lang="en-US" altLang="zh-CN" b="1" dirty="0">
                  <a:solidFill>
                    <a:srgbClr val="C00000"/>
                  </a:solidFill>
                  <a:latin typeface="华文新魏" panose="02010800040101010101" pitchFamily="2" charset="-122"/>
                  <a:ea typeface="华文新魏" panose="02010800040101010101" pitchFamily="2" charset="-122"/>
                </a:rPr>
                <a:t>           Q</a:t>
              </a:r>
              <a:r>
                <a:rPr lang="en-US" altLang="zh-CN" b="1" baseline="-25000" dirty="0">
                  <a:solidFill>
                    <a:srgbClr val="C00000"/>
                  </a:solidFill>
                  <a:latin typeface="华文新魏" panose="02010800040101010101" pitchFamily="2" charset="-122"/>
                  <a:ea typeface="华文新魏" panose="02010800040101010101" pitchFamily="2" charset="-122"/>
                </a:rPr>
                <a:t>1</a:t>
              </a:r>
              <a:r>
                <a:rPr lang="en-US" altLang="zh-CN" b="1" dirty="0">
                  <a:solidFill>
                    <a:srgbClr val="C00000"/>
                  </a:solidFill>
                  <a:latin typeface="华文新魏" panose="02010800040101010101" pitchFamily="2" charset="-122"/>
                  <a:ea typeface="华文新魏" panose="02010800040101010101" pitchFamily="2" charset="-122"/>
                </a:rPr>
                <a:t>    = D</a:t>
              </a:r>
              <a:r>
                <a:rPr lang="en-US" altLang="zh-CN" b="1" baseline="-25000" dirty="0">
                  <a:solidFill>
                    <a:srgbClr val="C00000"/>
                  </a:solidFill>
                  <a:latin typeface="华文新魏" panose="02010800040101010101" pitchFamily="2" charset="-122"/>
                  <a:ea typeface="华文新魏" panose="02010800040101010101" pitchFamily="2" charset="-122"/>
                </a:rPr>
                <a:t>1</a:t>
              </a:r>
              <a:r>
                <a:rPr lang="en-US" altLang="zh-CN" b="1" dirty="0">
                  <a:solidFill>
                    <a:srgbClr val="C00000"/>
                  </a:solidFill>
                  <a:latin typeface="华文新魏" panose="02010800040101010101" pitchFamily="2" charset="-122"/>
                  <a:ea typeface="华文新魏" panose="02010800040101010101" pitchFamily="2" charset="-122"/>
                </a:rPr>
                <a:t> </a:t>
              </a:r>
            </a:p>
            <a:p>
              <a:pPr eaLnBrk="1" hangingPunct="1">
                <a:lnSpc>
                  <a:spcPct val="90000"/>
                </a:lnSpc>
                <a:spcBef>
                  <a:spcPct val="2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a:t>
              </a:r>
              <a:r>
                <a:rPr lang="zh-CN" altLang="en-US" b="1" dirty="0">
                  <a:latin typeface="华文新魏" panose="02010800040101010101" pitchFamily="2" charset="-122"/>
                  <a:ea typeface="华文新魏" panose="02010800040101010101" pitchFamily="2" charset="-122"/>
                </a:rPr>
                <a:t>代入激励函数</a:t>
              </a:r>
              <a:r>
                <a:rPr lang="en-US" altLang="zh-CN" b="1" dirty="0">
                  <a:latin typeface="华文新魏" panose="02010800040101010101" pitchFamily="2" charset="-122"/>
                  <a:ea typeface="华文新魏" panose="02010800040101010101" pitchFamily="2" charset="-122"/>
                </a:rPr>
                <a:t>D</a:t>
              </a:r>
              <a:r>
                <a:rPr lang="en-US" altLang="zh-CN" b="1" baseline="-25000" dirty="0">
                  <a:latin typeface="华文新魏" panose="02010800040101010101" pitchFamily="2" charset="-122"/>
                  <a:ea typeface="华文新魏" panose="02010800040101010101" pitchFamily="2" charset="-122"/>
                </a:rPr>
                <a:t>0</a:t>
              </a: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D</a:t>
              </a:r>
              <a:r>
                <a:rPr lang="en-US" altLang="zh-CN" b="1" baseline="-25000" dirty="0">
                  <a:latin typeface="华文新魏" panose="02010800040101010101" pitchFamily="2" charset="-122"/>
                  <a:ea typeface="华文新魏" panose="02010800040101010101" pitchFamily="2" charset="-122"/>
                </a:rPr>
                <a:t>1</a:t>
              </a:r>
              <a:r>
                <a:rPr lang="zh-CN" altLang="en-US" b="1" dirty="0">
                  <a:latin typeface="华文新魏" panose="02010800040101010101" pitchFamily="2" charset="-122"/>
                  <a:ea typeface="华文新魏" panose="02010800040101010101" pitchFamily="2" charset="-122"/>
                </a:rPr>
                <a:t>，则表达式为：</a:t>
              </a:r>
            </a:p>
            <a:p>
              <a:pPr eaLnBrk="1" hangingPunct="1">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a:t>
              </a:r>
              <a:r>
                <a:rPr lang="zh-CN" altLang="en-US" b="1" dirty="0">
                  <a:solidFill>
                    <a:srgbClr val="C00000"/>
                  </a:solidFill>
                  <a:latin typeface="华文新魏" panose="02010800040101010101" pitchFamily="2" charset="-122"/>
                  <a:ea typeface="华文新魏" panose="02010800040101010101" pitchFamily="2" charset="-122"/>
                </a:rPr>
                <a:t> </a:t>
              </a:r>
              <a:r>
                <a:rPr lang="en-US" altLang="zh-CN" b="1" dirty="0">
                  <a:solidFill>
                    <a:srgbClr val="C00000"/>
                  </a:solidFill>
                  <a:latin typeface="华文新魏" panose="02010800040101010101" pitchFamily="2" charset="-122"/>
                  <a:ea typeface="华文新魏" panose="02010800040101010101" pitchFamily="2" charset="-122"/>
                </a:rPr>
                <a:t>Q</a:t>
              </a:r>
              <a:r>
                <a:rPr lang="en-US" altLang="zh-CN" b="1" baseline="-25000" dirty="0">
                  <a:solidFill>
                    <a:srgbClr val="C00000"/>
                  </a:solidFill>
                  <a:latin typeface="华文新魏" panose="02010800040101010101" pitchFamily="2" charset="-122"/>
                  <a:ea typeface="华文新魏" panose="02010800040101010101" pitchFamily="2" charset="-122"/>
                </a:rPr>
                <a:t>0</a:t>
              </a:r>
              <a:r>
                <a:rPr lang="en-US" altLang="zh-CN" b="1" dirty="0">
                  <a:solidFill>
                    <a:srgbClr val="C00000"/>
                  </a:solidFill>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0</a:t>
              </a:r>
              <a:r>
                <a:rPr lang="en-US" altLang="zh-CN" b="1" dirty="0">
                  <a:latin typeface="华文新魏" panose="02010800040101010101" pitchFamily="2" charset="-122"/>
                  <a:ea typeface="华文新魏" panose="02010800040101010101" pitchFamily="2" charset="-122"/>
                </a:rPr>
                <a:t> + X Q</a:t>
              </a:r>
              <a:r>
                <a:rPr lang="en-US" altLang="zh-CN" b="1" baseline="-25000" dirty="0">
                  <a:latin typeface="华文新魏" panose="02010800040101010101" pitchFamily="2" charset="-122"/>
                  <a:ea typeface="华文新魏" panose="02010800040101010101" pitchFamily="2" charset="-122"/>
                </a:rPr>
                <a:t>0</a:t>
              </a:r>
              <a:endParaRPr lang="en-US" altLang="zh-CN" b="1" dirty="0">
                <a:latin typeface="华文新魏" panose="02010800040101010101" pitchFamily="2" charset="-122"/>
                <a:ea typeface="华文新魏" panose="02010800040101010101" pitchFamily="2" charset="-122"/>
              </a:endParaRPr>
            </a:p>
            <a:p>
              <a:pPr eaLnBrk="1" hangingPunct="1">
                <a:spcBef>
                  <a:spcPct val="2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           </a:t>
              </a:r>
              <a:r>
                <a:rPr lang="en-US" altLang="zh-CN" b="1" dirty="0">
                  <a:solidFill>
                    <a:srgbClr val="C00000"/>
                  </a:solidFill>
                  <a:latin typeface="华文新魏" panose="02010800040101010101" pitchFamily="2" charset="-122"/>
                  <a:ea typeface="华文新魏" panose="02010800040101010101" pitchFamily="2" charset="-122"/>
                </a:rPr>
                <a:t>Q</a:t>
              </a:r>
              <a:r>
                <a:rPr lang="en-US" altLang="zh-CN" b="1" baseline="-25000" dirty="0">
                  <a:solidFill>
                    <a:srgbClr val="C00000"/>
                  </a:solidFill>
                  <a:latin typeface="华文新魏" panose="02010800040101010101" pitchFamily="2" charset="-122"/>
                  <a:ea typeface="华文新魏" panose="02010800040101010101" pitchFamily="2" charset="-122"/>
                </a:rPr>
                <a:t>1</a:t>
              </a:r>
              <a:r>
                <a:rPr lang="en-US" altLang="zh-CN" b="1" dirty="0">
                  <a:solidFill>
                    <a:srgbClr val="C00000"/>
                  </a:solidFill>
                  <a:latin typeface="华文新魏" panose="02010800040101010101" pitchFamily="2" charset="-122"/>
                  <a:ea typeface="华文新魏" panose="02010800040101010101" pitchFamily="2" charset="-122"/>
                </a:rPr>
                <a:t>    </a:t>
              </a:r>
              <a:r>
                <a:rPr lang="en-US" altLang="zh-CN" b="1" dirty="0">
                  <a:latin typeface="华文新魏" panose="02010800040101010101" pitchFamily="2" charset="-122"/>
                  <a:ea typeface="华文新魏" panose="02010800040101010101" pitchFamily="2" charset="-122"/>
                </a:rPr>
                <a:t>= X Q</a:t>
              </a:r>
              <a:r>
                <a:rPr lang="en-US" altLang="zh-CN" b="1" baseline="-25000" dirty="0">
                  <a:latin typeface="华文新魏" panose="02010800040101010101" pitchFamily="2" charset="-122"/>
                  <a:ea typeface="华文新魏" panose="02010800040101010101" pitchFamily="2" charset="-122"/>
                </a:rPr>
                <a:t>1</a:t>
              </a:r>
              <a:r>
                <a:rPr lang="en-US" altLang="zh-CN" b="1" dirty="0">
                  <a:latin typeface="华文新魏" panose="02010800040101010101" pitchFamily="2" charset="-122"/>
                  <a:ea typeface="华文新魏" panose="02010800040101010101" pitchFamily="2" charset="-122"/>
                </a:rPr>
                <a:t> + X Q </a:t>
              </a:r>
              <a:r>
                <a:rPr lang="en-US" altLang="zh-CN" b="1" baseline="-25000" dirty="0">
                  <a:latin typeface="华文新魏" panose="02010800040101010101" pitchFamily="2" charset="-122"/>
                  <a:ea typeface="华文新魏" panose="02010800040101010101" pitchFamily="2" charset="-122"/>
                </a:rPr>
                <a:t>1</a:t>
              </a:r>
              <a:r>
                <a:rPr lang="en-US" altLang="zh-CN" b="1" dirty="0">
                  <a:latin typeface="华文新魏" panose="02010800040101010101" pitchFamily="2" charset="-122"/>
                  <a:ea typeface="华文新魏" panose="02010800040101010101" pitchFamily="2" charset="-122"/>
                </a:rPr>
                <a:t>Q</a:t>
              </a:r>
              <a:r>
                <a:rPr lang="en-US" altLang="zh-CN" b="1" baseline="-25000" dirty="0">
                  <a:latin typeface="华文新魏" panose="02010800040101010101" pitchFamily="2" charset="-122"/>
                  <a:ea typeface="华文新魏" panose="02010800040101010101" pitchFamily="2" charset="-122"/>
                </a:rPr>
                <a:t>0  </a:t>
              </a:r>
              <a:r>
                <a:rPr lang="en-US" altLang="zh-CN" b="1" dirty="0">
                  <a:latin typeface="华文新魏" panose="02010800040101010101" pitchFamily="2" charset="-122"/>
                  <a:ea typeface="华文新魏" panose="02010800040101010101" pitchFamily="2" charset="-122"/>
                </a:rPr>
                <a:t>+ X Q</a:t>
              </a:r>
              <a:r>
                <a:rPr lang="en-US" altLang="zh-CN" b="1" baseline="-25000" dirty="0">
                  <a:latin typeface="华文新魏" panose="02010800040101010101" pitchFamily="2" charset="-122"/>
                  <a:ea typeface="华文新魏" panose="02010800040101010101" pitchFamily="2" charset="-122"/>
                </a:rPr>
                <a:t>1 </a:t>
              </a:r>
              <a:r>
                <a:rPr lang="en-US" altLang="zh-CN" b="1" dirty="0">
                  <a:latin typeface="华文新魏" panose="02010800040101010101" pitchFamily="2" charset="-122"/>
                  <a:ea typeface="华文新魏" panose="02010800040101010101" pitchFamily="2" charset="-122"/>
                </a:rPr>
                <a:t>Q</a:t>
              </a:r>
              <a:r>
                <a:rPr lang="en-US" altLang="zh-CN" b="1" baseline="-25000" dirty="0">
                  <a:latin typeface="华文新魏" panose="02010800040101010101" pitchFamily="2" charset="-122"/>
                  <a:ea typeface="华文新魏" panose="02010800040101010101" pitchFamily="2" charset="-122"/>
                </a:rPr>
                <a:t>0</a:t>
              </a:r>
              <a:endParaRPr lang="en-US" altLang="zh-CN" b="1" dirty="0">
                <a:latin typeface="华文新魏" panose="02010800040101010101" pitchFamily="2" charset="-122"/>
                <a:ea typeface="华文新魏" panose="02010800040101010101" pitchFamily="2" charset="-122"/>
              </a:endParaRPr>
            </a:p>
          </p:txBody>
        </p:sp>
        <p:sp>
          <p:nvSpPr>
            <p:cNvPr id="17418" name="Text Box 21"/>
            <p:cNvSpPr txBox="1"/>
            <p:nvPr/>
          </p:nvSpPr>
          <p:spPr>
            <a:xfrm>
              <a:off x="1481299" y="2729786"/>
              <a:ext cx="844550" cy="2705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baseline="30000" dirty="0">
                  <a:solidFill>
                    <a:srgbClr val="C00000"/>
                  </a:solidFill>
                  <a:latin typeface="黑体" panose="02010609060101010101" pitchFamily="49" charset="-122"/>
                </a:rPr>
                <a:t>n+1</a:t>
              </a:r>
            </a:p>
          </p:txBody>
        </p:sp>
        <p:sp>
          <p:nvSpPr>
            <p:cNvPr id="17419" name="Text Box 22"/>
            <p:cNvSpPr txBox="1"/>
            <p:nvPr/>
          </p:nvSpPr>
          <p:spPr>
            <a:xfrm>
              <a:off x="3839447" y="2722801"/>
              <a:ext cx="685800" cy="2705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baseline="30000" dirty="0">
                  <a:solidFill>
                    <a:srgbClr val="C00000"/>
                  </a:solidFill>
                  <a:latin typeface="黑体" panose="02010609060101010101" pitchFamily="49" charset="-122"/>
                </a:rPr>
                <a:t>n+1</a:t>
              </a:r>
            </a:p>
          </p:txBody>
        </p:sp>
        <p:sp>
          <p:nvSpPr>
            <p:cNvPr id="17420" name="Text Box 23"/>
            <p:cNvSpPr txBox="1"/>
            <p:nvPr/>
          </p:nvSpPr>
          <p:spPr>
            <a:xfrm>
              <a:off x="1517210" y="3400932"/>
              <a:ext cx="685800" cy="2705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baseline="30000" dirty="0">
                  <a:solidFill>
                    <a:srgbClr val="C00000"/>
                  </a:solidFill>
                  <a:latin typeface="黑体" panose="02010609060101010101" pitchFamily="49" charset="-122"/>
                </a:rPr>
                <a:t>n+1</a:t>
              </a:r>
            </a:p>
          </p:txBody>
        </p:sp>
        <p:sp>
          <p:nvSpPr>
            <p:cNvPr id="17421" name="Text Box 24"/>
            <p:cNvSpPr txBox="1"/>
            <p:nvPr/>
          </p:nvSpPr>
          <p:spPr>
            <a:xfrm>
              <a:off x="1511300" y="3712528"/>
              <a:ext cx="664831" cy="27051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baseline="30000" dirty="0">
                  <a:solidFill>
                    <a:srgbClr val="C00000"/>
                  </a:solidFill>
                  <a:latin typeface="黑体" panose="02010609060101010101" pitchFamily="49" charset="-122"/>
                </a:rPr>
                <a:t>n+1</a:t>
              </a:r>
            </a:p>
          </p:txBody>
        </p:sp>
        <p:sp>
          <p:nvSpPr>
            <p:cNvPr id="17422" name="Line 34"/>
            <p:cNvSpPr/>
            <p:nvPr/>
          </p:nvSpPr>
          <p:spPr>
            <a:xfrm>
              <a:off x="2679216" y="3428355"/>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23" name="Line 34"/>
            <p:cNvSpPr/>
            <p:nvPr/>
          </p:nvSpPr>
          <p:spPr>
            <a:xfrm>
              <a:off x="3443908" y="3428666"/>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24" name="Line 34"/>
            <p:cNvSpPr/>
            <p:nvPr/>
          </p:nvSpPr>
          <p:spPr>
            <a:xfrm>
              <a:off x="2333118" y="3731543"/>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25" name="Line 34"/>
            <p:cNvSpPr/>
            <p:nvPr/>
          </p:nvSpPr>
          <p:spPr>
            <a:xfrm>
              <a:off x="3710768" y="3733124"/>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sp>
          <p:nvSpPr>
            <p:cNvPr id="17426" name="Line 34"/>
            <p:cNvSpPr/>
            <p:nvPr/>
          </p:nvSpPr>
          <p:spPr>
            <a:xfrm>
              <a:off x="5689125" y="3734070"/>
              <a:ext cx="228600" cy="0"/>
            </a:xfrm>
            <a:prstGeom prst="line">
              <a:avLst/>
            </a:prstGeom>
            <a:ln w="19050" cap="flat" cmpd="sng">
              <a:solidFill>
                <a:srgbClr val="000000"/>
              </a:solidFill>
              <a:prstDash val="solid"/>
              <a:headEnd type="none" w="med" len="med"/>
              <a:tailEnd type="none" w="med" len="med"/>
            </a:ln>
          </p:spPr>
          <p:txBody>
            <a:bodyPr/>
            <a:lstStyle/>
            <a:p>
              <a:endParaRPr lang="zh-CN" altLang="en-US"/>
            </a:p>
          </p:txBody>
        </p:sp>
      </p:grpSp>
      <p:sp>
        <p:nvSpPr>
          <p:cNvPr id="42" name="AutoShape 40"/>
          <p:cNvSpPr/>
          <p:nvPr/>
        </p:nvSpPr>
        <p:spPr>
          <a:xfrm>
            <a:off x="5410200" y="982663"/>
            <a:ext cx="2665413" cy="1008062"/>
          </a:xfrm>
          <a:prstGeom prst="wedgeRoundRectCallout">
            <a:avLst>
              <a:gd name="adj1" fmla="val -109416"/>
              <a:gd name="adj2" fmla="val 86094"/>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spcBef>
                <a:spcPct val="20000"/>
              </a:spcBef>
            </a:pPr>
            <a:r>
              <a:rPr lang="zh-CN" altLang="en-US" sz="2000" i="1" dirty="0">
                <a:latin typeface="Times New Roman" panose="02020603050405020304" pitchFamily="18" charset="0"/>
                <a:ea typeface="华文新魏" panose="02010800040101010101" pitchFamily="2" charset="-122"/>
              </a:rPr>
              <a:t>根据触发器的次态方程得到各个状态变量的次态方 程：</a:t>
            </a:r>
          </a:p>
        </p:txBody>
      </p:sp>
      <p:sp>
        <p:nvSpPr>
          <p:cNvPr id="43" name="AutoShape 41"/>
          <p:cNvSpPr/>
          <p:nvPr/>
        </p:nvSpPr>
        <p:spPr>
          <a:xfrm>
            <a:off x="5601335" y="2618105"/>
            <a:ext cx="2526030" cy="718820"/>
          </a:xfrm>
          <a:prstGeom prst="wedgeRoundRectCallout">
            <a:avLst>
              <a:gd name="adj1" fmla="val -113499"/>
              <a:gd name="adj2" fmla="val 191342"/>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spcBef>
                <a:spcPct val="20000"/>
              </a:spcBef>
            </a:pPr>
            <a:r>
              <a:rPr lang="zh-CN" altLang="en-US" dirty="0">
                <a:latin typeface="Times New Roman" panose="02020603050405020304" pitchFamily="18" charset="0"/>
                <a:ea typeface="华文新魏" panose="02010800040101010101" pitchFamily="2" charset="-122"/>
              </a:rPr>
              <a:t>根据状态变量的次态方程填写</a:t>
            </a:r>
            <a:endParaRPr lang="zh-CN" altLang="en-US" sz="2000" dirty="0">
              <a:solidFill>
                <a:srgbClr val="FF3300"/>
              </a:solidFill>
              <a:latin typeface="Times New Roman" panose="02020603050405020304" pitchFamily="18" charset="0"/>
              <a:ea typeface="华文新魏" panose="02010800040101010101" pitchFamily="2" charset="-122"/>
            </a:endParaRPr>
          </a:p>
        </p:txBody>
      </p:sp>
      <p:sp>
        <p:nvSpPr>
          <p:cNvPr id="44" name="AutoShape 42"/>
          <p:cNvSpPr/>
          <p:nvPr/>
        </p:nvSpPr>
        <p:spPr>
          <a:xfrm>
            <a:off x="5625465" y="3880168"/>
            <a:ext cx="2449513" cy="720725"/>
          </a:xfrm>
          <a:prstGeom prst="wedgeRoundRectCallout">
            <a:avLst>
              <a:gd name="adj1" fmla="val -96791"/>
              <a:gd name="adj2" fmla="val 57444"/>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eaLnBrk="1" hangingPunct="1">
              <a:spcBef>
                <a:spcPct val="20000"/>
              </a:spcBef>
            </a:pPr>
            <a:r>
              <a:rPr lang="zh-CN" altLang="en-US" sz="2000" dirty="0">
                <a:latin typeface="Times New Roman" panose="02020603050405020304" pitchFamily="18" charset="0"/>
                <a:ea typeface="华文新魏" panose="02010800040101010101" pitchFamily="2" charset="-122"/>
              </a:rPr>
              <a:t>根据输出表达式填写：</a:t>
            </a:r>
            <a:r>
              <a:rPr lang="en-US" altLang="zh-CN" sz="2000" dirty="0">
                <a:solidFill>
                  <a:srgbClr val="FF0000"/>
                </a:solidFill>
                <a:latin typeface="Times New Roman" panose="02020603050405020304" pitchFamily="18" charset="0"/>
                <a:ea typeface="华文新魏" panose="02010800040101010101" pitchFamily="2" charset="-122"/>
              </a:rPr>
              <a:t>Z=xQ</a:t>
            </a:r>
            <a:r>
              <a:rPr lang="en-US" altLang="zh-CN" sz="2000" baseline="-25000" dirty="0">
                <a:solidFill>
                  <a:srgbClr val="FF0000"/>
                </a:solidFill>
                <a:latin typeface="Times New Roman" panose="02020603050405020304" pitchFamily="18" charset="0"/>
                <a:ea typeface="华文新魏" panose="02010800040101010101" pitchFamily="2" charset="-122"/>
              </a:rPr>
              <a:t>1</a:t>
            </a:r>
            <a:r>
              <a:rPr lang="en-US" altLang="zh-CN" sz="2000" dirty="0">
                <a:solidFill>
                  <a:srgbClr val="FF0000"/>
                </a:solidFill>
                <a:latin typeface="Times New Roman" panose="02020603050405020304" pitchFamily="18" charset="0"/>
                <a:ea typeface="华文新魏" panose="02010800040101010101" pitchFamily="2" charset="-122"/>
              </a:rPr>
              <a:t>Q</a:t>
            </a:r>
            <a:r>
              <a:rPr lang="en-US" altLang="zh-CN" sz="2000" baseline="-25000" dirty="0">
                <a:solidFill>
                  <a:srgbClr val="FF0000"/>
                </a:solidFill>
                <a:latin typeface="Times New Roman" panose="02020603050405020304" pitchFamily="18" charset="0"/>
                <a:ea typeface="华文新魏" panose="02010800040101010101" pitchFamily="2" charset="-122"/>
              </a:rPr>
              <a:t>0</a:t>
            </a:r>
            <a:endParaRPr lang="zh-CN" altLang="en-US" sz="2000" baseline="-25000" dirty="0">
              <a:solidFill>
                <a:srgbClr val="FF0000"/>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29"/>
                                        </p:tgtEl>
                                        <p:attrNameLst>
                                          <p:attrName>style.visibility</p:attrName>
                                        </p:attrNameLst>
                                      </p:cBhvr>
                                      <p:to>
                                        <p:strVal val="visible"/>
                                      </p:to>
                                    </p:set>
                                    <p:animEffect transition="in" filter="fade">
                                      <p:cBhvr>
                                        <p:cTn id="17" dur="500"/>
                                        <p:tgtEl>
                                          <p:spTgt spid="174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9" grpId="0"/>
      <p:bldP spid="42" grpId="0" bldLvl="0" animBg="1"/>
      <p:bldP spid="43" grpId="0" bldLvl="0" animBg="1"/>
      <p:bldP spid="44"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Group 2"/>
          <p:cNvGraphicFramePr>
            <a:graphicFrameLocks noGrp="1"/>
          </p:cNvGraphicFramePr>
          <p:nvPr>
            <p:custDataLst>
              <p:tags r:id="rId1"/>
            </p:custDataLst>
          </p:nvPr>
        </p:nvGraphicFramePr>
        <p:xfrm>
          <a:off x="6362700" y="1657350"/>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5258" name="Text Box 325"/>
          <p:cNvSpPr txBox="1"/>
          <p:nvPr/>
        </p:nvSpPr>
        <p:spPr>
          <a:xfrm>
            <a:off x="6057900" y="1657350"/>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5259" name="Text Box 288"/>
          <p:cNvSpPr txBox="1"/>
          <p:nvPr/>
        </p:nvSpPr>
        <p:spPr>
          <a:xfrm>
            <a:off x="4367213" y="1657350"/>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5260" name="Text Box 241"/>
          <p:cNvSpPr txBox="1"/>
          <p:nvPr/>
        </p:nvSpPr>
        <p:spPr>
          <a:xfrm>
            <a:off x="2701925" y="16351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5261" name="Text Box 240"/>
          <p:cNvSpPr txBox="1"/>
          <p:nvPr/>
        </p:nvSpPr>
        <p:spPr>
          <a:xfrm>
            <a:off x="3211513" y="1543050"/>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5262" name="Rectangle 3"/>
          <p:cNvSpPr>
            <a:spLocks noGrp="1"/>
          </p:cNvSpPr>
          <p:nvPr>
            <p:ph type="title"/>
          </p:nvPr>
        </p:nvSpPr>
        <p:spPr>
          <a:xfrm>
            <a:off x="250825" y="452438"/>
            <a:ext cx="8893175" cy="974725"/>
          </a:xfrm>
          <a:prstGeom prst="rect">
            <a:avLst/>
          </a:prstGeom>
          <a:noFill/>
          <a:ln w="9525">
            <a:noFill/>
          </a:ln>
        </p:spPr>
        <p:txBody>
          <a:bodyPr/>
          <a:lstStyle/>
          <a:p>
            <a:r>
              <a:rPr lang="zh-CN" altLang="en-US" sz="2000" b="1" dirty="0">
                <a:solidFill>
                  <a:srgbClr val="FF0000"/>
                </a:solidFill>
                <a:latin typeface="华文新魏" panose="02010800040101010101" pitchFamily="2" charset="-122"/>
                <a:ea typeface="华文新魏" panose="02010800040101010101" pitchFamily="2" charset="-122"/>
              </a:rPr>
              <a:t>例</a:t>
            </a:r>
            <a:r>
              <a:rPr lang="zh-CN" altLang="en-US" sz="2000" dirty="0">
                <a:solidFill>
                  <a:srgbClr val="FF0000"/>
                </a:solidFill>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分别用 </a:t>
            </a:r>
            <a:r>
              <a:rPr lang="en-US" altLang="zh-CN" sz="2000" b="1" dirty="0">
                <a:solidFill>
                  <a:srgbClr val="FF0000"/>
                </a:solidFill>
                <a:latin typeface="华文新魏" panose="02010800040101010101" pitchFamily="2" charset="-122"/>
                <a:ea typeface="华文新魏" panose="02010800040101010101" pitchFamily="2" charset="-122"/>
              </a:rPr>
              <a:t>D</a:t>
            </a:r>
            <a:r>
              <a:rPr lang="zh-CN" altLang="en-US" sz="2000" b="1" dirty="0">
                <a:solidFill>
                  <a:srgbClr val="FF0000"/>
                </a:solidFill>
                <a:latin typeface="华文新魏" panose="02010800040101010101" pitchFamily="2" charset="-122"/>
                <a:ea typeface="华文新魏" panose="02010800040101010101" pitchFamily="2" charset="-122"/>
              </a:rPr>
              <a:t>触发器、</a:t>
            </a:r>
            <a:r>
              <a:rPr lang="en-US" altLang="zh-CN" sz="2000" b="1" dirty="0">
                <a:solidFill>
                  <a:srgbClr val="FF0000"/>
                </a:solidFill>
                <a:latin typeface="华文新魏" panose="02010800040101010101" pitchFamily="2" charset="-122"/>
                <a:ea typeface="华文新魏" panose="02010800040101010101" pitchFamily="2" charset="-122"/>
              </a:rPr>
              <a:t>JK</a:t>
            </a:r>
            <a:r>
              <a:rPr lang="zh-CN" altLang="en-US" sz="2000" b="1" dirty="0">
                <a:solidFill>
                  <a:srgbClr val="FF0000"/>
                </a:solidFill>
                <a:latin typeface="华文新魏" panose="02010800040101010101" pitchFamily="2" charset="-122"/>
                <a:ea typeface="华文新魏" panose="02010800040101010101" pitchFamily="2" charset="-122"/>
              </a:rPr>
              <a:t>触发器和 </a:t>
            </a:r>
            <a:r>
              <a:rPr lang="en-US" altLang="zh-CN" sz="2000" b="1" dirty="0">
                <a:solidFill>
                  <a:srgbClr val="FF0000"/>
                </a:solidFill>
                <a:latin typeface="华文新魏" panose="02010800040101010101" pitchFamily="2" charset="-122"/>
                <a:ea typeface="华文新魏" panose="02010800040101010101" pitchFamily="2" charset="-122"/>
              </a:rPr>
              <a:t>T</a:t>
            </a:r>
            <a:r>
              <a:rPr lang="zh-CN" altLang="en-US" sz="2000" b="1" dirty="0">
                <a:solidFill>
                  <a:srgbClr val="FF0000"/>
                </a:solidFill>
                <a:latin typeface="华文新魏" panose="02010800040101010101" pitchFamily="2" charset="-122"/>
                <a:ea typeface="华文新魏" panose="02010800040101010101" pitchFamily="2" charset="-122"/>
              </a:rPr>
              <a:t>触发器</a:t>
            </a:r>
            <a:r>
              <a:rPr lang="zh-CN" altLang="en-US" sz="2000" b="1" dirty="0">
                <a:latin typeface="华文新魏" panose="02010800040101010101" pitchFamily="2" charset="-122"/>
                <a:ea typeface="华文新魏" panose="02010800040101010101" pitchFamily="2" charset="-122"/>
              </a:rPr>
              <a:t>确定如图所示二进制状态表所要</a:t>
            </a:r>
            <a:br>
              <a:rPr lang="en-US" altLang="zh-CN" sz="2000" b="1" dirty="0">
                <a:latin typeface="华文新魏" panose="02010800040101010101" pitchFamily="2" charset="-122"/>
                <a:ea typeface="华文新魏" panose="02010800040101010101" pitchFamily="2" charset="-122"/>
              </a:rPr>
            </a:b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求出的激励函数和输出函数。</a:t>
            </a:r>
          </a:p>
        </p:txBody>
      </p:sp>
      <p:sp>
        <p:nvSpPr>
          <p:cNvPr id="95263" name="Rectangle 173"/>
          <p:cNvSpPr>
            <a:spLocks noGrp="1"/>
          </p:cNvSpPr>
          <p:nvPr>
            <p:ph/>
          </p:nvPr>
        </p:nvSpPr>
        <p:spPr>
          <a:xfrm>
            <a:off x="2770188" y="1085850"/>
            <a:ext cx="2514600" cy="400050"/>
          </a:xfrm>
          <a:prstGeom prst="rect">
            <a:avLst/>
          </a:prstGeom>
          <a:noFill/>
          <a:ln w="9525">
            <a:noFill/>
          </a:ln>
        </p:spPr>
        <p:txBody>
          <a:bodyPr/>
          <a:lstStyle/>
          <a:p>
            <a:pPr marL="514350" indent="-514350">
              <a:buFont typeface="宋体" panose="02010600030101010101" pitchFamily="2" charset="-122"/>
              <a:buAutoNum type="circleNumDbPlain"/>
            </a:pPr>
            <a:r>
              <a:rPr lang="zh-CN" altLang="en-US" sz="2000" b="1" dirty="0">
                <a:solidFill>
                  <a:srgbClr val="FF0000"/>
                </a:solidFill>
                <a:latin typeface="华文新魏" panose="02010800040101010101" pitchFamily="2" charset="-122"/>
                <a:ea typeface="华文新魏" panose="02010800040101010101" pitchFamily="2" charset="-122"/>
              </a:rPr>
              <a:t>用</a:t>
            </a:r>
            <a:r>
              <a:rPr lang="en-US" altLang="zh-CN" sz="2000" b="1" dirty="0">
                <a:solidFill>
                  <a:srgbClr val="FF0000"/>
                </a:solidFill>
                <a:latin typeface="华文新魏" panose="02010800040101010101" pitchFamily="2" charset="-122"/>
                <a:ea typeface="华文新魏" panose="02010800040101010101" pitchFamily="2" charset="-122"/>
              </a:rPr>
              <a:t>D</a:t>
            </a:r>
            <a:r>
              <a:rPr lang="zh-CN" altLang="en-US" sz="2000" b="1" dirty="0">
                <a:solidFill>
                  <a:srgbClr val="FF0000"/>
                </a:solidFill>
                <a:latin typeface="华文新魏" panose="02010800040101010101" pitchFamily="2" charset="-122"/>
                <a:ea typeface="华文新魏" panose="02010800040101010101" pitchFamily="2" charset="-122"/>
              </a:rPr>
              <a:t>触发器</a:t>
            </a:r>
          </a:p>
        </p:txBody>
      </p:sp>
      <p:graphicFrame>
        <p:nvGraphicFramePr>
          <p:cNvPr id="76842" name="Group 42"/>
          <p:cNvGraphicFramePr>
            <a:graphicFrameLocks noGrp="1"/>
          </p:cNvGraphicFramePr>
          <p:nvPr/>
        </p:nvGraphicFramePr>
        <p:xfrm>
          <a:off x="304800" y="1154113"/>
          <a:ext cx="2179638" cy="1489075"/>
        </p:xfrm>
        <a:graphic>
          <a:graphicData uri="http://schemas.openxmlformats.org/drawingml/2006/table">
            <a:tbl>
              <a:tblPr/>
              <a:tblGrid>
                <a:gridCol w="727075">
                  <a:extLst>
                    <a:ext uri="{9D8B030D-6E8A-4147-A177-3AD203B41FA5}">
                      <a16:colId xmlns:a16="http://schemas.microsoft.com/office/drawing/2014/main" val="20000"/>
                    </a:ext>
                  </a:extLst>
                </a:gridCol>
                <a:gridCol w="725488">
                  <a:extLst>
                    <a:ext uri="{9D8B030D-6E8A-4147-A177-3AD203B41FA5}">
                      <a16:colId xmlns:a16="http://schemas.microsoft.com/office/drawing/2014/main" val="20001"/>
                    </a:ext>
                  </a:extLst>
                </a:gridCol>
                <a:gridCol w="727075">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a:t>
                      </a:r>
                      <a:r>
                        <a:rPr kumimoji="0" lang="en-US" altLang="zh-CN" sz="15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a:t>
                      </a:r>
                      <a:r>
                        <a:rPr kumimoji="0" lang="en-US" altLang="zh-CN" sz="15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5290" name="Line 200"/>
          <p:cNvSpPr/>
          <p:nvPr/>
        </p:nvSpPr>
        <p:spPr>
          <a:xfrm>
            <a:off x="304800" y="1154113"/>
            <a:ext cx="738188" cy="288925"/>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5291" name="Text Box 201"/>
          <p:cNvSpPr txBox="1"/>
          <p:nvPr/>
        </p:nvSpPr>
        <p:spPr>
          <a:xfrm>
            <a:off x="246063" y="1098550"/>
            <a:ext cx="6858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solidFill>
                  <a:srgbClr val="FF0000"/>
                </a:solidFill>
                <a:latin typeface="Calibri" panose="020F0502020204030204" pitchFamily="34" charset="0"/>
                <a:ea typeface="宋体" panose="02010600030101010101" pitchFamily="2" charset="-122"/>
              </a:rPr>
              <a:t>y</a:t>
            </a:r>
            <a:r>
              <a:rPr lang="en-US" altLang="zh-CN" b="1" baseline="-25000" dirty="0">
                <a:solidFill>
                  <a:srgbClr val="FF0000"/>
                </a:solidFill>
                <a:latin typeface="Calibri" panose="020F0502020204030204" pitchFamily="34" charset="0"/>
                <a:ea typeface="宋体" panose="02010600030101010101" pitchFamily="2" charset="-122"/>
              </a:rPr>
              <a:t>1</a:t>
            </a:r>
            <a:r>
              <a:rPr lang="en-US" altLang="zh-CN" b="1" dirty="0">
                <a:solidFill>
                  <a:srgbClr val="FF0000"/>
                </a:solidFill>
                <a:latin typeface="Calibri" panose="020F0502020204030204" pitchFamily="34" charset="0"/>
                <a:ea typeface="宋体" panose="02010600030101010101" pitchFamily="2" charset="-122"/>
              </a:rPr>
              <a:t>y</a:t>
            </a:r>
            <a:r>
              <a:rPr lang="en-US" altLang="zh-CN" b="1" baseline="-25000" dirty="0">
                <a:solidFill>
                  <a:srgbClr val="FF0000"/>
                </a:solidFill>
                <a:latin typeface="Calibri" panose="020F0502020204030204" pitchFamily="34" charset="0"/>
                <a:ea typeface="宋体" panose="02010600030101010101" pitchFamily="2" charset="-122"/>
              </a:rPr>
              <a:t>0</a:t>
            </a:r>
            <a:endParaRPr lang="en-US" altLang="zh-CN" b="1" dirty="0">
              <a:solidFill>
                <a:srgbClr val="FF0000"/>
              </a:solidFill>
              <a:latin typeface="Calibri" panose="020F0502020204030204" pitchFamily="34" charset="0"/>
              <a:ea typeface="宋体" panose="02010600030101010101" pitchFamily="2" charset="-122"/>
            </a:endParaRPr>
          </a:p>
        </p:txBody>
      </p:sp>
      <p:sp>
        <p:nvSpPr>
          <p:cNvPr id="95292" name="Text Box 202"/>
          <p:cNvSpPr txBox="1"/>
          <p:nvPr/>
        </p:nvSpPr>
        <p:spPr>
          <a:xfrm>
            <a:off x="725488" y="101917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x</a:t>
            </a:r>
          </a:p>
        </p:txBody>
      </p:sp>
      <p:sp>
        <p:nvSpPr>
          <p:cNvPr id="95293" name="Text Box 203"/>
          <p:cNvSpPr txBox="1"/>
          <p:nvPr/>
        </p:nvSpPr>
        <p:spPr>
          <a:xfrm>
            <a:off x="533400" y="2628900"/>
            <a:ext cx="24384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solidFill>
                  <a:schemeClr val="tx1"/>
                </a:solidFill>
                <a:latin typeface="华文新魏" panose="02010800040101010101" pitchFamily="2" charset="-122"/>
                <a:ea typeface="华文新魏" panose="02010800040101010101" pitchFamily="2" charset="-122"/>
              </a:rPr>
              <a:t>二进制状态表</a:t>
            </a:r>
          </a:p>
        </p:txBody>
      </p:sp>
      <p:sp>
        <p:nvSpPr>
          <p:cNvPr id="95294" name="Text Box 204"/>
          <p:cNvSpPr txBox="1"/>
          <p:nvPr/>
        </p:nvSpPr>
        <p:spPr>
          <a:xfrm>
            <a:off x="914400" y="4686300"/>
            <a:ext cx="11430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solidFill>
                  <a:srgbClr val="FF0000"/>
                </a:solidFill>
                <a:latin typeface="华文新魏" panose="02010800040101010101" pitchFamily="2" charset="-122"/>
                <a:ea typeface="华文新魏" panose="02010800040101010101" pitchFamily="2" charset="-122"/>
              </a:rPr>
              <a:t>激励表</a:t>
            </a:r>
          </a:p>
        </p:txBody>
      </p:sp>
      <p:graphicFrame>
        <p:nvGraphicFramePr>
          <p:cNvPr id="76873" name="Group 73"/>
          <p:cNvGraphicFramePr>
            <a:graphicFrameLocks noGrp="1"/>
          </p:cNvGraphicFramePr>
          <p:nvPr/>
        </p:nvGraphicFramePr>
        <p:xfrm>
          <a:off x="2998788" y="1657350"/>
          <a:ext cx="1463675" cy="1489075"/>
        </p:xfrm>
        <a:graphic>
          <a:graphicData uri="http://schemas.openxmlformats.org/drawingml/2006/table">
            <a:tbl>
              <a:tblPr/>
              <a:tblGrid>
                <a:gridCol w="487362">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3">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5319" name="Line 239"/>
          <p:cNvSpPr/>
          <p:nvPr/>
        </p:nvSpPr>
        <p:spPr>
          <a:xfrm>
            <a:off x="3014663" y="1668463"/>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5320" name="Text Box 242"/>
          <p:cNvSpPr txBox="1"/>
          <p:nvPr/>
        </p:nvSpPr>
        <p:spPr>
          <a:xfrm>
            <a:off x="3760788" y="3189288"/>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5321" name="Text Box 243"/>
          <p:cNvSpPr txBox="1"/>
          <p:nvPr/>
        </p:nvSpPr>
        <p:spPr>
          <a:xfrm>
            <a:off x="5449888" y="3200400"/>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5322" name="Text Box 244"/>
          <p:cNvSpPr txBox="1"/>
          <p:nvPr/>
        </p:nvSpPr>
        <p:spPr>
          <a:xfrm>
            <a:off x="7140575" y="3189288"/>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Z</a:t>
            </a:r>
          </a:p>
        </p:txBody>
      </p:sp>
      <p:graphicFrame>
        <p:nvGraphicFramePr>
          <p:cNvPr id="76918" name="Group 118"/>
          <p:cNvGraphicFramePr>
            <a:graphicFrameLocks noGrp="1"/>
          </p:cNvGraphicFramePr>
          <p:nvPr/>
        </p:nvGraphicFramePr>
        <p:xfrm>
          <a:off x="4672013" y="1657350"/>
          <a:ext cx="1463675" cy="1489075"/>
        </p:xfrm>
        <a:graphic>
          <a:graphicData uri="http://schemas.openxmlformats.org/drawingml/2006/table">
            <a:tbl>
              <a:tblPr/>
              <a:tblGrid>
                <a:gridCol w="487362">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3">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5347" name="Line 286"/>
          <p:cNvSpPr/>
          <p:nvPr/>
        </p:nvSpPr>
        <p:spPr>
          <a:xfrm>
            <a:off x="4687888" y="1668463"/>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5348" name="Text Box 287"/>
          <p:cNvSpPr txBox="1"/>
          <p:nvPr/>
        </p:nvSpPr>
        <p:spPr>
          <a:xfrm>
            <a:off x="4884738" y="1543050"/>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5349" name="Line 323"/>
          <p:cNvSpPr/>
          <p:nvPr/>
        </p:nvSpPr>
        <p:spPr>
          <a:xfrm>
            <a:off x="6378575" y="1668463"/>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5350" name="Text Box 324"/>
          <p:cNvSpPr txBox="1"/>
          <p:nvPr/>
        </p:nvSpPr>
        <p:spPr>
          <a:xfrm>
            <a:off x="6575425" y="1543050"/>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graphicFrame>
        <p:nvGraphicFramePr>
          <p:cNvPr id="76956" name="Group 156"/>
          <p:cNvGraphicFramePr>
            <a:graphicFrameLocks noGrp="1"/>
          </p:cNvGraphicFramePr>
          <p:nvPr>
            <p:custDataLst>
              <p:tags r:id="rId2"/>
            </p:custDataLst>
          </p:nvPr>
        </p:nvGraphicFramePr>
        <p:xfrm>
          <a:off x="609600" y="3143250"/>
          <a:ext cx="1752600" cy="1568450"/>
        </p:xfrm>
        <a:graphic>
          <a:graphicData uri="http://schemas.openxmlformats.org/drawingml/2006/table">
            <a:tbl>
              <a:tblPr/>
              <a:tblGrid>
                <a:gridCol w="1189038">
                  <a:extLst>
                    <a:ext uri="{9D8B030D-6E8A-4147-A177-3AD203B41FA5}">
                      <a16:colId xmlns:a16="http://schemas.microsoft.com/office/drawing/2014/main" val="20000"/>
                    </a:ext>
                  </a:extLst>
                </a:gridCol>
                <a:gridCol w="563562">
                  <a:extLst>
                    <a:ext uri="{9D8B030D-6E8A-4147-A177-3AD203B41FA5}">
                      <a16:colId xmlns:a16="http://schemas.microsoft.com/office/drawing/2014/main" val="20001"/>
                    </a:ext>
                  </a:extLst>
                </a:gridCol>
              </a:tblGrid>
              <a:tr h="3111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Q   Q</a:t>
                      </a:r>
                      <a:r>
                        <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rPr>
                        <a:t>n+1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endPar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143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11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206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115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5371" name="Text Box 246"/>
          <p:cNvSpPr txBox="1"/>
          <p:nvPr/>
        </p:nvSpPr>
        <p:spPr>
          <a:xfrm>
            <a:off x="2873375" y="3567113"/>
            <a:ext cx="3505200" cy="13239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D</a:t>
            </a:r>
            <a:r>
              <a:rPr lang="en-US" altLang="zh-CN" sz="2000" baseline="-25000" dirty="0">
                <a:latin typeface="Calibri" panose="020F0502020204030204" pitchFamily="34" charset="0"/>
                <a:ea typeface="宋体" panose="02010600030101010101" pitchFamily="2" charset="-122"/>
              </a:rPr>
              <a:t>1 </a:t>
            </a:r>
            <a:r>
              <a:rPr lang="en-US" altLang="zh-CN" sz="2000" dirty="0">
                <a:latin typeface="Calibri" panose="020F0502020204030204" pitchFamily="34" charset="0"/>
                <a:ea typeface="宋体" panose="02010600030101010101" pitchFamily="2" charset="-122"/>
              </a:rPr>
              <a:t>= x•y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+x•y</a:t>
            </a:r>
            <a:r>
              <a:rPr lang="en-US" altLang="zh-CN" sz="2000" baseline="-25000" dirty="0">
                <a:latin typeface="Calibri" panose="020F0502020204030204" pitchFamily="34" charset="0"/>
                <a:ea typeface="宋体" panose="02010600030101010101" pitchFamily="2" charset="-122"/>
              </a:rPr>
              <a:t>0</a:t>
            </a:r>
            <a:endParaRPr lang="en-US" altLang="zh-CN" sz="2000" dirty="0">
              <a:latin typeface="Calibri" panose="020F0502020204030204" pitchFamily="34" charset="0"/>
              <a:ea typeface="宋体" panose="02010600030101010101" pitchFamily="2" charset="-122"/>
            </a:endParaRPr>
          </a:p>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D</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 x•y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+x•y</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a:t>
            </a:r>
            <a:endParaRPr lang="en-US" altLang="zh-CN" sz="2000" dirty="0">
              <a:latin typeface="Calibri" panose="020F0502020204030204" pitchFamily="34" charset="0"/>
              <a:ea typeface="宋体" panose="02010600030101010101" pitchFamily="2" charset="-122"/>
            </a:endParaRPr>
          </a:p>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Z = x •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 y</a:t>
            </a:r>
            <a:r>
              <a:rPr lang="en-US" altLang="zh-CN" sz="2000" baseline="-25000" dirty="0">
                <a:latin typeface="Calibri" panose="020F0502020204030204" pitchFamily="34" charset="0"/>
                <a:ea typeface="宋体" panose="02010600030101010101" pitchFamily="2" charset="-122"/>
              </a:rPr>
              <a:t>0</a:t>
            </a:r>
          </a:p>
        </p:txBody>
      </p:sp>
      <p:sp>
        <p:nvSpPr>
          <p:cNvPr id="95372" name="Line 34"/>
          <p:cNvSpPr/>
          <p:nvPr/>
        </p:nvSpPr>
        <p:spPr>
          <a:xfrm>
            <a:off x="3354388" y="366553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5373" name="Line 34"/>
          <p:cNvSpPr/>
          <p:nvPr/>
        </p:nvSpPr>
        <p:spPr>
          <a:xfrm>
            <a:off x="3635375" y="366553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5374" name="Line 34"/>
          <p:cNvSpPr/>
          <p:nvPr/>
        </p:nvSpPr>
        <p:spPr>
          <a:xfrm>
            <a:off x="4192588" y="366553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5375" name="Line 34"/>
          <p:cNvSpPr/>
          <p:nvPr/>
        </p:nvSpPr>
        <p:spPr>
          <a:xfrm>
            <a:off x="4179888" y="4149725"/>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5376" name="Line 34"/>
          <p:cNvSpPr/>
          <p:nvPr/>
        </p:nvSpPr>
        <p:spPr>
          <a:xfrm>
            <a:off x="4932363" y="4149725"/>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Group 2"/>
          <p:cNvGraphicFramePr>
            <a:graphicFrameLocks noGrp="1"/>
          </p:cNvGraphicFramePr>
          <p:nvPr/>
        </p:nvGraphicFramePr>
        <p:xfrm>
          <a:off x="6232525" y="2917825"/>
          <a:ext cx="1463675" cy="1489075"/>
        </p:xfrm>
        <a:graphic>
          <a:graphicData uri="http://schemas.openxmlformats.org/drawingml/2006/table">
            <a:tbl>
              <a:tblPr/>
              <a:tblGrid>
                <a:gridCol w="431800">
                  <a:extLst>
                    <a:ext uri="{9D8B030D-6E8A-4147-A177-3AD203B41FA5}">
                      <a16:colId xmlns:a16="http://schemas.microsoft.com/office/drawing/2014/main" val="20000"/>
                    </a:ext>
                  </a:extLst>
                </a:gridCol>
                <a:gridCol w="544513">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306" name="Text Box 398"/>
          <p:cNvSpPr txBox="1"/>
          <p:nvPr/>
        </p:nvSpPr>
        <p:spPr>
          <a:xfrm>
            <a:off x="5867400" y="286067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7307" name="Text Box 361"/>
          <p:cNvSpPr txBox="1"/>
          <p:nvPr/>
        </p:nvSpPr>
        <p:spPr>
          <a:xfrm>
            <a:off x="4022725" y="29178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graphicFrame>
        <p:nvGraphicFramePr>
          <p:cNvPr id="77862" name="Group 38"/>
          <p:cNvGraphicFramePr>
            <a:graphicFrameLocks noGrp="1"/>
          </p:cNvGraphicFramePr>
          <p:nvPr/>
        </p:nvGraphicFramePr>
        <p:xfrm>
          <a:off x="2422525" y="2917825"/>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332" name="Text Box 324"/>
          <p:cNvSpPr txBox="1"/>
          <p:nvPr/>
        </p:nvSpPr>
        <p:spPr>
          <a:xfrm>
            <a:off x="2117725" y="29178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graphicFrame>
        <p:nvGraphicFramePr>
          <p:cNvPr id="77897" name="Group 73"/>
          <p:cNvGraphicFramePr>
            <a:graphicFrameLocks noGrp="1"/>
          </p:cNvGraphicFramePr>
          <p:nvPr/>
        </p:nvGraphicFramePr>
        <p:xfrm>
          <a:off x="533400" y="2917825"/>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357" name="Text Box 287"/>
          <p:cNvSpPr txBox="1"/>
          <p:nvPr/>
        </p:nvSpPr>
        <p:spPr>
          <a:xfrm>
            <a:off x="228600" y="29178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7358" name="Rectangle 3"/>
          <p:cNvSpPr>
            <a:spLocks noGrp="1"/>
          </p:cNvSpPr>
          <p:nvPr>
            <p:ph type="title"/>
          </p:nvPr>
        </p:nvSpPr>
        <p:spPr>
          <a:xfrm>
            <a:off x="457200" y="458788"/>
            <a:ext cx="3276600" cy="457200"/>
          </a:xfrm>
          <a:prstGeom prst="rect">
            <a:avLst/>
          </a:prstGeom>
          <a:noFill/>
          <a:ln w="9525">
            <a:noFill/>
          </a:ln>
        </p:spPr>
        <p:txBody>
          <a:bodyPr/>
          <a:lstStyle/>
          <a:p>
            <a:pPr marL="514350" indent="-514350">
              <a:buFont typeface="宋体" panose="02010600030101010101" pitchFamily="2" charset="-122"/>
              <a:buAutoNum type="circleNumDbPlain" startAt="2"/>
            </a:pPr>
            <a:r>
              <a:rPr lang="zh-CN" altLang="en-US" sz="1800" b="1" dirty="0">
                <a:latin typeface="华文新魏" panose="02010800040101010101" pitchFamily="2" charset="-122"/>
                <a:ea typeface="华文新魏" panose="02010800040101010101" pitchFamily="2" charset="-122"/>
              </a:rPr>
              <a:t>用</a:t>
            </a:r>
            <a:r>
              <a:rPr lang="en-US" altLang="zh-CN" sz="1800" b="1" dirty="0">
                <a:latin typeface="华文新魏" panose="02010800040101010101" pitchFamily="2" charset="-122"/>
                <a:ea typeface="华文新魏" panose="02010800040101010101" pitchFamily="2" charset="-122"/>
              </a:rPr>
              <a:t>JK</a:t>
            </a:r>
            <a:r>
              <a:rPr lang="zh-CN" altLang="en-US" sz="1800" b="1" dirty="0">
                <a:latin typeface="华文新魏" panose="02010800040101010101" pitchFamily="2" charset="-122"/>
                <a:ea typeface="华文新魏" panose="02010800040101010101" pitchFamily="2" charset="-122"/>
              </a:rPr>
              <a:t>触发器</a:t>
            </a:r>
          </a:p>
        </p:txBody>
      </p:sp>
      <p:sp>
        <p:nvSpPr>
          <p:cNvPr id="97359" name="Text Box 209"/>
          <p:cNvSpPr txBox="1"/>
          <p:nvPr/>
        </p:nvSpPr>
        <p:spPr>
          <a:xfrm>
            <a:off x="1295400" y="4503738"/>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J</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7360" name="Text Box 210"/>
          <p:cNvSpPr txBox="1"/>
          <p:nvPr/>
        </p:nvSpPr>
        <p:spPr>
          <a:xfrm>
            <a:off x="3105150" y="4503738"/>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K</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7361" name="Text Box 211"/>
          <p:cNvSpPr txBox="1"/>
          <p:nvPr/>
        </p:nvSpPr>
        <p:spPr>
          <a:xfrm>
            <a:off x="5029200" y="4479925"/>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J</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7362" name="Text Box 212"/>
          <p:cNvSpPr txBox="1"/>
          <p:nvPr/>
        </p:nvSpPr>
        <p:spPr>
          <a:xfrm>
            <a:off x="7067550" y="4479925"/>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K</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7363" name="Text Box 213"/>
          <p:cNvSpPr txBox="1"/>
          <p:nvPr/>
        </p:nvSpPr>
        <p:spPr>
          <a:xfrm>
            <a:off x="4132263" y="2400300"/>
            <a:ext cx="13716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激励表</a:t>
            </a:r>
          </a:p>
        </p:txBody>
      </p:sp>
      <p:sp>
        <p:nvSpPr>
          <p:cNvPr id="97364" name="Text Box 215"/>
          <p:cNvSpPr txBox="1"/>
          <p:nvPr/>
        </p:nvSpPr>
        <p:spPr>
          <a:xfrm>
            <a:off x="6126163" y="1135063"/>
            <a:ext cx="2909887" cy="86042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J</a:t>
            </a:r>
            <a:r>
              <a:rPr lang="en-US" altLang="zh-CN" sz="2000" baseline="-25000" dirty="0">
                <a:latin typeface="Calibri" panose="020F0502020204030204" pitchFamily="34" charset="0"/>
                <a:ea typeface="宋体" panose="02010600030101010101" pitchFamily="2" charset="-122"/>
              </a:rPr>
              <a:t>1 </a:t>
            </a:r>
            <a:r>
              <a:rPr lang="en-US" altLang="zh-CN" sz="2000" dirty="0">
                <a:latin typeface="Calibri" panose="020F0502020204030204" pitchFamily="34" charset="0"/>
                <a:ea typeface="宋体" panose="02010600030101010101" pitchFamily="2" charset="-122"/>
              </a:rPr>
              <a:t>= x + y</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J</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 x + y</a:t>
            </a:r>
            <a:r>
              <a:rPr lang="en-US" altLang="zh-CN" sz="2000" baseline="-25000" dirty="0">
                <a:latin typeface="Calibri" panose="020F0502020204030204" pitchFamily="34" charset="0"/>
                <a:ea typeface="宋体" panose="02010600030101010101" pitchFamily="2" charset="-122"/>
              </a:rPr>
              <a:t>1</a:t>
            </a:r>
            <a:endParaRPr lang="en-US" altLang="zh-CN" sz="2000" dirty="0">
              <a:latin typeface="Calibri" panose="020F0502020204030204" pitchFamily="34" charset="0"/>
              <a:ea typeface="宋体" panose="02010600030101010101" pitchFamily="2" charset="-122"/>
            </a:endParaRPr>
          </a:p>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K</a:t>
            </a:r>
            <a:r>
              <a:rPr lang="en-US" altLang="zh-CN" sz="2000" baseline="-25000" dirty="0">
                <a:latin typeface="Calibri" panose="020F0502020204030204" pitchFamily="34" charset="0"/>
                <a:ea typeface="宋体" panose="02010600030101010101" pitchFamily="2" charset="-122"/>
              </a:rPr>
              <a:t>1 </a:t>
            </a:r>
            <a:r>
              <a:rPr lang="en-US" altLang="zh-CN" sz="2000" dirty="0">
                <a:latin typeface="Calibri" panose="020F0502020204030204" pitchFamily="34" charset="0"/>
                <a:ea typeface="宋体" panose="02010600030101010101" pitchFamily="2" charset="-122"/>
              </a:rPr>
              <a:t>= x</a:t>
            </a:r>
            <a:r>
              <a:rPr lang="en-US" altLang="zh-CN" sz="2000" baseline="-25000" dirty="0">
                <a:latin typeface="Calibri" panose="020F0502020204030204" pitchFamily="34" charset="0"/>
                <a:ea typeface="宋体" panose="02010600030101010101" pitchFamily="2" charset="-122"/>
              </a:rPr>
              <a:t> </a:t>
            </a:r>
            <a:r>
              <a:rPr lang="en-US" altLang="zh-CN" sz="2000" dirty="0">
                <a:latin typeface="Calibri" panose="020F0502020204030204" pitchFamily="34" charset="0"/>
                <a:ea typeface="宋体" panose="02010600030101010101" pitchFamily="2" charset="-122"/>
              </a:rPr>
              <a:t>+ y</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K</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 x + y</a:t>
            </a:r>
            <a:r>
              <a:rPr lang="en-US" altLang="zh-CN" sz="2000" baseline="-25000" dirty="0">
                <a:latin typeface="Calibri" panose="020F0502020204030204" pitchFamily="34" charset="0"/>
                <a:ea typeface="宋体" panose="02010600030101010101" pitchFamily="2" charset="-122"/>
              </a:rPr>
              <a:t>1</a:t>
            </a:r>
          </a:p>
        </p:txBody>
      </p:sp>
      <p:graphicFrame>
        <p:nvGraphicFramePr>
          <p:cNvPr id="77945" name="Group 121"/>
          <p:cNvGraphicFramePr>
            <a:graphicFrameLocks noGrp="1"/>
          </p:cNvGraphicFramePr>
          <p:nvPr/>
        </p:nvGraphicFramePr>
        <p:xfrm>
          <a:off x="304800" y="855663"/>
          <a:ext cx="2743200" cy="148907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391" name="Line 247"/>
          <p:cNvSpPr/>
          <p:nvPr/>
        </p:nvSpPr>
        <p:spPr>
          <a:xfrm>
            <a:off x="304800" y="858838"/>
            <a:ext cx="914400" cy="284162"/>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7392" name="Text Box 248"/>
          <p:cNvSpPr txBox="1"/>
          <p:nvPr/>
        </p:nvSpPr>
        <p:spPr>
          <a:xfrm>
            <a:off x="261938" y="817563"/>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y</a:t>
            </a:r>
            <a:r>
              <a:rPr lang="en-US" altLang="zh-CN" sz="2000" b="1" baseline="-25000" dirty="0">
                <a:solidFill>
                  <a:srgbClr val="FF0000"/>
                </a:solidFill>
                <a:latin typeface="Calibri" panose="020F0502020204030204" pitchFamily="34" charset="0"/>
                <a:ea typeface="宋体" panose="02010600030101010101" pitchFamily="2" charset="-122"/>
              </a:rPr>
              <a:t>1</a:t>
            </a:r>
            <a:r>
              <a:rPr lang="en-US" altLang="zh-CN" sz="2000" b="1" dirty="0">
                <a:solidFill>
                  <a:srgbClr val="FF0000"/>
                </a:solidFill>
                <a:latin typeface="Calibri" panose="020F0502020204030204" pitchFamily="34" charset="0"/>
                <a:ea typeface="宋体" panose="02010600030101010101" pitchFamily="2" charset="-122"/>
              </a:rPr>
              <a:t>y</a:t>
            </a:r>
            <a:r>
              <a:rPr lang="en-US" altLang="zh-CN" sz="2000" b="1" baseline="-25000" dirty="0">
                <a:solidFill>
                  <a:srgbClr val="FF0000"/>
                </a:solidFill>
                <a:latin typeface="Calibri" panose="020F0502020204030204" pitchFamily="34" charset="0"/>
                <a:ea typeface="宋体" panose="02010600030101010101" pitchFamily="2" charset="-122"/>
              </a:rPr>
              <a:t>0</a:t>
            </a:r>
            <a:endParaRPr lang="en-US" altLang="zh-CN" sz="2000" b="1" dirty="0">
              <a:solidFill>
                <a:srgbClr val="FF0000"/>
              </a:solidFill>
              <a:latin typeface="Calibri" panose="020F0502020204030204" pitchFamily="34" charset="0"/>
              <a:ea typeface="宋体" panose="02010600030101010101" pitchFamily="2" charset="-122"/>
            </a:endParaRPr>
          </a:p>
        </p:txBody>
      </p:sp>
      <p:sp>
        <p:nvSpPr>
          <p:cNvPr id="97393" name="Text Box 249"/>
          <p:cNvSpPr txBox="1"/>
          <p:nvPr/>
        </p:nvSpPr>
        <p:spPr>
          <a:xfrm>
            <a:off x="847725" y="754063"/>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solidFill>
                  <a:srgbClr val="FF0000"/>
                </a:solidFill>
                <a:latin typeface="Calibri" panose="020F0502020204030204" pitchFamily="34" charset="0"/>
                <a:ea typeface="宋体" panose="02010600030101010101" pitchFamily="2" charset="-122"/>
              </a:rPr>
              <a:t>x</a:t>
            </a:r>
          </a:p>
        </p:txBody>
      </p:sp>
      <p:sp>
        <p:nvSpPr>
          <p:cNvPr id="97394" name="Text Box 250"/>
          <p:cNvSpPr txBox="1"/>
          <p:nvPr/>
        </p:nvSpPr>
        <p:spPr>
          <a:xfrm>
            <a:off x="533400" y="2400300"/>
            <a:ext cx="24384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二进制状态表</a:t>
            </a:r>
          </a:p>
        </p:txBody>
      </p:sp>
      <p:sp>
        <p:nvSpPr>
          <p:cNvPr id="97395" name="Line 285"/>
          <p:cNvSpPr/>
          <p:nvPr/>
        </p:nvSpPr>
        <p:spPr>
          <a:xfrm>
            <a:off x="549275" y="2930525"/>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7396" name="Text Box 286"/>
          <p:cNvSpPr txBox="1"/>
          <p:nvPr/>
        </p:nvSpPr>
        <p:spPr>
          <a:xfrm>
            <a:off x="746125" y="28035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7397" name="Text Box 323"/>
          <p:cNvSpPr txBox="1"/>
          <p:nvPr/>
        </p:nvSpPr>
        <p:spPr>
          <a:xfrm>
            <a:off x="2635250" y="28035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7398" name="Line 322"/>
          <p:cNvSpPr/>
          <p:nvPr/>
        </p:nvSpPr>
        <p:spPr>
          <a:xfrm>
            <a:off x="2438400" y="2930525"/>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graphicFrame>
        <p:nvGraphicFramePr>
          <p:cNvPr id="77979" name="Group 155"/>
          <p:cNvGraphicFramePr>
            <a:graphicFrameLocks noGrp="1"/>
          </p:cNvGraphicFramePr>
          <p:nvPr/>
        </p:nvGraphicFramePr>
        <p:xfrm>
          <a:off x="4327525" y="2917825"/>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423" name="Line 359"/>
          <p:cNvSpPr/>
          <p:nvPr/>
        </p:nvSpPr>
        <p:spPr>
          <a:xfrm>
            <a:off x="4343400" y="2930525"/>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7424" name="Text Box 360"/>
          <p:cNvSpPr txBox="1"/>
          <p:nvPr/>
        </p:nvSpPr>
        <p:spPr>
          <a:xfrm>
            <a:off x="4540250" y="28035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7425" name="Line 396"/>
          <p:cNvSpPr/>
          <p:nvPr/>
        </p:nvSpPr>
        <p:spPr>
          <a:xfrm>
            <a:off x="6248400" y="2930525"/>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7426" name="Text Box 397"/>
          <p:cNvSpPr txBox="1"/>
          <p:nvPr/>
        </p:nvSpPr>
        <p:spPr>
          <a:xfrm>
            <a:off x="6445250" y="28035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graphicFrame>
        <p:nvGraphicFramePr>
          <p:cNvPr id="78017" name="Group 193"/>
          <p:cNvGraphicFramePr>
            <a:graphicFrameLocks noGrp="1"/>
          </p:cNvGraphicFramePr>
          <p:nvPr/>
        </p:nvGraphicFramePr>
        <p:xfrm>
          <a:off x="3751263" y="714375"/>
          <a:ext cx="1828800" cy="1716089"/>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52519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Q Q</a:t>
                      </a:r>
                      <a:r>
                        <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rPr>
                        <a:t>n+1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J    K</a:t>
                      </a:r>
                      <a:endPar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endParaRP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46">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d</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3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d</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3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    1</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7146">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    0</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7447" name="Line 34"/>
          <p:cNvSpPr/>
          <p:nvPr/>
        </p:nvSpPr>
        <p:spPr>
          <a:xfrm>
            <a:off x="6545263" y="126523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7448" name="Line 34"/>
          <p:cNvSpPr/>
          <p:nvPr/>
        </p:nvSpPr>
        <p:spPr>
          <a:xfrm>
            <a:off x="6918325" y="126523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7449" name="Line 34"/>
          <p:cNvSpPr/>
          <p:nvPr/>
        </p:nvSpPr>
        <p:spPr>
          <a:xfrm>
            <a:off x="6584950" y="171608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7450" name="Line 34"/>
          <p:cNvSpPr/>
          <p:nvPr/>
        </p:nvSpPr>
        <p:spPr>
          <a:xfrm>
            <a:off x="7834313" y="171608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97451" name="Line 34"/>
          <p:cNvSpPr/>
          <p:nvPr/>
        </p:nvSpPr>
        <p:spPr>
          <a:xfrm>
            <a:off x="8181975" y="1716088"/>
            <a:ext cx="228600" cy="0"/>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41"/>
          <p:cNvSpPr txBox="1"/>
          <p:nvPr/>
        </p:nvSpPr>
        <p:spPr>
          <a:xfrm>
            <a:off x="228600" y="31591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9331" name="Text Box 315"/>
          <p:cNvSpPr txBox="1"/>
          <p:nvPr/>
        </p:nvSpPr>
        <p:spPr>
          <a:xfrm>
            <a:off x="5508625" y="31591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graphicFrame>
        <p:nvGraphicFramePr>
          <p:cNvPr id="78852" name="Group 4"/>
          <p:cNvGraphicFramePr>
            <a:graphicFrameLocks noGrp="1"/>
          </p:cNvGraphicFramePr>
          <p:nvPr/>
        </p:nvGraphicFramePr>
        <p:xfrm>
          <a:off x="3108325" y="3159125"/>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9356" name="Text Box 278"/>
          <p:cNvSpPr txBox="1"/>
          <p:nvPr/>
        </p:nvSpPr>
        <p:spPr>
          <a:xfrm>
            <a:off x="2803525" y="3159125"/>
            <a:ext cx="6858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9357" name="Rectangle 3"/>
          <p:cNvSpPr>
            <a:spLocks noGrp="1"/>
          </p:cNvSpPr>
          <p:nvPr>
            <p:ph type="title"/>
          </p:nvPr>
        </p:nvSpPr>
        <p:spPr>
          <a:xfrm>
            <a:off x="685800" y="555625"/>
            <a:ext cx="3276600" cy="457200"/>
          </a:xfrm>
          <a:prstGeom prst="rect">
            <a:avLst/>
          </a:prstGeom>
          <a:noFill/>
          <a:ln w="9525">
            <a:noFill/>
          </a:ln>
        </p:spPr>
        <p:txBody>
          <a:bodyPr/>
          <a:lstStyle/>
          <a:p>
            <a:pPr marL="514350" indent="-514350">
              <a:buFont typeface="宋体" panose="02010600030101010101" pitchFamily="2" charset="-122"/>
              <a:buAutoNum type="circleNumDbPlain" startAt="3"/>
            </a:pPr>
            <a:r>
              <a:rPr lang="zh-CN" altLang="en-US" sz="2000" b="1" dirty="0">
                <a:solidFill>
                  <a:srgbClr val="FF0000"/>
                </a:solidFill>
                <a:latin typeface="华文新魏" panose="02010800040101010101" pitchFamily="2" charset="-122"/>
                <a:ea typeface="华文新魏" panose="02010800040101010101" pitchFamily="2" charset="-122"/>
              </a:rPr>
              <a:t>用</a:t>
            </a:r>
            <a:r>
              <a:rPr lang="en-US" altLang="zh-CN" sz="2000" b="1" dirty="0">
                <a:solidFill>
                  <a:srgbClr val="FF0000"/>
                </a:solidFill>
                <a:latin typeface="华文新魏" panose="02010800040101010101" pitchFamily="2" charset="-122"/>
                <a:ea typeface="华文新魏" panose="02010800040101010101" pitchFamily="2" charset="-122"/>
              </a:rPr>
              <a:t>T</a:t>
            </a:r>
            <a:r>
              <a:rPr lang="zh-CN" altLang="en-US" sz="2000" b="1" dirty="0">
                <a:solidFill>
                  <a:srgbClr val="FF0000"/>
                </a:solidFill>
                <a:latin typeface="华文新魏" panose="02010800040101010101" pitchFamily="2" charset="-122"/>
                <a:ea typeface="华文新魏" panose="02010800040101010101" pitchFamily="2" charset="-122"/>
              </a:rPr>
              <a:t>触发器</a:t>
            </a:r>
          </a:p>
        </p:txBody>
      </p:sp>
      <p:sp>
        <p:nvSpPr>
          <p:cNvPr id="99358" name="Text Box 171"/>
          <p:cNvSpPr txBox="1"/>
          <p:nvPr/>
        </p:nvSpPr>
        <p:spPr>
          <a:xfrm>
            <a:off x="1295400" y="4743450"/>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T</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99359" name="Text Box 172"/>
          <p:cNvSpPr txBox="1"/>
          <p:nvPr/>
        </p:nvSpPr>
        <p:spPr>
          <a:xfrm>
            <a:off x="3790950" y="4743450"/>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T</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9360" name="Text Box 173"/>
          <p:cNvSpPr txBox="1"/>
          <p:nvPr/>
        </p:nvSpPr>
        <p:spPr>
          <a:xfrm>
            <a:off x="6515100" y="4719638"/>
            <a:ext cx="5334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Z</a:t>
            </a:r>
          </a:p>
        </p:txBody>
      </p:sp>
      <p:sp>
        <p:nvSpPr>
          <p:cNvPr id="99361" name="Text Box 174"/>
          <p:cNvSpPr txBox="1"/>
          <p:nvPr/>
        </p:nvSpPr>
        <p:spPr>
          <a:xfrm>
            <a:off x="4110038" y="2640013"/>
            <a:ext cx="1541462"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solidFill>
                  <a:srgbClr val="FF0000"/>
                </a:solidFill>
                <a:latin typeface="华文新魏" panose="02010800040101010101" pitchFamily="2" charset="-122"/>
                <a:ea typeface="华文新魏" panose="02010800040101010101" pitchFamily="2" charset="-122"/>
              </a:rPr>
              <a:t>T</a:t>
            </a:r>
            <a:r>
              <a:rPr lang="zh-CN" altLang="en-US" sz="2000" dirty="0">
                <a:solidFill>
                  <a:srgbClr val="FF0000"/>
                </a:solidFill>
                <a:latin typeface="华文新魏" panose="02010800040101010101" pitchFamily="2" charset="-122"/>
                <a:ea typeface="华文新魏" panose="02010800040101010101" pitchFamily="2" charset="-122"/>
              </a:rPr>
              <a:t>激励表</a:t>
            </a:r>
          </a:p>
        </p:txBody>
      </p:sp>
      <p:graphicFrame>
        <p:nvGraphicFramePr>
          <p:cNvPr id="78892" name="Group 44"/>
          <p:cNvGraphicFramePr>
            <a:graphicFrameLocks noGrp="1"/>
          </p:cNvGraphicFramePr>
          <p:nvPr/>
        </p:nvGraphicFramePr>
        <p:xfrm>
          <a:off x="304800" y="1095375"/>
          <a:ext cx="2743200" cy="148907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p>
                  </a:txBody>
                  <a:tcPr marT="34270" marB="3427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01/0</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9388" name="Line 201"/>
          <p:cNvSpPr/>
          <p:nvPr/>
        </p:nvSpPr>
        <p:spPr>
          <a:xfrm>
            <a:off x="304800" y="1100138"/>
            <a:ext cx="914400" cy="282575"/>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9389" name="Text Box 202"/>
          <p:cNvSpPr txBox="1"/>
          <p:nvPr/>
        </p:nvSpPr>
        <p:spPr>
          <a:xfrm>
            <a:off x="228600" y="1049338"/>
            <a:ext cx="685800" cy="40163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99390" name="Text Box 203"/>
          <p:cNvSpPr txBox="1"/>
          <p:nvPr/>
        </p:nvSpPr>
        <p:spPr>
          <a:xfrm>
            <a:off x="884238" y="990600"/>
            <a:ext cx="501650" cy="40163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9391" name="Text Box 204"/>
          <p:cNvSpPr txBox="1"/>
          <p:nvPr/>
        </p:nvSpPr>
        <p:spPr>
          <a:xfrm>
            <a:off x="533400" y="2640013"/>
            <a:ext cx="24384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二进制状态表</a:t>
            </a:r>
          </a:p>
        </p:txBody>
      </p:sp>
      <p:graphicFrame>
        <p:nvGraphicFramePr>
          <p:cNvPr id="78922" name="Group 74"/>
          <p:cNvGraphicFramePr>
            <a:graphicFrameLocks noGrp="1"/>
          </p:cNvGraphicFramePr>
          <p:nvPr/>
        </p:nvGraphicFramePr>
        <p:xfrm>
          <a:off x="533400" y="3159125"/>
          <a:ext cx="1463675" cy="1489075"/>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0" marB="3427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0" marB="3427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3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826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0" marB="3427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0" marB="3427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0" marB="3427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9416" name="Line 239"/>
          <p:cNvSpPr/>
          <p:nvPr/>
        </p:nvSpPr>
        <p:spPr>
          <a:xfrm>
            <a:off x="549275" y="3170238"/>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9417" name="Text Box 240"/>
          <p:cNvSpPr txBox="1"/>
          <p:nvPr/>
        </p:nvSpPr>
        <p:spPr>
          <a:xfrm>
            <a:off x="746125" y="30448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99418" name="Line 276"/>
          <p:cNvSpPr/>
          <p:nvPr/>
        </p:nvSpPr>
        <p:spPr>
          <a:xfrm>
            <a:off x="3124200" y="3170238"/>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9419" name="Text Box 277"/>
          <p:cNvSpPr txBox="1"/>
          <p:nvPr/>
        </p:nvSpPr>
        <p:spPr>
          <a:xfrm>
            <a:off x="3321050" y="30448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graphicFrame>
        <p:nvGraphicFramePr>
          <p:cNvPr id="78960" name="Group 112"/>
          <p:cNvGraphicFramePr>
            <a:graphicFrameLocks noGrp="1"/>
          </p:cNvGraphicFramePr>
          <p:nvPr/>
        </p:nvGraphicFramePr>
        <p:xfrm>
          <a:off x="5813425" y="3159125"/>
          <a:ext cx="1463675" cy="1514476"/>
        </p:xfrm>
        <a:graphic>
          <a:graphicData uri="http://schemas.openxmlformats.org/drawingml/2006/table">
            <a:tbl>
              <a:tblPr/>
              <a:tblGrid>
                <a:gridCol w="4873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29714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71" marB="34271"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71" marB="34271"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71" marB="34271"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714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71" marB="34271"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6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71" marB="34271"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6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71" marB="34271"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1" marB="3427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23654">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71" marB="34271"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T="34271" marB="34271"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9444" name="Line 313"/>
          <p:cNvSpPr/>
          <p:nvPr/>
        </p:nvSpPr>
        <p:spPr>
          <a:xfrm>
            <a:off x="5829300" y="3170238"/>
            <a:ext cx="533400" cy="285750"/>
          </a:xfrm>
          <a:prstGeom prst="line">
            <a:avLst/>
          </a:prstGeom>
          <a:ln w="9525" cap="flat" cmpd="sng">
            <a:solidFill>
              <a:schemeClr val="tx1"/>
            </a:solidFill>
            <a:prstDash val="solid"/>
            <a:miter/>
            <a:headEnd type="none" w="med" len="med"/>
            <a:tailEnd type="none" w="med" len="med"/>
          </a:ln>
        </p:spPr>
        <p:txBody>
          <a:bodyPr/>
          <a:lstStyle/>
          <a:p>
            <a:endParaRPr lang="zh-CN" altLang="en-US"/>
          </a:p>
        </p:txBody>
      </p:sp>
      <p:sp>
        <p:nvSpPr>
          <p:cNvPr id="99445" name="Text Box 314"/>
          <p:cNvSpPr txBox="1"/>
          <p:nvPr/>
        </p:nvSpPr>
        <p:spPr>
          <a:xfrm>
            <a:off x="6026150" y="3044825"/>
            <a:ext cx="50165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grpSp>
        <p:nvGrpSpPr>
          <p:cNvPr id="99446" name="Group 316"/>
          <p:cNvGrpSpPr/>
          <p:nvPr/>
        </p:nvGrpSpPr>
        <p:grpSpPr>
          <a:xfrm>
            <a:off x="6127750" y="1247775"/>
            <a:ext cx="2765425" cy="1323975"/>
            <a:chOff x="0" y="0"/>
            <a:chExt cx="2208" cy="1112"/>
          </a:xfrm>
        </p:grpSpPr>
        <p:sp>
          <p:nvSpPr>
            <p:cNvPr id="99470" name="Text Box 317"/>
            <p:cNvSpPr txBox="1"/>
            <p:nvPr/>
          </p:nvSpPr>
          <p:spPr>
            <a:xfrm>
              <a:off x="0" y="0"/>
              <a:ext cx="2208" cy="11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T</a:t>
              </a:r>
              <a:r>
                <a:rPr lang="en-US" altLang="zh-CN" sz="2000" baseline="-25000" dirty="0">
                  <a:latin typeface="Calibri" panose="020F0502020204030204" pitchFamily="34" charset="0"/>
                  <a:ea typeface="宋体" panose="02010600030101010101" pitchFamily="2" charset="-122"/>
                </a:rPr>
                <a:t>1 </a:t>
              </a:r>
              <a:r>
                <a:rPr lang="en-US" altLang="zh-CN" sz="2000" dirty="0">
                  <a:latin typeface="Calibri" panose="020F0502020204030204" pitchFamily="34" charset="0"/>
                  <a:ea typeface="宋体" panose="02010600030101010101" pitchFamily="2" charset="-122"/>
                </a:rPr>
                <a:t>= x•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+x•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a:t>
              </a:r>
              <a:endParaRPr lang="en-US" altLang="zh-CN" sz="2000" dirty="0">
                <a:latin typeface="Calibri" panose="020F0502020204030204" pitchFamily="34" charset="0"/>
                <a:ea typeface="宋体" panose="02010600030101010101" pitchFamily="2" charset="-122"/>
              </a:endParaRPr>
            </a:p>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T</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 x•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 </a:t>
              </a:r>
              <a:r>
                <a:rPr lang="en-US" altLang="zh-CN" sz="2000" dirty="0">
                  <a:latin typeface="Calibri" panose="020F0502020204030204" pitchFamily="34" charset="0"/>
                  <a:ea typeface="宋体" panose="02010600030101010101" pitchFamily="2" charset="-122"/>
                </a:rPr>
                <a:t>+x•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a:t>
              </a:r>
              <a:endParaRPr lang="en-US" altLang="zh-CN" sz="2000" dirty="0">
                <a:latin typeface="Calibri" panose="020F0502020204030204" pitchFamily="34" charset="0"/>
                <a:ea typeface="宋体" panose="02010600030101010101" pitchFamily="2" charset="-122"/>
              </a:endParaRPr>
            </a:p>
            <a:p>
              <a:pPr eaLnBrk="1" hangingPunct="1">
                <a:spcBef>
                  <a:spcPct val="50000"/>
                </a:spcBef>
                <a:buFont typeface="Arial" panose="020B0604020202020204" pitchFamily="34" charset="0"/>
              </a:pPr>
              <a:r>
                <a:rPr lang="en-US" altLang="zh-CN" sz="2000" dirty="0">
                  <a:latin typeface="Calibri" panose="020F0502020204030204" pitchFamily="34" charset="0"/>
                  <a:ea typeface="宋体" panose="02010600030101010101" pitchFamily="2" charset="-122"/>
                </a:rPr>
                <a:t>Z = x •y</a:t>
              </a:r>
              <a:r>
                <a:rPr lang="en-US" altLang="zh-CN" sz="2000" baseline="-25000" dirty="0">
                  <a:latin typeface="Calibri" panose="020F0502020204030204" pitchFamily="34" charset="0"/>
                  <a:ea typeface="宋体" panose="02010600030101010101" pitchFamily="2" charset="-122"/>
                </a:rPr>
                <a:t>1</a:t>
              </a:r>
              <a:r>
                <a:rPr lang="en-US" altLang="zh-CN" sz="2000" dirty="0">
                  <a:latin typeface="Calibri" panose="020F0502020204030204" pitchFamily="34" charset="0"/>
                  <a:ea typeface="宋体" panose="02010600030101010101" pitchFamily="2" charset="-122"/>
                </a:rPr>
                <a:t>•y</a:t>
              </a:r>
              <a:r>
                <a:rPr lang="en-US" altLang="zh-CN" sz="2000" baseline="-25000" dirty="0">
                  <a:latin typeface="Calibri" panose="020F0502020204030204" pitchFamily="34" charset="0"/>
                  <a:ea typeface="宋体" panose="02010600030101010101" pitchFamily="2" charset="-122"/>
                </a:rPr>
                <a:t>0</a:t>
              </a:r>
            </a:p>
          </p:txBody>
        </p:sp>
        <p:sp>
          <p:nvSpPr>
            <p:cNvPr id="99471" name="Line 318"/>
            <p:cNvSpPr/>
            <p:nvPr/>
          </p:nvSpPr>
          <p:spPr>
            <a:xfrm>
              <a:off x="905" y="96"/>
              <a:ext cx="118"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99472" name="Line 319"/>
            <p:cNvSpPr/>
            <p:nvPr/>
          </p:nvSpPr>
          <p:spPr>
            <a:xfrm>
              <a:off x="1423" y="96"/>
              <a:ext cx="118"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99473" name="Line 323"/>
            <p:cNvSpPr/>
            <p:nvPr/>
          </p:nvSpPr>
          <p:spPr>
            <a:xfrm>
              <a:off x="337" y="48"/>
              <a:ext cx="1584"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99474" name="Line 324"/>
            <p:cNvSpPr/>
            <p:nvPr/>
          </p:nvSpPr>
          <p:spPr>
            <a:xfrm>
              <a:off x="337" y="452"/>
              <a:ext cx="1584"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grpSp>
      <p:graphicFrame>
        <p:nvGraphicFramePr>
          <p:cNvPr id="79005" name="Group 157"/>
          <p:cNvGraphicFramePr>
            <a:graphicFrameLocks noGrp="1"/>
          </p:cNvGraphicFramePr>
          <p:nvPr/>
        </p:nvGraphicFramePr>
        <p:xfrm>
          <a:off x="3898900" y="954088"/>
          <a:ext cx="1600200" cy="1716088"/>
        </p:xfrm>
        <a:graphic>
          <a:graphicData uri="http://schemas.openxmlformats.org/drawingml/2006/table">
            <a:tbl>
              <a:tblPr/>
              <a:tblGrid>
                <a:gridCol w="9144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52519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Q Q</a:t>
                      </a:r>
                      <a:r>
                        <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rPr>
                        <a:t>n+1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T</a:t>
                      </a:r>
                      <a:endParaRPr kumimoji="0" lang="en-US" altLang="zh-CN" sz="15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endParaRP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97146">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829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8299">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7146">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a:t>
                      </a:r>
                    </a:p>
                  </a:txBody>
                  <a:tcPr marT="34273" marB="34273"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T="34273" marB="34273"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99467" name="Line 318"/>
          <p:cNvSpPr/>
          <p:nvPr/>
        </p:nvSpPr>
        <p:spPr>
          <a:xfrm>
            <a:off x="6624638" y="1824038"/>
            <a:ext cx="147637"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99468" name="Line 318"/>
          <p:cNvSpPr/>
          <p:nvPr/>
        </p:nvSpPr>
        <p:spPr>
          <a:xfrm>
            <a:off x="6923088" y="1824038"/>
            <a:ext cx="147637"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
        <p:nvSpPr>
          <p:cNvPr id="99469" name="Line 318"/>
          <p:cNvSpPr/>
          <p:nvPr/>
        </p:nvSpPr>
        <p:spPr>
          <a:xfrm>
            <a:off x="7258050" y="1824038"/>
            <a:ext cx="147638" cy="0"/>
          </a:xfrm>
          <a:prstGeom prst="line">
            <a:avLst/>
          </a:prstGeom>
          <a:ln w="15875" cap="flat" cmpd="sng">
            <a:solidFill>
              <a:schemeClr val="tx1"/>
            </a:solidFill>
            <a:prstDash val="solid"/>
            <a:miter/>
            <a:headEnd type="none" w="med" len="med"/>
            <a:tailEnd type="none" w="med" len="med"/>
          </a:ln>
        </p:spPr>
        <p:txBody>
          <a:bodyPr/>
          <a:lstStyle/>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a:xfrm>
            <a:off x="609600" y="544513"/>
            <a:ext cx="4800600" cy="34290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5</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设计举例</a:t>
            </a:r>
          </a:p>
        </p:txBody>
      </p:sp>
      <p:sp>
        <p:nvSpPr>
          <p:cNvPr id="100355" name="Rectangle 3"/>
          <p:cNvSpPr>
            <a:spLocks noGrp="1"/>
          </p:cNvSpPr>
          <p:nvPr>
            <p:ph/>
          </p:nvPr>
        </p:nvSpPr>
        <p:spPr>
          <a:xfrm>
            <a:off x="368300" y="858838"/>
            <a:ext cx="8667750" cy="742950"/>
          </a:xfrm>
          <a:prstGeom prst="rect">
            <a:avLst/>
          </a:prstGeom>
          <a:noFill/>
          <a:ln w="9525">
            <a:noFill/>
          </a:ln>
        </p:spPr>
        <p:txBody>
          <a:bodyPr/>
          <a:lstStyle/>
          <a:p>
            <a:pPr>
              <a:buNone/>
            </a:pPr>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1</a:t>
            </a: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用</a:t>
            </a:r>
            <a:r>
              <a:rPr lang="zh-CN" altLang="en-US" sz="2000" b="1" dirty="0">
                <a:solidFill>
                  <a:srgbClr val="FF0000"/>
                </a:solidFill>
                <a:latin typeface="华文新魏" panose="02010800040101010101" pitchFamily="2" charset="-122"/>
                <a:ea typeface="华文新魏" panose="02010800040101010101" pitchFamily="2" charset="-122"/>
              </a:rPr>
              <a:t>米勒型</a:t>
            </a:r>
            <a:r>
              <a:rPr lang="zh-CN" altLang="en-US" sz="2000" b="1" dirty="0">
                <a:latin typeface="华文新魏" panose="02010800040101010101" pitchFamily="2" charset="-122"/>
                <a:ea typeface="华文新魏" panose="02010800040101010101" pitchFamily="2" charset="-122"/>
              </a:rPr>
              <a:t>电路设计一个“</a:t>
            </a:r>
            <a:r>
              <a:rPr lang="en-US" altLang="zh-CN" sz="2000" b="1" dirty="0">
                <a:latin typeface="华文新魏" panose="02010800040101010101" pitchFamily="2" charset="-122"/>
                <a:ea typeface="华文新魏" panose="02010800040101010101" pitchFamily="2" charset="-122"/>
              </a:rPr>
              <a:t>1111”</a:t>
            </a:r>
            <a:r>
              <a:rPr lang="zh-CN" altLang="en-US" sz="2000" b="1" dirty="0">
                <a:latin typeface="华文新魏" panose="02010800040101010101" pitchFamily="2" charset="-122"/>
                <a:ea typeface="华文新魏" panose="02010800040101010101" pitchFamily="2" charset="-122"/>
              </a:rPr>
              <a:t>序列检测器。当连续收到四个</a:t>
            </a:r>
            <a:r>
              <a:rPr lang="en-US" altLang="zh-CN" sz="2000" b="1"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或四个以上</a:t>
            </a:r>
            <a:r>
              <a:rPr lang="en-US" altLang="zh-CN" sz="2000" b="1" dirty="0">
                <a:latin typeface="华文新魏" panose="02010800040101010101" pitchFamily="2" charset="-122"/>
                <a:ea typeface="华文新魏" panose="02010800040101010101" pitchFamily="2" charset="-122"/>
              </a:rPr>
              <a:t>) “1”</a:t>
            </a:r>
            <a:r>
              <a:rPr lang="zh-CN" altLang="en-US" sz="2000" b="1" dirty="0">
                <a:latin typeface="华文新魏" panose="02010800040101010101" pitchFamily="2" charset="-122"/>
                <a:ea typeface="华文新魏" panose="02010800040101010101" pitchFamily="2" charset="-122"/>
              </a:rPr>
              <a:t>后，电路输出 </a:t>
            </a:r>
            <a:r>
              <a:rPr lang="en-US" altLang="zh-CN" sz="2000" b="1" dirty="0">
                <a:latin typeface="华文新魏" panose="02010800040101010101" pitchFamily="2" charset="-122"/>
                <a:ea typeface="华文新魏" panose="02010800040101010101" pitchFamily="2" charset="-122"/>
              </a:rPr>
              <a:t>Z = 1</a:t>
            </a:r>
            <a:r>
              <a:rPr lang="zh-CN" altLang="en-US" sz="2000" b="1" dirty="0">
                <a:latin typeface="华文新魏" panose="02010800040101010101" pitchFamily="2" charset="-122"/>
                <a:ea typeface="华文新魏" panose="02010800040101010101" pitchFamily="2" charset="-122"/>
              </a:rPr>
              <a:t>；否则，输出 </a:t>
            </a:r>
            <a:r>
              <a:rPr lang="en-US" altLang="zh-CN" sz="2000" b="1" dirty="0">
                <a:latin typeface="华文新魏" panose="02010800040101010101" pitchFamily="2" charset="-122"/>
                <a:ea typeface="华文新魏" panose="02010800040101010101" pitchFamily="2" charset="-122"/>
              </a:rPr>
              <a:t>Z = 0</a:t>
            </a:r>
            <a:r>
              <a:rPr lang="zh-CN" altLang="en-US" sz="2000" b="1" dirty="0">
                <a:latin typeface="华文新魏" panose="02010800040101010101" pitchFamily="2" charset="-122"/>
                <a:ea typeface="华文新魏" panose="02010800040101010101" pitchFamily="2" charset="-122"/>
              </a:rPr>
              <a:t>。</a:t>
            </a:r>
          </a:p>
        </p:txBody>
      </p:sp>
      <p:sp>
        <p:nvSpPr>
          <p:cNvPr id="91155" name="Text Box 124"/>
          <p:cNvSpPr txBox="1"/>
          <p:nvPr/>
        </p:nvSpPr>
        <p:spPr>
          <a:xfrm>
            <a:off x="5399088" y="1587500"/>
            <a:ext cx="3276600" cy="400050"/>
          </a:xfrm>
          <a:prstGeom prst="rect">
            <a:avLst/>
          </a:prstGeom>
          <a:noFill/>
          <a:ln w="9525">
            <a:noFill/>
          </a:ln>
        </p:spPr>
        <p:txBody>
          <a:bodyPr>
            <a:spAutoFit/>
          </a:bodyPr>
          <a:lstStyle/>
          <a:p>
            <a:pPr marL="514350" indent="-514350" eaLnBrk="1" hangingPunct="1">
              <a:spcBef>
                <a:spcPct val="50000"/>
              </a:spcBef>
              <a:buFont typeface="宋体" panose="02010600030101010101" pitchFamily="2" charset="-122"/>
              <a:buAutoNum type="circleNumDbPlain" startAt="2"/>
            </a:pPr>
            <a:r>
              <a:rPr lang="zh-CN" altLang="en-US" sz="2000" b="1" dirty="0">
                <a:latin typeface="华文新魏" panose="02010800040101010101" pitchFamily="2" charset="-122"/>
                <a:ea typeface="华文新魏" panose="02010800040101010101" pitchFamily="2" charset="-122"/>
              </a:rPr>
              <a:t>写出原始状态表</a:t>
            </a:r>
          </a:p>
        </p:txBody>
      </p:sp>
      <p:graphicFrame>
        <p:nvGraphicFramePr>
          <p:cNvPr id="79914" name="Group 42"/>
          <p:cNvGraphicFramePr>
            <a:graphicFrameLocks noGrp="1"/>
          </p:cNvGraphicFramePr>
          <p:nvPr/>
        </p:nvGraphicFramePr>
        <p:xfrm>
          <a:off x="5219700" y="2305050"/>
          <a:ext cx="3124200" cy="2438400"/>
        </p:xfrm>
        <a:graphic>
          <a:graphicData uri="http://schemas.openxmlformats.org/drawingml/2006/table">
            <a:tbl>
              <a:tblPr/>
              <a:tblGrid>
                <a:gridCol w="904875">
                  <a:extLst>
                    <a:ext uri="{9D8B030D-6E8A-4147-A177-3AD203B41FA5}">
                      <a16:colId xmlns:a16="http://schemas.microsoft.com/office/drawing/2014/main" val="20000"/>
                    </a:ext>
                  </a:extLst>
                </a:gridCol>
                <a:gridCol w="1150938">
                  <a:extLst>
                    <a:ext uri="{9D8B030D-6E8A-4147-A177-3AD203B41FA5}">
                      <a16:colId xmlns:a16="http://schemas.microsoft.com/office/drawing/2014/main" val="20001"/>
                    </a:ext>
                  </a:extLst>
                </a:gridCol>
                <a:gridCol w="1068387">
                  <a:extLst>
                    <a:ext uri="{9D8B030D-6E8A-4147-A177-3AD203B41FA5}">
                      <a16:colId xmlns:a16="http://schemas.microsoft.com/office/drawing/2014/main" val="20002"/>
                    </a:ext>
                  </a:extLst>
                </a:gridCol>
              </a:tblGrid>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0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dirty="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2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2</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3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3</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0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4 </a:t>
                      </a: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64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a:ln>
                            <a:noFill/>
                          </a:ln>
                          <a:solidFill>
                            <a:schemeClr val="tx1"/>
                          </a:solidFill>
                          <a:effectLst/>
                          <a:latin typeface="黑体" panose="02010609060101010101" pitchFamily="49" charset="-122"/>
                          <a:ea typeface="黑体" panose="02010609060101010101" pitchFamily="49" charset="-122"/>
                        </a:rPr>
                        <a:t>4</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dirty="0">
                          <a:ln>
                            <a:noFill/>
                          </a:ln>
                          <a:solidFill>
                            <a:schemeClr val="tx1"/>
                          </a:solidFill>
                          <a:effectLst/>
                          <a:latin typeface="黑体" panose="02010609060101010101" pitchFamily="49" charset="-122"/>
                          <a:ea typeface="黑体" panose="02010609060101010101" pitchFamily="49" charset="-122"/>
                        </a:rPr>
                        <a:t>0 </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S</a:t>
                      </a:r>
                      <a:r>
                        <a:rPr kumimoji="0" lang="en-US" altLang="zh-CN" sz="2000" b="1" i="0" u="none" strike="noStrike" cap="none" normalizeH="0" baseline="-25000" dirty="0">
                          <a:ln>
                            <a:noFill/>
                          </a:ln>
                          <a:solidFill>
                            <a:schemeClr val="tx1"/>
                          </a:solidFill>
                          <a:effectLst/>
                          <a:latin typeface="黑体" panose="02010609060101010101" pitchFamily="49" charset="-122"/>
                          <a:ea typeface="黑体" panose="02010609060101010101" pitchFamily="49" charset="-122"/>
                        </a:rPr>
                        <a:t>4 </a:t>
                      </a:r>
                      <a:r>
                        <a:rPr kumimoji="0" lang="en-US" altLang="zh-CN" sz="20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3" name="组合 2"/>
          <p:cNvGrpSpPr/>
          <p:nvPr/>
        </p:nvGrpSpPr>
        <p:grpSpPr>
          <a:xfrm>
            <a:off x="5334000" y="2211388"/>
            <a:ext cx="990600" cy="606425"/>
            <a:chOff x="5378862" y="2039938"/>
            <a:chExt cx="990600" cy="606425"/>
          </a:xfrm>
        </p:grpSpPr>
        <p:sp>
          <p:nvSpPr>
            <p:cNvPr id="100430" name="Text Box 159"/>
            <p:cNvSpPr txBox="1"/>
            <p:nvPr/>
          </p:nvSpPr>
          <p:spPr>
            <a:xfrm>
              <a:off x="5759862" y="2039938"/>
              <a:ext cx="609600" cy="49227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x</a:t>
              </a:r>
            </a:p>
          </p:txBody>
        </p:sp>
        <p:sp>
          <p:nvSpPr>
            <p:cNvPr id="100431" name="Text Box 160"/>
            <p:cNvSpPr txBox="1"/>
            <p:nvPr/>
          </p:nvSpPr>
          <p:spPr>
            <a:xfrm>
              <a:off x="5378862" y="2154089"/>
              <a:ext cx="609600" cy="49227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y</a:t>
              </a:r>
            </a:p>
          </p:txBody>
        </p:sp>
      </p:grpSp>
      <p:grpSp>
        <p:nvGrpSpPr>
          <p:cNvPr id="2" name="组合 1"/>
          <p:cNvGrpSpPr/>
          <p:nvPr/>
        </p:nvGrpSpPr>
        <p:grpSpPr>
          <a:xfrm>
            <a:off x="469900" y="1639888"/>
            <a:ext cx="4173538" cy="3235325"/>
            <a:chOff x="470471" y="1639888"/>
            <a:chExt cx="4173537" cy="3236118"/>
          </a:xfrm>
        </p:grpSpPr>
        <p:sp>
          <p:nvSpPr>
            <p:cNvPr id="100390" name="Oval 82"/>
            <p:cNvSpPr/>
            <p:nvPr/>
          </p:nvSpPr>
          <p:spPr>
            <a:xfrm>
              <a:off x="3407346" y="2401094"/>
              <a:ext cx="479425" cy="4587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黑体" panose="02010609060101010101" pitchFamily="49" charset="-122"/>
                </a:rPr>
                <a:t>S</a:t>
              </a:r>
              <a:r>
                <a:rPr lang="en-US" altLang="zh-CN" sz="2000" b="1" baseline="-25000" dirty="0">
                  <a:latin typeface="黑体" panose="02010609060101010101" pitchFamily="49" charset="-122"/>
                </a:rPr>
                <a:t>1</a:t>
              </a:r>
            </a:p>
          </p:txBody>
        </p:sp>
        <p:sp>
          <p:nvSpPr>
            <p:cNvPr id="100391" name="Oval 83"/>
            <p:cNvSpPr/>
            <p:nvPr/>
          </p:nvSpPr>
          <p:spPr>
            <a:xfrm>
              <a:off x="2477071" y="4417219"/>
              <a:ext cx="479425" cy="4587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黑体" panose="02010609060101010101" pitchFamily="49" charset="-122"/>
                </a:rPr>
                <a:t>S</a:t>
              </a:r>
              <a:r>
                <a:rPr lang="en-US" altLang="zh-CN" sz="2000" b="1" baseline="-25000" dirty="0">
                  <a:latin typeface="黑体" panose="02010609060101010101" pitchFamily="49" charset="-122"/>
                </a:rPr>
                <a:t>3</a:t>
              </a:r>
            </a:p>
          </p:txBody>
        </p:sp>
        <p:grpSp>
          <p:nvGrpSpPr>
            <p:cNvPr id="100392" name="Group 84"/>
            <p:cNvGrpSpPr/>
            <p:nvPr/>
          </p:nvGrpSpPr>
          <p:grpSpPr>
            <a:xfrm>
              <a:off x="3593083" y="3036094"/>
              <a:ext cx="1050925" cy="442912"/>
              <a:chOff x="0" y="0"/>
              <a:chExt cx="662" cy="372"/>
            </a:xfrm>
          </p:grpSpPr>
          <p:sp>
            <p:nvSpPr>
              <p:cNvPr id="100428" name="Line 85"/>
              <p:cNvSpPr>
                <a:spLocks noChangeAspect="1"/>
              </p:cNvSpPr>
              <p:nvPr/>
            </p:nvSpPr>
            <p:spPr>
              <a:xfrm rot="2147297">
                <a:off x="0" y="0"/>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29" name="Text Box 86"/>
              <p:cNvSpPr txBox="1"/>
              <p:nvPr/>
            </p:nvSpPr>
            <p:spPr>
              <a:xfrm>
                <a:off x="230" y="36"/>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1/0</a:t>
                </a:r>
              </a:p>
            </p:txBody>
          </p:sp>
        </p:grpSp>
        <p:grpSp>
          <p:nvGrpSpPr>
            <p:cNvPr id="100393" name="Group 87"/>
            <p:cNvGrpSpPr/>
            <p:nvPr/>
          </p:nvGrpSpPr>
          <p:grpSpPr>
            <a:xfrm>
              <a:off x="3042221" y="3902869"/>
              <a:ext cx="1341437" cy="858837"/>
              <a:chOff x="0" y="0"/>
              <a:chExt cx="620" cy="478"/>
            </a:xfrm>
          </p:grpSpPr>
          <p:sp>
            <p:nvSpPr>
              <p:cNvPr id="100426" name="Line 88"/>
              <p:cNvSpPr>
                <a:spLocks noChangeAspect="1"/>
              </p:cNvSpPr>
              <p:nvPr/>
            </p:nvSpPr>
            <p:spPr>
              <a:xfrm rot="6381930">
                <a:off x="-59" y="56"/>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27" name="Text Box 89"/>
              <p:cNvSpPr txBox="1"/>
              <p:nvPr/>
            </p:nvSpPr>
            <p:spPr>
              <a:xfrm>
                <a:off x="188" y="142"/>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1/0</a:t>
                </a:r>
              </a:p>
            </p:txBody>
          </p:sp>
        </p:grpSp>
        <p:grpSp>
          <p:nvGrpSpPr>
            <p:cNvPr id="100394" name="Group 90"/>
            <p:cNvGrpSpPr/>
            <p:nvPr/>
          </p:nvGrpSpPr>
          <p:grpSpPr>
            <a:xfrm>
              <a:off x="1534096" y="4348956"/>
              <a:ext cx="1052512" cy="527050"/>
              <a:chOff x="0" y="0"/>
              <a:chExt cx="598" cy="357"/>
            </a:xfrm>
          </p:grpSpPr>
          <p:sp>
            <p:nvSpPr>
              <p:cNvPr id="100424" name="Line 91"/>
              <p:cNvSpPr/>
              <p:nvPr/>
            </p:nvSpPr>
            <p:spPr>
              <a:xfrm rot="2147297">
                <a:off x="0" y="0"/>
                <a:ext cx="598"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sp>
            <p:nvSpPr>
              <p:cNvPr id="100425" name="Text Box 92"/>
              <p:cNvSpPr txBox="1"/>
              <p:nvPr/>
            </p:nvSpPr>
            <p:spPr>
              <a:xfrm>
                <a:off x="66" y="21"/>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1/1</a:t>
                </a:r>
              </a:p>
            </p:txBody>
          </p:sp>
        </p:grpSp>
        <p:grpSp>
          <p:nvGrpSpPr>
            <p:cNvPr id="100395" name="Group 93"/>
            <p:cNvGrpSpPr/>
            <p:nvPr/>
          </p:nvGrpSpPr>
          <p:grpSpPr>
            <a:xfrm>
              <a:off x="1148333" y="3023394"/>
              <a:ext cx="830263" cy="563562"/>
              <a:chOff x="-53" y="-3"/>
              <a:chExt cx="523" cy="474"/>
            </a:xfrm>
          </p:grpSpPr>
          <p:sp>
            <p:nvSpPr>
              <p:cNvPr id="100422" name="Line 94"/>
              <p:cNvSpPr>
                <a:spLocks noChangeAspect="1"/>
              </p:cNvSpPr>
              <p:nvPr/>
            </p:nvSpPr>
            <p:spPr>
              <a:xfrm rot="-6686916">
                <a:off x="55" y="56"/>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23" name="Text Box 95"/>
              <p:cNvSpPr txBox="1"/>
              <p:nvPr/>
            </p:nvSpPr>
            <p:spPr>
              <a:xfrm>
                <a:off x="-53" y="52"/>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0/0</a:t>
                </a:r>
              </a:p>
            </p:txBody>
          </p:sp>
        </p:grpSp>
        <p:grpSp>
          <p:nvGrpSpPr>
            <p:cNvPr id="100396" name="Group 96"/>
            <p:cNvGrpSpPr/>
            <p:nvPr/>
          </p:nvGrpSpPr>
          <p:grpSpPr>
            <a:xfrm rot="800475">
              <a:off x="2257996" y="2272506"/>
              <a:ext cx="1190625" cy="617538"/>
              <a:chOff x="0" y="0"/>
              <a:chExt cx="491" cy="447"/>
            </a:xfrm>
          </p:grpSpPr>
          <p:sp>
            <p:nvSpPr>
              <p:cNvPr id="100420" name="Line 97"/>
              <p:cNvSpPr>
                <a:spLocks noChangeAspect="1"/>
              </p:cNvSpPr>
              <p:nvPr/>
            </p:nvSpPr>
            <p:spPr>
              <a:xfrm rot="-2205659">
                <a:off x="0" y="92"/>
                <a:ext cx="474" cy="355"/>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21" name="Text Box 98"/>
              <p:cNvSpPr txBox="1"/>
              <p:nvPr/>
            </p:nvSpPr>
            <p:spPr>
              <a:xfrm rot="-800475">
                <a:off x="59" y="0"/>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1/0</a:t>
                </a:r>
              </a:p>
            </p:txBody>
          </p:sp>
        </p:grpSp>
        <p:grpSp>
          <p:nvGrpSpPr>
            <p:cNvPr id="100397" name="Group 99"/>
            <p:cNvGrpSpPr/>
            <p:nvPr/>
          </p:nvGrpSpPr>
          <p:grpSpPr>
            <a:xfrm>
              <a:off x="1126108" y="2034381"/>
              <a:ext cx="835025" cy="566738"/>
              <a:chOff x="-203" y="-15"/>
              <a:chExt cx="760" cy="470"/>
            </a:xfrm>
          </p:grpSpPr>
          <p:grpSp>
            <p:nvGrpSpPr>
              <p:cNvPr id="100416" name="Group 100"/>
              <p:cNvGrpSpPr/>
              <p:nvPr/>
            </p:nvGrpSpPr>
            <p:grpSpPr>
              <a:xfrm>
                <a:off x="202" y="179"/>
                <a:ext cx="355" cy="276"/>
                <a:chOff x="0" y="0"/>
                <a:chExt cx="355" cy="276"/>
              </a:xfrm>
            </p:grpSpPr>
            <p:sp>
              <p:nvSpPr>
                <p:cNvPr id="100418" name="AutoShape 101"/>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黑体" panose="02010609060101010101" pitchFamily="49" charset="-122"/>
                  </a:endParaRPr>
                </a:p>
              </p:txBody>
            </p:sp>
            <p:sp>
              <p:nvSpPr>
                <p:cNvPr id="100419" name="Line 102"/>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100417" name="Text Box 103"/>
              <p:cNvSpPr txBox="1"/>
              <p:nvPr/>
            </p:nvSpPr>
            <p:spPr>
              <a:xfrm>
                <a:off x="-203" y="-15"/>
                <a:ext cx="581" cy="33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0/0</a:t>
                </a:r>
              </a:p>
            </p:txBody>
          </p:sp>
        </p:grpSp>
        <p:grpSp>
          <p:nvGrpSpPr>
            <p:cNvPr id="100398" name="Group 104"/>
            <p:cNvGrpSpPr/>
            <p:nvPr/>
          </p:nvGrpSpPr>
          <p:grpSpPr>
            <a:xfrm>
              <a:off x="2281808" y="2769394"/>
              <a:ext cx="1143000" cy="457200"/>
              <a:chOff x="0" y="0"/>
              <a:chExt cx="720" cy="384"/>
            </a:xfrm>
          </p:grpSpPr>
          <p:sp>
            <p:nvSpPr>
              <p:cNvPr id="100414" name="Freeform 105"/>
              <p:cNvSpPr/>
              <p:nvPr/>
            </p:nvSpPr>
            <p:spPr>
              <a:xfrm>
                <a:off x="0" y="0"/>
                <a:ext cx="720" cy="48"/>
              </a:xfrm>
              <a:custGeom>
                <a:avLst/>
                <a:gdLst/>
                <a:ahLst/>
                <a:cxnLst>
                  <a:cxn ang="0">
                    <a:pos x="720" y="0"/>
                  </a:cxn>
                  <a:cxn ang="0">
                    <a:pos x="336" y="48"/>
                  </a:cxn>
                  <a:cxn ang="0">
                    <a:pos x="0" y="0"/>
                  </a:cxn>
                </a:cxnLst>
                <a:rect l="0" t="0" r="0" b="0"/>
                <a:pathLst>
                  <a:path w="720" h="48">
                    <a:moveTo>
                      <a:pt x="720" y="0"/>
                    </a:moveTo>
                    <a:cubicBezTo>
                      <a:pt x="588" y="24"/>
                      <a:pt x="456" y="48"/>
                      <a:pt x="336" y="48"/>
                    </a:cubicBezTo>
                    <a:cubicBezTo>
                      <a:pt x="216" y="48"/>
                      <a:pt x="108" y="24"/>
                      <a:pt x="0" y="0"/>
                    </a:cubicBezTo>
                  </a:path>
                </a:pathLst>
              </a:custGeom>
              <a:noFill/>
              <a:ln w="19050" cap="flat" cmpd="sng">
                <a:solidFill>
                  <a:schemeClr val="tx1">
                    <a:alpha val="100000"/>
                  </a:schemeClr>
                </a:solidFill>
                <a:prstDash val="solid"/>
                <a:miter lim="800000"/>
                <a:headEnd type="none" w="med" len="med"/>
                <a:tailEnd type="triangle" w="med" len="med"/>
              </a:ln>
            </p:spPr>
            <p:txBody>
              <a:bodyPr/>
              <a:lstStyle/>
              <a:p>
                <a:endParaRPr lang="zh-CN" altLang="en-US"/>
              </a:p>
            </p:txBody>
          </p:sp>
          <p:sp>
            <p:nvSpPr>
              <p:cNvPr id="100415" name="Text Box 106"/>
              <p:cNvSpPr txBox="1"/>
              <p:nvPr/>
            </p:nvSpPr>
            <p:spPr>
              <a:xfrm>
                <a:off x="192" y="48"/>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0/0</a:t>
                </a:r>
              </a:p>
            </p:txBody>
          </p:sp>
        </p:grpSp>
        <p:grpSp>
          <p:nvGrpSpPr>
            <p:cNvPr id="100399" name="Group 112"/>
            <p:cNvGrpSpPr/>
            <p:nvPr/>
          </p:nvGrpSpPr>
          <p:grpSpPr>
            <a:xfrm>
              <a:off x="2053208" y="2940844"/>
              <a:ext cx="914400" cy="1485900"/>
              <a:chOff x="0" y="0"/>
              <a:chExt cx="576" cy="1248"/>
            </a:xfrm>
          </p:grpSpPr>
          <p:sp>
            <p:nvSpPr>
              <p:cNvPr id="100412" name="Line 113"/>
              <p:cNvSpPr/>
              <p:nvPr/>
            </p:nvSpPr>
            <p:spPr>
              <a:xfrm flipH="1" flipV="1">
                <a:off x="0" y="0"/>
                <a:ext cx="384" cy="124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13" name="Text Box 114"/>
              <p:cNvSpPr txBox="1"/>
              <p:nvPr/>
            </p:nvSpPr>
            <p:spPr>
              <a:xfrm>
                <a:off x="192" y="43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0/0</a:t>
                </a:r>
              </a:p>
            </p:txBody>
          </p:sp>
        </p:grpSp>
        <p:grpSp>
          <p:nvGrpSpPr>
            <p:cNvPr id="100400" name="Group 115"/>
            <p:cNvGrpSpPr/>
            <p:nvPr/>
          </p:nvGrpSpPr>
          <p:grpSpPr>
            <a:xfrm>
              <a:off x="470471" y="3840956"/>
              <a:ext cx="914400" cy="481013"/>
              <a:chOff x="0" y="0"/>
              <a:chExt cx="576" cy="403"/>
            </a:xfrm>
          </p:grpSpPr>
          <p:grpSp>
            <p:nvGrpSpPr>
              <p:cNvPr id="100408" name="Group 116"/>
              <p:cNvGrpSpPr/>
              <p:nvPr/>
            </p:nvGrpSpPr>
            <p:grpSpPr>
              <a:xfrm rot="-4934859">
                <a:off x="257" y="38"/>
                <a:ext cx="355" cy="276"/>
                <a:chOff x="0" y="0"/>
                <a:chExt cx="355" cy="276"/>
              </a:xfrm>
            </p:grpSpPr>
            <p:sp>
              <p:nvSpPr>
                <p:cNvPr id="100410" name="AutoShape 117"/>
                <p:cNvSpPr/>
                <p:nvPr/>
              </p:nvSpPr>
              <p:spPr>
                <a:xfrm rot="-7747841">
                  <a:off x="30" y="-30"/>
                  <a:ext cx="276" cy="336"/>
                </a:xfrm>
                <a:prstGeom prst="flowChartDelay">
                  <a:avLst/>
                </a:prstGeom>
                <a:no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黑体" panose="02010609060101010101" pitchFamily="49" charset="-122"/>
                  </a:endParaRPr>
                </a:p>
              </p:txBody>
            </p:sp>
            <p:sp>
              <p:nvSpPr>
                <p:cNvPr id="100411" name="Line 118"/>
                <p:cNvSpPr/>
                <p:nvPr/>
              </p:nvSpPr>
              <p:spPr>
                <a:xfrm rot="-7747841">
                  <a:off x="307" y="102"/>
                  <a:ext cx="96" cy="0"/>
                </a:xfrm>
                <a:prstGeom prst="line">
                  <a:avLst/>
                </a:prstGeom>
                <a:ln w="19050" cap="flat" cmpd="sng">
                  <a:solidFill>
                    <a:schemeClr val="tx1"/>
                  </a:solidFill>
                  <a:prstDash val="solid"/>
                  <a:miter/>
                  <a:headEnd type="triangle" w="med" len="med"/>
                  <a:tailEnd type="none" w="med" len="med"/>
                </a:ln>
              </p:spPr>
              <p:txBody>
                <a:bodyPr/>
                <a:lstStyle/>
                <a:p>
                  <a:endParaRPr lang="zh-CN" altLang="en-US"/>
                </a:p>
              </p:txBody>
            </p:sp>
          </p:grpSp>
          <p:sp>
            <p:nvSpPr>
              <p:cNvPr id="100409" name="Text Box 119"/>
              <p:cNvSpPr txBox="1"/>
              <p:nvPr/>
            </p:nvSpPr>
            <p:spPr>
              <a:xfrm>
                <a:off x="0" y="67"/>
                <a:ext cx="43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1/1</a:t>
                </a:r>
              </a:p>
            </p:txBody>
          </p:sp>
        </p:grpSp>
        <p:sp>
          <p:nvSpPr>
            <p:cNvPr id="100401" name="Oval 120"/>
            <p:cNvSpPr/>
            <p:nvPr/>
          </p:nvSpPr>
          <p:spPr>
            <a:xfrm>
              <a:off x="3877246" y="3621881"/>
              <a:ext cx="479425" cy="460375"/>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黑体" panose="02010609060101010101" pitchFamily="49" charset="-122"/>
                </a:rPr>
                <a:t>S</a:t>
              </a:r>
              <a:r>
                <a:rPr lang="en-US" altLang="zh-CN" sz="2000" b="1" baseline="-25000" dirty="0">
                  <a:latin typeface="黑体" panose="02010609060101010101" pitchFamily="49" charset="-122"/>
                </a:rPr>
                <a:t>2</a:t>
              </a:r>
            </a:p>
          </p:txBody>
        </p:sp>
        <p:sp>
          <p:nvSpPr>
            <p:cNvPr id="100402" name="Oval 121"/>
            <p:cNvSpPr/>
            <p:nvPr/>
          </p:nvSpPr>
          <p:spPr>
            <a:xfrm>
              <a:off x="1697608" y="2445544"/>
              <a:ext cx="479425" cy="45720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黑体" panose="02010609060101010101" pitchFamily="49" charset="-122"/>
                </a:rPr>
                <a:t>S</a:t>
              </a:r>
              <a:r>
                <a:rPr lang="en-US" altLang="zh-CN" sz="2000" b="1" baseline="-25000" dirty="0">
                  <a:latin typeface="黑体" panose="02010609060101010101" pitchFamily="49" charset="-122"/>
                </a:rPr>
                <a:t>0</a:t>
              </a:r>
            </a:p>
          </p:txBody>
        </p:sp>
        <p:sp>
          <p:nvSpPr>
            <p:cNvPr id="100403" name="Oval 122"/>
            <p:cNvSpPr/>
            <p:nvPr/>
          </p:nvSpPr>
          <p:spPr>
            <a:xfrm>
              <a:off x="1164208" y="3706019"/>
              <a:ext cx="479425" cy="458787"/>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b="1" dirty="0">
                  <a:latin typeface="黑体" panose="02010609060101010101" pitchFamily="49" charset="-122"/>
                </a:rPr>
                <a:t>S</a:t>
              </a:r>
              <a:r>
                <a:rPr lang="en-US" altLang="zh-CN" sz="2000" b="1" baseline="-25000" dirty="0">
                  <a:latin typeface="黑体" panose="02010609060101010101" pitchFamily="49" charset="-122"/>
                </a:rPr>
                <a:t>4</a:t>
              </a:r>
            </a:p>
          </p:txBody>
        </p:sp>
        <p:sp>
          <p:nvSpPr>
            <p:cNvPr id="100404" name="Text Box 123"/>
            <p:cNvSpPr txBox="1"/>
            <p:nvPr/>
          </p:nvSpPr>
          <p:spPr>
            <a:xfrm>
              <a:off x="609600" y="1639888"/>
              <a:ext cx="3813048" cy="400050"/>
            </a:xfrm>
            <a:prstGeom prst="rect">
              <a:avLst/>
            </a:prstGeom>
            <a:noFill/>
            <a:ln w="9525">
              <a:noFill/>
            </a:ln>
          </p:spPr>
          <p:txBody>
            <a:bodyPr>
              <a:spAutoFit/>
            </a:bodyPr>
            <a:lstStyle/>
            <a:p>
              <a:pPr marL="514350" indent="-514350" eaLnBrk="1" hangingPunct="1">
                <a:spcBef>
                  <a:spcPct val="50000"/>
                </a:spcBef>
                <a:buFont typeface="宋体" panose="02010600030101010101" pitchFamily="2" charset="-122"/>
                <a:buAutoNum type="circleNumDbPlain"/>
              </a:pPr>
              <a:r>
                <a:rPr lang="zh-CN" altLang="en-US" sz="2000" b="1" dirty="0">
                  <a:latin typeface="华文新魏" panose="02010800040101010101" pitchFamily="2" charset="-122"/>
                  <a:ea typeface="华文新魏" panose="02010800040101010101" pitchFamily="2" charset="-122"/>
                </a:rPr>
                <a:t>画出原始状态图</a:t>
              </a:r>
            </a:p>
          </p:txBody>
        </p:sp>
        <p:grpSp>
          <p:nvGrpSpPr>
            <p:cNvPr id="100405" name="Group 164"/>
            <p:cNvGrpSpPr/>
            <p:nvPr/>
          </p:nvGrpSpPr>
          <p:grpSpPr>
            <a:xfrm>
              <a:off x="2205608" y="2875756"/>
              <a:ext cx="1676400" cy="914400"/>
              <a:chOff x="0" y="0"/>
              <a:chExt cx="1056" cy="768"/>
            </a:xfrm>
          </p:grpSpPr>
          <p:sp>
            <p:nvSpPr>
              <p:cNvPr id="100406" name="Line 162"/>
              <p:cNvSpPr/>
              <p:nvPr/>
            </p:nvSpPr>
            <p:spPr>
              <a:xfrm flipH="1" flipV="1">
                <a:off x="0" y="0"/>
                <a:ext cx="1056" cy="768"/>
              </a:xfrm>
              <a:prstGeom prst="line">
                <a:avLst/>
              </a:prstGeom>
              <a:ln w="19050" cap="flat" cmpd="sng">
                <a:solidFill>
                  <a:schemeClr val="tx1"/>
                </a:solidFill>
                <a:prstDash val="solid"/>
                <a:miter/>
                <a:headEnd type="none" w="med" len="med"/>
                <a:tailEnd type="triangle" w="med" len="med"/>
              </a:ln>
            </p:spPr>
            <p:txBody>
              <a:bodyPr/>
              <a:lstStyle/>
              <a:p>
                <a:endParaRPr lang="zh-CN" altLang="en-US"/>
              </a:p>
            </p:txBody>
          </p:sp>
          <p:sp>
            <p:nvSpPr>
              <p:cNvPr id="100407" name="Text Box 163"/>
              <p:cNvSpPr txBox="1"/>
              <p:nvPr/>
            </p:nvSpPr>
            <p:spPr>
              <a:xfrm>
                <a:off x="576" y="24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0/0</a:t>
                </a:r>
              </a:p>
            </p:txBody>
          </p:sp>
        </p:grpSp>
      </p:grpSp>
      <p:sp>
        <p:nvSpPr>
          <p:cNvPr id="4" name="Text Box 124"/>
          <p:cNvSpPr txBox="1"/>
          <p:nvPr/>
        </p:nvSpPr>
        <p:spPr>
          <a:xfrm>
            <a:off x="2990215" y="4743450"/>
            <a:ext cx="2685415" cy="398780"/>
          </a:xfrm>
          <a:prstGeom prst="rect">
            <a:avLst/>
          </a:prstGeom>
          <a:noFill/>
          <a:ln w="9525">
            <a:noFill/>
          </a:ln>
        </p:spPr>
        <p:txBody>
          <a:bodyPr wrap="square">
            <a:spAutoFit/>
          </a:bodyPr>
          <a:lstStyle/>
          <a:p>
            <a:pPr eaLnBrk="1" hangingPunct="1">
              <a:spcBef>
                <a:spcPct val="50000"/>
              </a:spcBef>
              <a:buFont typeface="宋体" panose="02010600030101010101" pitchFamily="2" charset="-122"/>
            </a:pPr>
            <a:r>
              <a:rPr lang="zh-CN" altLang="en-US" sz="2000" b="1" dirty="0">
                <a:solidFill>
                  <a:srgbClr val="FF0000"/>
                </a:solidFill>
                <a:latin typeface="华文新魏" panose="02010800040101010101" pitchFamily="2" charset="-122"/>
                <a:ea typeface="华文新魏" panose="02010800040101010101" pitchFamily="2" charset="-122"/>
              </a:rPr>
              <a:t>用摩尔型设计会咋样？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914"/>
                                        </p:tgtEl>
                                        <p:attrNameLst>
                                          <p:attrName>style.visibility</p:attrName>
                                        </p:attrNameLst>
                                      </p:cBhvr>
                                      <p:to>
                                        <p:strVal val="visible"/>
                                      </p:to>
                                    </p:set>
                                    <p:anim calcmode="lin" valueType="num">
                                      <p:cBhvr additive="base">
                                        <p:cTn id="13" dur="500" fill="hold"/>
                                        <p:tgtEl>
                                          <p:spTgt spid="79914"/>
                                        </p:tgtEl>
                                        <p:attrNameLst>
                                          <p:attrName>ppt_x</p:attrName>
                                        </p:attrNameLst>
                                      </p:cBhvr>
                                      <p:tavLst>
                                        <p:tav tm="0">
                                          <p:val>
                                            <p:strVal val="#ppt_x"/>
                                          </p:val>
                                        </p:tav>
                                        <p:tav tm="100000">
                                          <p:val>
                                            <p:strVal val="#ppt_x"/>
                                          </p:val>
                                        </p:tav>
                                      </p:tavLst>
                                    </p:anim>
                                    <p:anim calcmode="lin" valueType="num">
                                      <p:cBhvr additive="base">
                                        <p:cTn id="14" dur="500" fill="hold"/>
                                        <p:tgtEl>
                                          <p:spTgt spid="799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155"/>
                                        </p:tgtEl>
                                        <p:attrNameLst>
                                          <p:attrName>style.visibility</p:attrName>
                                        </p:attrNameLst>
                                      </p:cBhvr>
                                      <p:to>
                                        <p:strVal val="visible"/>
                                      </p:to>
                                    </p:set>
                                    <p:anim calcmode="lin" valueType="num">
                                      <p:cBhvr additive="base">
                                        <p:cTn id="17" dur="500" fill="hold"/>
                                        <p:tgtEl>
                                          <p:spTgt spid="91155"/>
                                        </p:tgtEl>
                                        <p:attrNameLst>
                                          <p:attrName>ppt_x</p:attrName>
                                        </p:attrNameLst>
                                      </p:cBhvr>
                                      <p:tavLst>
                                        <p:tav tm="0">
                                          <p:val>
                                            <p:strVal val="#ppt_x"/>
                                          </p:val>
                                        </p:tav>
                                        <p:tav tm="100000">
                                          <p:val>
                                            <p:strVal val="#ppt_x"/>
                                          </p:val>
                                        </p:tav>
                                      </p:tavLst>
                                    </p:anim>
                                    <p:anim calcmode="lin" valueType="num">
                                      <p:cBhvr additive="base">
                                        <p:cTn id="18" dur="500" fill="hold"/>
                                        <p:tgtEl>
                                          <p:spTgt spid="9115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blinds(horizontal)">
                                      <p:cBhvr>
                                        <p:cTn id="3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55"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p:cNvSpPr>
          <p:nvPr>
            <p:ph type="title"/>
          </p:nvPr>
        </p:nvSpPr>
        <p:spPr>
          <a:xfrm>
            <a:off x="692150" y="490538"/>
            <a:ext cx="2971800" cy="342900"/>
          </a:xfrm>
          <a:prstGeom prst="rect">
            <a:avLst/>
          </a:prstGeom>
          <a:noFill/>
          <a:ln w="9525">
            <a:noFill/>
          </a:ln>
        </p:spPr>
        <p:txBody>
          <a:bodyPr/>
          <a:lstStyle/>
          <a:p>
            <a:pPr marL="514350" indent="-514350">
              <a:buFont typeface="宋体" panose="02010600030101010101" pitchFamily="2" charset="-122"/>
              <a:buAutoNum type="circleNumDbPlain" startAt="3"/>
            </a:pPr>
            <a:r>
              <a:rPr lang="zh-CN" altLang="en-US" sz="1800" b="1" dirty="0">
                <a:latin typeface="华文新魏" panose="02010800040101010101" pitchFamily="2" charset="-122"/>
                <a:ea typeface="华文新魏" panose="02010800040101010101" pitchFamily="2" charset="-122"/>
              </a:rPr>
              <a:t>隐含表</a:t>
            </a:r>
          </a:p>
        </p:txBody>
      </p:sp>
      <p:graphicFrame>
        <p:nvGraphicFramePr>
          <p:cNvPr id="80899" name="Group 3"/>
          <p:cNvGraphicFramePr>
            <a:graphicFrameLocks noGrp="1"/>
          </p:cNvGraphicFramePr>
          <p:nvPr/>
        </p:nvGraphicFramePr>
        <p:xfrm>
          <a:off x="5076825" y="3314700"/>
          <a:ext cx="3124200" cy="1714500"/>
        </p:xfrm>
        <a:graphic>
          <a:graphicData uri="http://schemas.openxmlformats.org/drawingml/2006/table">
            <a:tbl>
              <a:tblPr/>
              <a:tblGrid>
                <a:gridCol w="9652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2430" name="Text Box 64"/>
          <p:cNvSpPr txBox="1"/>
          <p:nvPr/>
        </p:nvSpPr>
        <p:spPr>
          <a:xfrm>
            <a:off x="5849938" y="2514600"/>
            <a:ext cx="990600" cy="40005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dirty="0">
                <a:latin typeface="Calibri" panose="020F0502020204030204" pitchFamily="34" charset="0"/>
                <a:ea typeface="宋体" panose="02010600030101010101" pitchFamily="2" charset="-122"/>
              </a:rPr>
              <a:t>隐含表</a:t>
            </a:r>
          </a:p>
        </p:txBody>
      </p:sp>
      <p:sp>
        <p:nvSpPr>
          <p:cNvPr id="102431" name="Text Box 65"/>
          <p:cNvSpPr txBox="1"/>
          <p:nvPr/>
        </p:nvSpPr>
        <p:spPr>
          <a:xfrm>
            <a:off x="5435600" y="2922588"/>
            <a:ext cx="3276600" cy="396875"/>
          </a:xfrm>
          <a:prstGeom prst="rect">
            <a:avLst/>
          </a:prstGeom>
          <a:noFill/>
          <a:ln w="9525">
            <a:noFill/>
          </a:ln>
        </p:spPr>
        <p:txBody>
          <a:bodyPr>
            <a:spAutoFit/>
          </a:bodyPr>
          <a:lstStyle/>
          <a:p>
            <a:pPr marL="514350" indent="-514350" eaLnBrk="1" hangingPunct="1">
              <a:spcBef>
                <a:spcPct val="50000"/>
              </a:spcBef>
              <a:buFont typeface="宋体" panose="02010600030101010101" pitchFamily="2" charset="-122"/>
              <a:buAutoNum type="circleNumDbPlain" startAt="5"/>
            </a:pPr>
            <a:r>
              <a:rPr lang="zh-CN" altLang="en-US" sz="2000" b="1" dirty="0">
                <a:latin typeface="华文新魏" panose="02010800040101010101" pitchFamily="2" charset="-122"/>
                <a:ea typeface="华文新魏" panose="02010800040101010101" pitchFamily="2" charset="-122"/>
              </a:rPr>
              <a:t>最小化状态表</a:t>
            </a:r>
          </a:p>
        </p:txBody>
      </p:sp>
      <p:graphicFrame>
        <p:nvGraphicFramePr>
          <p:cNvPr id="80928" name="Group 32"/>
          <p:cNvGraphicFramePr>
            <a:graphicFrameLocks noGrp="1"/>
          </p:cNvGraphicFramePr>
          <p:nvPr/>
        </p:nvGraphicFramePr>
        <p:xfrm>
          <a:off x="457200" y="860425"/>
          <a:ext cx="3827463" cy="2320926"/>
        </p:xfrm>
        <a:graphic>
          <a:graphicData uri="http://schemas.openxmlformats.org/drawingml/2006/table">
            <a:tbl>
              <a:tblPr/>
              <a:tblGrid>
                <a:gridCol w="457200">
                  <a:extLst>
                    <a:ext uri="{9D8B030D-6E8A-4147-A177-3AD203B41FA5}">
                      <a16:colId xmlns:a16="http://schemas.microsoft.com/office/drawing/2014/main" val="20000"/>
                    </a:ext>
                  </a:extLst>
                </a:gridCol>
                <a:gridCol w="841375">
                  <a:extLst>
                    <a:ext uri="{9D8B030D-6E8A-4147-A177-3AD203B41FA5}">
                      <a16:colId xmlns:a16="http://schemas.microsoft.com/office/drawing/2014/main" val="20001"/>
                    </a:ext>
                  </a:extLst>
                </a:gridCol>
                <a:gridCol w="844550">
                  <a:extLst>
                    <a:ext uri="{9D8B030D-6E8A-4147-A177-3AD203B41FA5}">
                      <a16:colId xmlns:a16="http://schemas.microsoft.com/office/drawing/2014/main" val="20002"/>
                    </a:ext>
                  </a:extLst>
                </a:gridCol>
                <a:gridCol w="839788">
                  <a:extLst>
                    <a:ext uri="{9D8B030D-6E8A-4147-A177-3AD203B41FA5}">
                      <a16:colId xmlns:a16="http://schemas.microsoft.com/office/drawing/2014/main" val="20003"/>
                    </a:ext>
                  </a:extLst>
                </a:gridCol>
                <a:gridCol w="844550">
                  <a:extLst>
                    <a:ext uri="{9D8B030D-6E8A-4147-A177-3AD203B41FA5}">
                      <a16:colId xmlns:a16="http://schemas.microsoft.com/office/drawing/2014/main" val="20004"/>
                    </a:ext>
                  </a:extLst>
                </a:gridCol>
              </a:tblGrid>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3">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2 ,</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gridSpan="2">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4841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horzOverflow="overflow">
                    <a:lnL w="12700" cap="flat" cmpd="sng" algn="ctr">
                      <a:solidFill>
                        <a:srgbClr val="000000"/>
                      </a:solidFill>
                      <a:prstDash val="solid"/>
                      <a:miter lim="800000"/>
                      <a:headEnd type="none" w="med" len="med"/>
                      <a:tailEnd type="none" w="med" len="med"/>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21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89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3</a:t>
                      </a:r>
                    </a:p>
                  </a:txBody>
                  <a:tcPr marT="34290" marB="34290" anchor="ctr" anchorCtr="1" horzOverflow="overflow">
                    <a:lnL cap="flat">
                      <a:noFill/>
                    </a:lnL>
                    <a:lnR cap="flat">
                      <a:noFill/>
                    </a:lnR>
                    <a:lnT w="12700" cap="flat" cmpd="sng" algn="ctr">
                      <a:solidFill>
                        <a:srgbClr val="000000"/>
                      </a:solidFill>
                      <a:prstDash val="solid"/>
                      <a:miter lim="800000"/>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65" name="Text Box 120"/>
          <p:cNvSpPr txBox="1"/>
          <p:nvPr/>
        </p:nvSpPr>
        <p:spPr>
          <a:xfrm>
            <a:off x="5580063" y="419100"/>
            <a:ext cx="3276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原始状态表</a:t>
            </a:r>
          </a:p>
        </p:txBody>
      </p:sp>
      <p:graphicFrame>
        <p:nvGraphicFramePr>
          <p:cNvPr id="80978" name="Group 82"/>
          <p:cNvGraphicFramePr>
            <a:graphicFrameLocks noGrp="1"/>
          </p:cNvGraphicFramePr>
          <p:nvPr/>
        </p:nvGraphicFramePr>
        <p:xfrm>
          <a:off x="5089525" y="844550"/>
          <a:ext cx="3121025" cy="2105026"/>
        </p:xfrm>
        <a:graphic>
          <a:graphicData uri="http://schemas.openxmlformats.org/drawingml/2006/table">
            <a:tbl>
              <a:tblPr/>
              <a:tblGrid>
                <a:gridCol w="904875">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127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endParaRPr kumimoji="0"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587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87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587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2</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5718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3</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a:t>
                      </a:r>
                      <a:endParaRPr kumimoji="0" lang="en-US" altLang="zh-CN" sz="19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5877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accent2"/>
                          </a:solidFill>
                          <a:effectLst/>
                          <a:latin typeface="Times New Roman" panose="02020603050405020304" pitchFamily="18" charset="0"/>
                          <a:ea typeface="宋体" panose="02010600030101010101" pitchFamily="2" charset="-122"/>
                        </a:rPr>
                        <a:t>4</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 </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0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rPr>
                        <a:t>1</a:t>
                      </a:r>
                      <a:endParaRPr kumimoji="0" lang="en-US" altLang="zh-CN" sz="1900" b="1" i="0" u="none" strike="noStrike" cap="none" normalizeH="0" baseline="0">
                        <a:ln>
                          <a:noFill/>
                        </a:ln>
                        <a:solidFill>
                          <a:srgbClr val="FF3300"/>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pSp>
        <p:nvGrpSpPr>
          <p:cNvPr id="102497" name="Group 154"/>
          <p:cNvGrpSpPr/>
          <p:nvPr/>
        </p:nvGrpSpPr>
        <p:grpSpPr>
          <a:xfrm>
            <a:off x="5221288" y="701675"/>
            <a:ext cx="990600" cy="514350"/>
            <a:chOff x="0" y="0"/>
            <a:chExt cx="624" cy="432"/>
          </a:xfrm>
        </p:grpSpPr>
        <p:sp>
          <p:nvSpPr>
            <p:cNvPr id="102505" name="Text Box 155"/>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102506" name="Text Box 156"/>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102498" name="Text Box 159"/>
          <p:cNvSpPr txBox="1"/>
          <p:nvPr/>
        </p:nvSpPr>
        <p:spPr>
          <a:xfrm>
            <a:off x="2128838" y="1287463"/>
            <a:ext cx="685800" cy="400050"/>
          </a:xfrm>
          <a:prstGeom prst="rect">
            <a:avLst/>
          </a:prstGeom>
          <a:noFill/>
          <a:ln w="9525">
            <a:noFill/>
          </a:ln>
        </p:spPr>
        <p:txBody>
          <a:bodyPr>
            <a:spAutoFit/>
          </a:bodyPr>
          <a:lstStyle/>
          <a:p>
            <a:pPr algn="ctr">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t>
            </a:r>
          </a:p>
        </p:txBody>
      </p:sp>
      <p:sp>
        <p:nvSpPr>
          <p:cNvPr id="102499" name="Text Box 161"/>
          <p:cNvSpPr txBox="1"/>
          <p:nvPr/>
        </p:nvSpPr>
        <p:spPr>
          <a:xfrm>
            <a:off x="1254125" y="1287463"/>
            <a:ext cx="685800" cy="400050"/>
          </a:xfrm>
          <a:prstGeom prst="rect">
            <a:avLst/>
          </a:prstGeom>
          <a:noFill/>
          <a:ln w="9525">
            <a:noFill/>
          </a:ln>
        </p:spPr>
        <p:txBody>
          <a:bodyPr>
            <a:spAutoFit/>
          </a:bodyPr>
          <a:lstStyle/>
          <a:p>
            <a:pPr algn="ctr">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t>
            </a:r>
          </a:p>
        </p:txBody>
      </p:sp>
      <p:sp>
        <p:nvSpPr>
          <p:cNvPr id="102500" name="Text Box 162"/>
          <p:cNvSpPr txBox="1"/>
          <p:nvPr/>
        </p:nvSpPr>
        <p:spPr>
          <a:xfrm>
            <a:off x="1258888" y="815975"/>
            <a:ext cx="685800" cy="400050"/>
          </a:xfrm>
          <a:prstGeom prst="rect">
            <a:avLst/>
          </a:prstGeom>
          <a:noFill/>
          <a:ln w="9525">
            <a:noFill/>
          </a:ln>
        </p:spPr>
        <p:txBody>
          <a:bodyPr>
            <a:spAutoFit/>
          </a:bodyPr>
          <a:lstStyle/>
          <a:p>
            <a:pPr algn="ctr">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a:t>
            </a:r>
          </a:p>
        </p:txBody>
      </p:sp>
      <p:sp>
        <p:nvSpPr>
          <p:cNvPr id="102501" name="Text Box 163"/>
          <p:cNvSpPr txBox="1"/>
          <p:nvPr/>
        </p:nvSpPr>
        <p:spPr>
          <a:xfrm>
            <a:off x="692150" y="3176905"/>
            <a:ext cx="3784600" cy="1783715"/>
          </a:xfrm>
          <a:prstGeom prst="rect">
            <a:avLst/>
          </a:prstGeom>
          <a:noFill/>
          <a:ln w="9525">
            <a:noFill/>
          </a:ln>
        </p:spPr>
        <p:txBody>
          <a:bodyPr wrap="square">
            <a:spAutoFit/>
          </a:bodyPr>
          <a:lstStyle/>
          <a:p>
            <a:pPr marL="514350" indent="-514350" eaLnBrk="1" hangingPunct="1">
              <a:spcBef>
                <a:spcPct val="50000"/>
              </a:spcBef>
              <a:buFont typeface="Calibri" panose="020F0502020204030204" pitchFamily="34" charset="0"/>
              <a:buAutoNum type="circleNumDbPlain" startAt="4"/>
            </a:pPr>
            <a:r>
              <a:rPr lang="zh-CN" altLang="en-US" sz="2000" b="1" dirty="0">
                <a:latin typeface="华文新魏" panose="02010800040101010101" pitchFamily="2" charset="-122"/>
                <a:ea typeface="华文新魏" panose="02010800040101010101" pitchFamily="2" charset="-122"/>
              </a:rPr>
              <a:t>最大等效类及命名</a:t>
            </a:r>
          </a:p>
          <a:p>
            <a:pPr marL="514350" indent="-514350"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S</a:t>
            </a:r>
            <a:r>
              <a:rPr lang="en-US" altLang="zh-CN" sz="2000" b="1" baseline="-25000" dirty="0">
                <a:latin typeface="华文新魏" panose="02010800040101010101" pitchFamily="2" charset="-122"/>
                <a:ea typeface="华文新魏" panose="02010800040101010101" pitchFamily="2" charset="-122"/>
              </a:rPr>
              <a:t>0</a:t>
            </a:r>
            <a:r>
              <a:rPr lang="en-US" altLang="zh-CN" sz="2000" b="1" dirty="0">
                <a:latin typeface="华文新魏" panose="02010800040101010101" pitchFamily="2" charset="-122"/>
                <a:ea typeface="华文新魏" panose="02010800040101010101" pitchFamily="2" charset="-122"/>
              </a:rPr>
              <a:t>   S</a:t>
            </a:r>
            <a:r>
              <a:rPr lang="en-US" altLang="zh-CN" sz="2000" b="1" baseline="-25000" dirty="0">
                <a:latin typeface="华文新魏" panose="02010800040101010101" pitchFamily="2" charset="-122"/>
                <a:ea typeface="华文新魏" panose="02010800040101010101" pitchFamily="2" charset="-122"/>
              </a:rPr>
              <a:t>1</a:t>
            </a:r>
            <a:r>
              <a:rPr lang="en-US" altLang="zh-CN" sz="2000" b="1" dirty="0">
                <a:latin typeface="华文新魏" panose="02010800040101010101" pitchFamily="2" charset="-122"/>
                <a:ea typeface="华文新魏" panose="02010800040101010101" pitchFamily="2" charset="-122"/>
              </a:rPr>
              <a:t>    S</a:t>
            </a:r>
            <a:r>
              <a:rPr lang="en-US" altLang="zh-CN" sz="2000" b="1" baseline="-25000" dirty="0">
                <a:latin typeface="华文新魏" panose="02010800040101010101" pitchFamily="2" charset="-122"/>
                <a:ea typeface="华文新魏" panose="02010800040101010101" pitchFamily="2" charset="-122"/>
              </a:rPr>
              <a:t>2</a:t>
            </a:r>
            <a:r>
              <a:rPr lang="en-US" altLang="zh-CN" sz="2000" b="1" dirty="0">
                <a:latin typeface="华文新魏" panose="02010800040101010101" pitchFamily="2" charset="-122"/>
                <a:ea typeface="华文新魏" panose="02010800040101010101" pitchFamily="2" charset="-122"/>
              </a:rPr>
              <a:t>   (S</a:t>
            </a:r>
            <a:r>
              <a:rPr lang="en-US" altLang="zh-CN" sz="2000" b="1" baseline="-25000" dirty="0">
                <a:latin typeface="华文新魏" panose="02010800040101010101" pitchFamily="2" charset="-122"/>
                <a:ea typeface="华文新魏" panose="02010800040101010101" pitchFamily="2" charset="-122"/>
              </a:rPr>
              <a:t>3</a:t>
            </a:r>
            <a:r>
              <a:rPr lang="en-US" altLang="zh-CN" sz="2000" b="1" dirty="0">
                <a:latin typeface="华文新魏" panose="02010800040101010101" pitchFamily="2" charset="-122"/>
                <a:ea typeface="华文新魏" panose="02010800040101010101" pitchFamily="2" charset="-122"/>
              </a:rPr>
              <a:t> ,S</a:t>
            </a:r>
            <a:r>
              <a:rPr lang="en-US" altLang="zh-CN" sz="2000" b="1" baseline="-25000" dirty="0">
                <a:latin typeface="华文新魏" panose="02010800040101010101" pitchFamily="2" charset="-122"/>
                <a:ea typeface="华文新魏" panose="02010800040101010101" pitchFamily="2" charset="-122"/>
              </a:rPr>
              <a:t>4 </a:t>
            </a:r>
            <a:r>
              <a:rPr lang="en-US" altLang="zh-CN" sz="2000" b="1" dirty="0">
                <a:latin typeface="华文新魏" panose="02010800040101010101" pitchFamily="2" charset="-122"/>
                <a:ea typeface="华文新魏" panose="02010800040101010101" pitchFamily="2" charset="-122"/>
              </a:rPr>
              <a:t>)</a:t>
            </a:r>
          </a:p>
          <a:p>
            <a:pPr marL="514350" indent="-514350" eaLnBrk="1" hangingPunct="1">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 </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    ↓      ↓</a:t>
            </a:r>
          </a:p>
          <a:p>
            <a:pPr marL="514350" indent="-514350" eaLnBrk="1" hangingPunct="1">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A  </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B      C     </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 D</a:t>
            </a:r>
          </a:p>
        </p:txBody>
      </p:sp>
      <p:grpSp>
        <p:nvGrpSpPr>
          <p:cNvPr id="102502" name="Group 208"/>
          <p:cNvGrpSpPr/>
          <p:nvPr/>
        </p:nvGrpSpPr>
        <p:grpSpPr>
          <a:xfrm>
            <a:off x="5229225" y="3176588"/>
            <a:ext cx="990600" cy="514350"/>
            <a:chOff x="0" y="0"/>
            <a:chExt cx="624" cy="432"/>
          </a:xfrm>
        </p:grpSpPr>
        <p:sp>
          <p:nvSpPr>
            <p:cNvPr id="102503" name="Text Box 209"/>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102504" name="Text Box 210"/>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p:cNvSpPr>
          <p:nvPr>
            <p:ph type="title"/>
          </p:nvPr>
        </p:nvSpPr>
        <p:spPr>
          <a:xfrm>
            <a:off x="971550" y="557213"/>
            <a:ext cx="2974975" cy="503237"/>
          </a:xfrm>
          <a:prstGeom prst="rect">
            <a:avLst/>
          </a:prstGeom>
          <a:noFill/>
          <a:ln w="9525">
            <a:noFill/>
          </a:ln>
        </p:spPr>
        <p:txBody>
          <a:bodyPr/>
          <a:lstStyle/>
          <a:p>
            <a:pPr marL="514350" indent="-514350">
              <a:buFont typeface="宋体" panose="02010600030101010101" pitchFamily="2" charset="-122"/>
              <a:buAutoNum type="circleNumDbPlain" startAt="6"/>
            </a:pPr>
            <a:r>
              <a:rPr lang="zh-CN" altLang="en-US" sz="2000" b="1" dirty="0">
                <a:latin typeface="华文新魏" panose="02010800040101010101" pitchFamily="2" charset="-122"/>
                <a:ea typeface="华文新魏" panose="02010800040101010101" pitchFamily="2" charset="-122"/>
              </a:rPr>
              <a:t> 状态分配</a:t>
            </a:r>
          </a:p>
        </p:txBody>
      </p:sp>
      <p:graphicFrame>
        <p:nvGraphicFramePr>
          <p:cNvPr id="81923" name="Group 3"/>
          <p:cNvGraphicFramePr>
            <a:graphicFrameLocks noGrp="1"/>
          </p:cNvGraphicFramePr>
          <p:nvPr/>
        </p:nvGraphicFramePr>
        <p:xfrm>
          <a:off x="4976813" y="2925763"/>
          <a:ext cx="3124200" cy="1714500"/>
        </p:xfrm>
        <a:graphic>
          <a:graphicData uri="http://schemas.openxmlformats.org/drawingml/2006/table">
            <a:tbl>
              <a:tblPr/>
              <a:tblGrid>
                <a:gridCol w="9652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3454" name="Text Box 33"/>
          <p:cNvSpPr txBox="1"/>
          <p:nvPr/>
        </p:nvSpPr>
        <p:spPr>
          <a:xfrm>
            <a:off x="5624513" y="2525713"/>
            <a:ext cx="2424112"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最小化状态表</a:t>
            </a:r>
          </a:p>
        </p:txBody>
      </p:sp>
      <p:grpSp>
        <p:nvGrpSpPr>
          <p:cNvPr id="103455" name="Group 34"/>
          <p:cNvGrpSpPr/>
          <p:nvPr/>
        </p:nvGrpSpPr>
        <p:grpSpPr>
          <a:xfrm>
            <a:off x="5129213" y="2806700"/>
            <a:ext cx="990600" cy="514350"/>
            <a:chOff x="0" y="0"/>
            <a:chExt cx="624" cy="432"/>
          </a:xfrm>
        </p:grpSpPr>
        <p:sp>
          <p:nvSpPr>
            <p:cNvPr id="103484" name="Text Box 35"/>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103485" name="Text Box 36"/>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sp>
        <p:nvSpPr>
          <p:cNvPr id="103456" name="Text Box 49"/>
          <p:cNvSpPr txBox="1"/>
          <p:nvPr/>
        </p:nvSpPr>
        <p:spPr>
          <a:xfrm>
            <a:off x="900113" y="1060450"/>
            <a:ext cx="4343400" cy="178371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分配方案之一（</a:t>
            </a:r>
            <a:r>
              <a:rPr lang="zh-CN" altLang="en-US" sz="2000" b="1" dirty="0">
                <a:solidFill>
                  <a:srgbClr val="FF0000"/>
                </a:solidFill>
                <a:latin typeface="华文新魏" panose="02010800040101010101" pitchFamily="2" charset="-122"/>
                <a:ea typeface="华文新魏" panose="02010800040101010101" pitchFamily="2" charset="-122"/>
              </a:rPr>
              <a:t>不考虑ｘ＝０</a:t>
            </a:r>
            <a:r>
              <a:rPr lang="zh-CN" altLang="en-US" sz="2000" b="1"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a:t>
            </a:r>
          </a:p>
          <a:p>
            <a:pPr eaLnBrk="1" hangingPunct="1">
              <a:spcBef>
                <a:spcPct val="50000"/>
              </a:spcBef>
              <a:buFont typeface="Arial" panose="020B0604020202020204" pitchFamily="34" charset="0"/>
            </a:pPr>
            <a:r>
              <a:rPr lang="en-US" altLang="zh-CN" sz="2000" b="1" i="1" dirty="0">
                <a:latin typeface="华文新魏" panose="02010800040101010101" pitchFamily="2" charset="-122"/>
                <a:ea typeface="华文新魏" panose="02010800040101010101" pitchFamily="2" charset="-122"/>
              </a:rPr>
              <a:t>R</a:t>
            </a:r>
            <a:r>
              <a:rPr lang="en-US" altLang="zh-CN" sz="2000" b="1" baseline="-25000" dirty="0">
                <a:latin typeface="华文新魏" panose="02010800040101010101" pitchFamily="2" charset="-122"/>
                <a:ea typeface="华文新魏" panose="02010800040101010101" pitchFamily="2" charset="-122"/>
              </a:rPr>
              <a:t>CD</a:t>
            </a:r>
            <a:r>
              <a:rPr lang="en-US" altLang="zh-CN" sz="2000" b="1" dirty="0">
                <a:latin typeface="华文新魏" panose="02010800040101010101" pitchFamily="2" charset="-122"/>
                <a:ea typeface="华文新魏" panose="02010800040101010101" pitchFamily="2" charset="-122"/>
              </a:rPr>
              <a:t> = 1</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pPr eaLnBrk="1" hangingPunct="1">
              <a:spcBef>
                <a:spcPct val="50000"/>
              </a:spcBef>
              <a:buFont typeface="Arial" panose="020B0604020202020204" pitchFamily="34" charset="0"/>
            </a:pP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AB</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AC</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AD</a:t>
            </a:r>
            <a:r>
              <a:rPr lang="en-US" altLang="zh-CN" sz="2000" b="1" dirty="0">
                <a:latin typeface="华文新魏" panose="02010800040101010101" pitchFamily="2" charset="-122"/>
                <a:ea typeface="华文新魏" panose="02010800040101010101" pitchFamily="2" charset="-122"/>
              </a:rPr>
              <a:t> = 2</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pPr eaLnBrk="1" hangingPunct="1">
              <a:spcBef>
                <a:spcPct val="50000"/>
              </a:spcBef>
              <a:buFont typeface="Arial" panose="020B0604020202020204" pitchFamily="34" charset="0"/>
            </a:pPr>
            <a:r>
              <a:rPr lang="en-US" altLang="zh-CN" sz="2000" b="1" i="1" dirty="0">
                <a:latin typeface="华文新魏" panose="02010800040101010101" pitchFamily="2" charset="-122"/>
                <a:ea typeface="华文新魏" panose="02010800040101010101" pitchFamily="2" charset="-122"/>
              </a:rPr>
              <a:t>l </a:t>
            </a:r>
            <a:r>
              <a:rPr lang="en-US" altLang="zh-CN" sz="2000" b="1" baseline="-25000" dirty="0">
                <a:latin typeface="华文新魏" panose="02010800040101010101" pitchFamily="2" charset="-122"/>
                <a:ea typeface="华文新魏" panose="02010800040101010101" pitchFamily="2" charset="-122"/>
              </a:rPr>
              <a:t>AB</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l </a:t>
            </a:r>
            <a:r>
              <a:rPr lang="en-US" altLang="zh-CN" sz="2000" b="1" baseline="-25000" dirty="0">
                <a:latin typeface="华文新魏" panose="02010800040101010101" pitchFamily="2" charset="-122"/>
                <a:ea typeface="华文新魏" panose="02010800040101010101" pitchFamily="2" charset="-122"/>
              </a:rPr>
              <a:t>AC</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l </a:t>
            </a:r>
            <a:r>
              <a:rPr lang="en-US" altLang="zh-CN" sz="2000" b="1" baseline="-25000" dirty="0">
                <a:latin typeface="华文新魏" panose="02010800040101010101" pitchFamily="2" charset="-122"/>
                <a:ea typeface="华文新魏" panose="02010800040101010101" pitchFamily="2" charset="-122"/>
              </a:rPr>
              <a:t>BC</a:t>
            </a:r>
            <a:r>
              <a:rPr lang="en-US" altLang="zh-CN" sz="2000" b="1" dirty="0">
                <a:latin typeface="华文新魏" panose="02010800040101010101" pitchFamily="2" charset="-122"/>
                <a:ea typeface="华文新魏" panose="02010800040101010101" pitchFamily="2" charset="-122"/>
              </a:rPr>
              <a:t> = 1</a:t>
            </a:r>
          </a:p>
        </p:txBody>
      </p:sp>
      <p:sp>
        <p:nvSpPr>
          <p:cNvPr id="81955" name="Text Box 50"/>
          <p:cNvSpPr txBox="1"/>
          <p:nvPr/>
        </p:nvSpPr>
        <p:spPr>
          <a:xfrm>
            <a:off x="962025" y="2814638"/>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3 </a:t>
            </a:r>
          </a:p>
        </p:txBody>
      </p:sp>
      <p:sp>
        <p:nvSpPr>
          <p:cNvPr id="81956" name="Text Box 51"/>
          <p:cNvSpPr txBox="1"/>
          <p:nvPr/>
        </p:nvSpPr>
        <p:spPr>
          <a:xfrm>
            <a:off x="971550" y="3148013"/>
            <a:ext cx="4267200" cy="44608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3 </a:t>
            </a:r>
          </a:p>
        </p:txBody>
      </p:sp>
      <p:sp>
        <p:nvSpPr>
          <p:cNvPr id="81957" name="Text Box 52"/>
          <p:cNvSpPr txBox="1"/>
          <p:nvPr/>
        </p:nvSpPr>
        <p:spPr>
          <a:xfrm>
            <a:off x="962025" y="3500438"/>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 </a:t>
            </a:r>
          </a:p>
        </p:txBody>
      </p:sp>
      <p:sp>
        <p:nvSpPr>
          <p:cNvPr id="81958" name="Text Box 53"/>
          <p:cNvSpPr txBox="1"/>
          <p:nvPr/>
        </p:nvSpPr>
        <p:spPr>
          <a:xfrm>
            <a:off x="962025" y="3900488"/>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BC</a:t>
            </a:r>
            <a:r>
              <a:rPr lang="en-US" altLang="zh-CN" sz="2000" b="1" dirty="0">
                <a:latin typeface="Calibri" panose="020F0502020204030204" pitchFamily="34" charset="0"/>
                <a:ea typeface="宋体" panose="02010600030101010101" pitchFamily="2" charset="-122"/>
              </a:rPr>
              <a:t> = 2 </a:t>
            </a:r>
          </a:p>
        </p:txBody>
      </p:sp>
      <p:sp>
        <p:nvSpPr>
          <p:cNvPr id="81959" name="Text Box 54"/>
          <p:cNvSpPr txBox="1"/>
          <p:nvPr/>
        </p:nvSpPr>
        <p:spPr>
          <a:xfrm>
            <a:off x="962025" y="4243388"/>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 </a:t>
            </a:r>
          </a:p>
        </p:txBody>
      </p:sp>
      <p:graphicFrame>
        <p:nvGraphicFramePr>
          <p:cNvPr id="81960" name="Group 40"/>
          <p:cNvGraphicFramePr>
            <a:graphicFrameLocks noGrp="1"/>
          </p:cNvGraphicFramePr>
          <p:nvPr/>
        </p:nvGraphicFramePr>
        <p:xfrm>
          <a:off x="5624513" y="1077913"/>
          <a:ext cx="1828800" cy="11430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103481" name="Group 94"/>
          <p:cNvGrpSpPr/>
          <p:nvPr/>
        </p:nvGrpSpPr>
        <p:grpSpPr>
          <a:xfrm>
            <a:off x="5645150" y="957263"/>
            <a:ext cx="723900" cy="557212"/>
            <a:chOff x="0" y="0"/>
            <a:chExt cx="456" cy="468"/>
          </a:xfrm>
        </p:grpSpPr>
        <p:sp>
          <p:nvSpPr>
            <p:cNvPr id="103482" name="Text Box 91"/>
            <p:cNvSpPr txBox="1"/>
            <p:nvPr/>
          </p:nvSpPr>
          <p:spPr>
            <a:xfrm>
              <a:off x="168"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p>
          </p:txBody>
        </p:sp>
        <p:sp>
          <p:nvSpPr>
            <p:cNvPr id="103483" name="Text Box 92"/>
            <p:cNvSpPr txBox="1"/>
            <p:nvPr/>
          </p:nvSpPr>
          <p:spPr>
            <a:xfrm>
              <a:off x="0" y="13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5" grpId="0"/>
      <p:bldP spid="81956" grpId="0"/>
      <p:bldP spid="81957" grpId="0"/>
      <p:bldP spid="81958" grpId="0"/>
      <p:bldP spid="8195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p:cNvSpPr>
          <p:nvPr>
            <p:ph type="title"/>
          </p:nvPr>
        </p:nvSpPr>
        <p:spPr>
          <a:xfrm>
            <a:off x="539750" y="700088"/>
            <a:ext cx="2971800" cy="342900"/>
          </a:xfrm>
          <a:prstGeom prst="rect">
            <a:avLst/>
          </a:prstGeom>
          <a:noFill/>
          <a:ln w="9525">
            <a:noFill/>
          </a:ln>
        </p:spPr>
        <p:txBody>
          <a:bodyPr/>
          <a:lstStyle/>
          <a:p>
            <a:r>
              <a:rPr lang="zh-CN" altLang="en-US" sz="2000" b="1" dirty="0">
                <a:latin typeface="华文新魏" panose="02010800040101010101" pitchFamily="2" charset="-122"/>
                <a:ea typeface="华文新魏" panose="02010800040101010101" pitchFamily="2" charset="-122"/>
              </a:rPr>
              <a:t> 状态分配</a:t>
            </a:r>
            <a:r>
              <a:rPr lang="en-US" altLang="zh-CN" sz="2000" b="1" dirty="0">
                <a:latin typeface="华文新魏" panose="02010800040101010101" pitchFamily="2" charset="-122"/>
                <a:ea typeface="华文新魏" panose="02010800040101010101" pitchFamily="2" charset="-122"/>
              </a:rPr>
              <a:t>(2)</a:t>
            </a:r>
            <a:endParaRPr lang="zh-CN" altLang="en-US" sz="2000" b="1" dirty="0">
              <a:latin typeface="华文新魏" panose="02010800040101010101" pitchFamily="2" charset="-122"/>
              <a:ea typeface="华文新魏" panose="02010800040101010101" pitchFamily="2" charset="-122"/>
            </a:endParaRPr>
          </a:p>
        </p:txBody>
      </p:sp>
      <p:graphicFrame>
        <p:nvGraphicFramePr>
          <p:cNvPr id="82947" name="Group 3"/>
          <p:cNvGraphicFramePr>
            <a:graphicFrameLocks noGrp="1"/>
          </p:cNvGraphicFramePr>
          <p:nvPr/>
        </p:nvGraphicFramePr>
        <p:xfrm>
          <a:off x="5076825" y="3070225"/>
          <a:ext cx="3124200" cy="1714500"/>
        </p:xfrm>
        <a:graphic>
          <a:graphicData uri="http://schemas.openxmlformats.org/drawingml/2006/table">
            <a:tbl>
              <a:tblPr/>
              <a:tblGrid>
                <a:gridCol w="9652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4478" name="Text Box 33"/>
          <p:cNvSpPr txBox="1"/>
          <p:nvPr/>
        </p:nvSpPr>
        <p:spPr>
          <a:xfrm>
            <a:off x="5686425" y="2679700"/>
            <a:ext cx="251460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最小化状态表</a:t>
            </a:r>
          </a:p>
        </p:txBody>
      </p:sp>
      <p:grpSp>
        <p:nvGrpSpPr>
          <p:cNvPr id="104479" name="Group 34"/>
          <p:cNvGrpSpPr/>
          <p:nvPr/>
        </p:nvGrpSpPr>
        <p:grpSpPr>
          <a:xfrm>
            <a:off x="5229225" y="2933700"/>
            <a:ext cx="990600" cy="514350"/>
            <a:chOff x="0" y="0"/>
            <a:chExt cx="624" cy="432"/>
          </a:xfrm>
        </p:grpSpPr>
        <p:sp>
          <p:nvSpPr>
            <p:cNvPr id="104508" name="Text Box 35"/>
            <p:cNvSpPr txBox="1"/>
            <p:nvPr/>
          </p:nvSpPr>
          <p:spPr>
            <a:xfrm>
              <a:off x="240" y="0"/>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p>
          </p:txBody>
        </p:sp>
        <p:sp>
          <p:nvSpPr>
            <p:cNvPr id="104509" name="Text Box 36"/>
            <p:cNvSpPr txBox="1"/>
            <p:nvPr/>
          </p:nvSpPr>
          <p:spPr>
            <a:xfrm>
              <a:off x="0" y="96"/>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p>
          </p:txBody>
        </p:sp>
      </p:grpSp>
      <p:graphicFrame>
        <p:nvGraphicFramePr>
          <p:cNvPr id="82978" name="Group 34"/>
          <p:cNvGraphicFramePr>
            <a:graphicFrameLocks noGrp="1"/>
          </p:cNvGraphicFramePr>
          <p:nvPr/>
        </p:nvGraphicFramePr>
        <p:xfrm>
          <a:off x="5622925" y="1025525"/>
          <a:ext cx="1828800" cy="11430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104499" name="Group 75"/>
          <p:cNvGrpSpPr/>
          <p:nvPr/>
        </p:nvGrpSpPr>
        <p:grpSpPr>
          <a:xfrm>
            <a:off x="5622925" y="901700"/>
            <a:ext cx="723900" cy="558800"/>
            <a:chOff x="0" y="0"/>
            <a:chExt cx="456" cy="468"/>
          </a:xfrm>
        </p:grpSpPr>
        <p:sp>
          <p:nvSpPr>
            <p:cNvPr id="104506" name="Text Box 76"/>
            <p:cNvSpPr txBox="1"/>
            <p:nvPr/>
          </p:nvSpPr>
          <p:spPr>
            <a:xfrm>
              <a:off x="168" y="0"/>
              <a:ext cx="28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p>
          </p:txBody>
        </p:sp>
        <p:sp>
          <p:nvSpPr>
            <p:cNvPr id="104507" name="Text Box 77"/>
            <p:cNvSpPr txBox="1"/>
            <p:nvPr/>
          </p:nvSpPr>
          <p:spPr>
            <a:xfrm>
              <a:off x="0" y="132"/>
              <a:ext cx="384"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grpSp>
      <p:sp>
        <p:nvSpPr>
          <p:cNvPr id="83001" name="Text Box 50"/>
          <p:cNvSpPr txBox="1"/>
          <p:nvPr/>
        </p:nvSpPr>
        <p:spPr>
          <a:xfrm>
            <a:off x="693738" y="3076575"/>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AB</a:t>
            </a:r>
            <a:r>
              <a:rPr lang="en-US" altLang="zh-CN" sz="2000" b="1" dirty="0">
                <a:latin typeface="Calibri" panose="020F0502020204030204" pitchFamily="34" charset="0"/>
                <a:ea typeface="宋体" panose="02010600030101010101" pitchFamily="2" charset="-122"/>
              </a:rPr>
              <a:t> = 1 </a:t>
            </a:r>
          </a:p>
        </p:txBody>
      </p:sp>
      <p:sp>
        <p:nvSpPr>
          <p:cNvPr id="83002" name="Text Box 51"/>
          <p:cNvSpPr txBox="1"/>
          <p:nvPr/>
        </p:nvSpPr>
        <p:spPr>
          <a:xfrm>
            <a:off x="693738" y="3419475"/>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AC</a:t>
            </a:r>
            <a:r>
              <a:rPr lang="en-US" altLang="zh-CN" sz="2000" b="1" dirty="0">
                <a:latin typeface="Calibri" panose="020F0502020204030204" pitchFamily="34" charset="0"/>
                <a:ea typeface="宋体" panose="02010600030101010101" pitchFamily="2" charset="-122"/>
              </a:rPr>
              <a:t> = 1 </a:t>
            </a:r>
          </a:p>
        </p:txBody>
      </p:sp>
      <p:sp>
        <p:nvSpPr>
          <p:cNvPr id="83003" name="Text Box 52"/>
          <p:cNvSpPr txBox="1"/>
          <p:nvPr/>
        </p:nvSpPr>
        <p:spPr>
          <a:xfrm>
            <a:off x="693738" y="3762375"/>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AD</a:t>
            </a:r>
            <a:r>
              <a:rPr lang="en-US" altLang="zh-CN" sz="2000" b="1" dirty="0">
                <a:latin typeface="Calibri" panose="020F0502020204030204" pitchFamily="34" charset="0"/>
                <a:ea typeface="宋体" panose="02010600030101010101" pitchFamily="2" charset="-122"/>
              </a:rPr>
              <a:t> = 2 </a:t>
            </a:r>
          </a:p>
        </p:txBody>
      </p:sp>
      <p:sp>
        <p:nvSpPr>
          <p:cNvPr id="83004" name="Text Box 54"/>
          <p:cNvSpPr txBox="1"/>
          <p:nvPr/>
        </p:nvSpPr>
        <p:spPr>
          <a:xfrm>
            <a:off x="684213" y="4151313"/>
            <a:ext cx="4267200"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E</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R</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a:t>
            </a:r>
            <a:r>
              <a:rPr lang="en-US" altLang="zh-CN" sz="2000" b="1" i="1" dirty="0">
                <a:latin typeface="Calibri" panose="020F0502020204030204" pitchFamily="34" charset="0"/>
                <a:ea typeface="宋体" panose="02010600030101010101" pitchFamily="2" charset="-122"/>
              </a:rPr>
              <a:t>m</a:t>
            </a:r>
            <a:r>
              <a:rPr lang="en-US" altLang="zh-CN" sz="2000" b="1" i="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a:t>
            </a:r>
            <a:r>
              <a:rPr lang="en-US" altLang="zh-CN" sz="2000" b="1" i="1" dirty="0">
                <a:latin typeface="Calibri" panose="020F0502020204030204" pitchFamily="34" charset="0"/>
                <a:ea typeface="宋体" panose="02010600030101010101" pitchFamily="2" charset="-122"/>
              </a:rPr>
              <a:t>l</a:t>
            </a:r>
            <a:r>
              <a:rPr lang="en-US" altLang="zh-CN" sz="2000" b="1" baseline="-25000" dirty="0">
                <a:latin typeface="Calibri" panose="020F0502020204030204" pitchFamily="34" charset="0"/>
                <a:ea typeface="宋体" panose="02010600030101010101" pitchFamily="2" charset="-122"/>
              </a:rPr>
              <a:t>CD</a:t>
            </a:r>
            <a:r>
              <a:rPr lang="en-US" altLang="zh-CN" sz="2000" b="1" dirty="0">
                <a:latin typeface="Calibri" panose="020F0502020204030204" pitchFamily="34" charset="0"/>
                <a:ea typeface="宋体" panose="02010600030101010101" pitchFamily="2" charset="-122"/>
              </a:rPr>
              <a:t> = 2 </a:t>
            </a:r>
          </a:p>
        </p:txBody>
      </p:sp>
      <p:sp>
        <p:nvSpPr>
          <p:cNvPr id="104505" name="Text Box 49"/>
          <p:cNvSpPr txBox="1"/>
          <p:nvPr/>
        </p:nvSpPr>
        <p:spPr>
          <a:xfrm>
            <a:off x="567055" y="1139825"/>
            <a:ext cx="4453255" cy="132207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分配方案之二（</a:t>
            </a:r>
            <a:r>
              <a:rPr lang="zh-CN" altLang="en-US" sz="2000" b="1" dirty="0">
                <a:solidFill>
                  <a:srgbClr val="FF0000"/>
                </a:solidFill>
                <a:latin typeface="华文新魏" panose="02010800040101010101" pitchFamily="2" charset="-122"/>
                <a:ea typeface="华文新魏" panose="02010800040101010101" pitchFamily="2" charset="-122"/>
              </a:rPr>
              <a:t>再不考虑输出！</a:t>
            </a:r>
            <a:r>
              <a:rPr lang="zh-CN" altLang="en-US" sz="2000" b="1" dirty="0">
                <a:latin typeface="华文新魏" panose="02010800040101010101" pitchFamily="2" charset="-122"/>
                <a:ea typeface="华文新魏" panose="02010800040101010101" pitchFamily="2" charset="-122"/>
              </a:rPr>
              <a:t>）：</a:t>
            </a:r>
          </a:p>
          <a:p>
            <a:pPr eaLnBrk="1" hangingPunct="1">
              <a:spcBef>
                <a:spcPct val="50000"/>
              </a:spcBef>
              <a:buFont typeface="Arial" panose="020B0604020202020204" pitchFamily="34" charset="0"/>
            </a:pPr>
            <a:r>
              <a:rPr lang="en-US" altLang="zh-CN" sz="2000" b="1" i="1" dirty="0">
                <a:latin typeface="华文新魏" panose="02010800040101010101" pitchFamily="2" charset="-122"/>
                <a:ea typeface="华文新魏" panose="02010800040101010101" pitchFamily="2" charset="-122"/>
              </a:rPr>
              <a:t>R</a:t>
            </a:r>
            <a:r>
              <a:rPr lang="en-US" altLang="zh-CN" sz="2000" b="1" baseline="-25000" dirty="0">
                <a:latin typeface="华文新魏" panose="02010800040101010101" pitchFamily="2" charset="-122"/>
                <a:ea typeface="华文新魏" panose="02010800040101010101" pitchFamily="2" charset="-122"/>
              </a:rPr>
              <a:t>CD</a:t>
            </a:r>
            <a:r>
              <a:rPr lang="en-US" altLang="zh-CN" sz="2000" b="1" dirty="0">
                <a:latin typeface="华文新魏" panose="02010800040101010101" pitchFamily="2" charset="-122"/>
                <a:ea typeface="华文新魏" panose="02010800040101010101" pitchFamily="2" charset="-122"/>
              </a:rPr>
              <a:t> = 1</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pPr eaLnBrk="1" hangingPunct="1">
              <a:spcBef>
                <a:spcPct val="50000"/>
              </a:spcBef>
              <a:buFont typeface="Arial" panose="020B0604020202020204" pitchFamily="34" charset="0"/>
            </a:pP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AB</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AC</a:t>
            </a:r>
            <a:r>
              <a:rPr lang="en-US" altLang="zh-CN" sz="2000" b="1" dirty="0">
                <a:latin typeface="华文新魏" panose="02010800040101010101" pitchFamily="2" charset="-122"/>
                <a:ea typeface="华文新魏" panose="02010800040101010101" pitchFamily="2" charset="-122"/>
              </a:rPr>
              <a:t> = 1, </a:t>
            </a:r>
            <a:r>
              <a:rPr lang="en-US" altLang="zh-CN" sz="2000" b="1" i="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AD</a:t>
            </a:r>
            <a:r>
              <a:rPr lang="en-US" altLang="zh-CN" sz="2000" b="1" dirty="0">
                <a:latin typeface="华文新魏" panose="02010800040101010101" pitchFamily="2" charset="-122"/>
                <a:ea typeface="华文新魏" panose="02010800040101010101" pitchFamily="2" charset="-122"/>
              </a:rPr>
              <a:t> =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0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0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0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01" grpId="0"/>
      <p:bldP spid="83002" grpId="0"/>
      <p:bldP spid="83003" grpId="0"/>
      <p:bldP spid="8300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21"/>
          <p:cNvSpPr txBox="1"/>
          <p:nvPr/>
        </p:nvSpPr>
        <p:spPr>
          <a:xfrm>
            <a:off x="2514600" y="3148013"/>
            <a:ext cx="1050925" cy="44767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graphicFrame>
        <p:nvGraphicFramePr>
          <p:cNvPr id="83971" name="Group 3"/>
          <p:cNvGraphicFramePr>
            <a:graphicFrameLocks noGrp="1"/>
          </p:cNvGraphicFramePr>
          <p:nvPr/>
        </p:nvGraphicFramePr>
        <p:xfrm>
          <a:off x="2819400" y="3125788"/>
          <a:ext cx="1616075" cy="1714500"/>
        </p:xfrm>
        <a:graphic>
          <a:graphicData uri="http://schemas.openxmlformats.org/drawingml/2006/table">
            <a:tbl>
              <a:tblPr/>
              <a:tblGrid>
                <a:gridCol w="6397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6523" name="Rectangle 3"/>
          <p:cNvSpPr>
            <a:spLocks noGrp="1"/>
          </p:cNvSpPr>
          <p:nvPr>
            <p:ph type="title"/>
          </p:nvPr>
        </p:nvSpPr>
        <p:spPr>
          <a:xfrm>
            <a:off x="457200" y="454025"/>
            <a:ext cx="6172200" cy="400050"/>
          </a:xfrm>
          <a:prstGeom prst="rect">
            <a:avLst/>
          </a:prstGeom>
          <a:noFill/>
          <a:ln w="9525">
            <a:noFill/>
          </a:ln>
        </p:spPr>
        <p:txBody>
          <a:bodyPr/>
          <a:lstStyle/>
          <a:p>
            <a:pPr marL="514350" indent="-514350">
              <a:buFont typeface="宋体" panose="02010600030101010101" pitchFamily="2" charset="-122"/>
              <a:buAutoNum type="circleNumDbPlain" startAt="7"/>
            </a:pPr>
            <a:r>
              <a:rPr lang="zh-CN" altLang="en-US" sz="2000" b="1" dirty="0">
                <a:latin typeface="华文新魏" panose="02010800040101010101" pitchFamily="2" charset="-122"/>
                <a:ea typeface="华文新魏" panose="02010800040101010101" pitchFamily="2" charset="-122"/>
              </a:rPr>
              <a:t>求激励函数和输出函数的表达式</a:t>
            </a:r>
          </a:p>
        </p:txBody>
      </p:sp>
      <p:sp>
        <p:nvSpPr>
          <p:cNvPr id="106524" name="Text Box 5"/>
          <p:cNvSpPr txBox="1"/>
          <p:nvPr/>
        </p:nvSpPr>
        <p:spPr>
          <a:xfrm>
            <a:off x="5376863" y="1993900"/>
            <a:ext cx="2667000" cy="400050"/>
          </a:xfrm>
          <a:prstGeom prst="rect">
            <a:avLst/>
          </a:prstGeom>
          <a:noFill/>
          <a:ln w="9525">
            <a:noFill/>
          </a:ln>
        </p:spPr>
        <p:txBody>
          <a:bodyPr>
            <a:spAutoFit/>
          </a:bodyPr>
          <a:lstStyle/>
          <a:p>
            <a:pPr eaLnBrk="1" hangingPunct="1">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Z = x • 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 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106525" name="Text Box 8"/>
          <p:cNvSpPr txBox="1"/>
          <p:nvPr/>
        </p:nvSpPr>
        <p:spPr>
          <a:xfrm>
            <a:off x="1689100" y="2578100"/>
            <a:ext cx="176530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二进制状态表</a:t>
            </a:r>
          </a:p>
        </p:txBody>
      </p:sp>
      <p:graphicFrame>
        <p:nvGraphicFramePr>
          <p:cNvPr id="84010" name="Group 42"/>
          <p:cNvGraphicFramePr>
            <a:graphicFrameLocks noGrp="1"/>
          </p:cNvGraphicFramePr>
          <p:nvPr/>
        </p:nvGraphicFramePr>
        <p:xfrm>
          <a:off x="536575" y="3132138"/>
          <a:ext cx="1749425" cy="1714500"/>
        </p:xfrm>
        <a:graphic>
          <a:graphicData uri="http://schemas.openxmlformats.org/drawingml/2006/table">
            <a:tbl>
              <a:tblPr/>
              <a:tblGrid>
                <a:gridCol w="121602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Q   Q</a:t>
                      </a:r>
                      <a:r>
                        <a:rPr kumimoji="0" lang="en-US" altLang="zh-CN" sz="18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rPr>
                        <a:t>n+1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a:t>
                      </a:r>
                      <a:endParaRPr kumimoji="0" lang="en-US" altLang="zh-CN" sz="1800" b="1" i="0" u="none" strike="noStrike" cap="none" normalizeH="0" baseline="30000">
                        <a:ln>
                          <a:noFill/>
                        </a:ln>
                        <a:solidFill>
                          <a:schemeClr val="accent2"/>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6548" name="Text Box 35"/>
          <p:cNvSpPr txBox="1"/>
          <p:nvPr/>
        </p:nvSpPr>
        <p:spPr>
          <a:xfrm>
            <a:off x="755650" y="4814888"/>
            <a:ext cx="1377950" cy="39878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D</a:t>
            </a:r>
            <a:r>
              <a:rPr lang="zh-CN" altLang="en-US" sz="2000" b="1" dirty="0">
                <a:latin typeface="华文新魏" panose="02010800040101010101" pitchFamily="2" charset="-122"/>
                <a:ea typeface="华文新魏" panose="02010800040101010101" pitchFamily="2" charset="-122"/>
              </a:rPr>
              <a:t>激励表</a:t>
            </a:r>
          </a:p>
        </p:txBody>
      </p:sp>
      <p:graphicFrame>
        <p:nvGraphicFramePr>
          <p:cNvPr id="84033" name="Group 65"/>
          <p:cNvGraphicFramePr>
            <a:graphicFrameLocks noGrp="1"/>
          </p:cNvGraphicFramePr>
          <p:nvPr/>
        </p:nvGraphicFramePr>
        <p:xfrm>
          <a:off x="774700" y="844550"/>
          <a:ext cx="3581400" cy="1714500"/>
        </p:xfrm>
        <a:graphic>
          <a:graphicData uri="http://schemas.openxmlformats.org/drawingml/2006/table">
            <a:tbl>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tx1"/>
                      </a:solidFill>
                      <a:prstDash val="solid"/>
                      <a:miter lim="800000"/>
                      <a:headEnd type="none" w="med" len="med"/>
                      <a:tailEnd type="none" w="med" len="med"/>
                    </a:lnTlToBr>
                    <a:lnBlToTr>
                      <a:noFill/>
                    </a:lnBlToTr>
                    <a:solidFill>
                      <a:schemeClr val="hlink"/>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A     00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B     01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C     11</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D    10</a:t>
                      </a:r>
                    </a:p>
                  </a:txBody>
                  <a:tcPr marT="34290" marB="3429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00/0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10/1</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6576" name="Text Box 179"/>
          <p:cNvSpPr txBox="1"/>
          <p:nvPr/>
        </p:nvSpPr>
        <p:spPr>
          <a:xfrm>
            <a:off x="1651000" y="758825"/>
            <a:ext cx="419100" cy="40163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endParaRPr lang="en-US" altLang="zh-CN" sz="2000" b="1" baseline="-25000" dirty="0">
              <a:latin typeface="Calibri" panose="020F0502020204030204" pitchFamily="34" charset="0"/>
              <a:ea typeface="宋体" panose="02010600030101010101" pitchFamily="2" charset="-122"/>
            </a:endParaRPr>
          </a:p>
        </p:txBody>
      </p:sp>
      <p:sp>
        <p:nvSpPr>
          <p:cNvPr id="106577" name="Text Box 180"/>
          <p:cNvSpPr txBox="1"/>
          <p:nvPr/>
        </p:nvSpPr>
        <p:spPr>
          <a:xfrm>
            <a:off x="698500" y="825500"/>
            <a:ext cx="990600" cy="40163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sp>
        <p:nvSpPr>
          <p:cNvPr id="106578" name="Text Box 219"/>
          <p:cNvSpPr txBox="1"/>
          <p:nvPr/>
        </p:nvSpPr>
        <p:spPr>
          <a:xfrm>
            <a:off x="3733800" y="4757738"/>
            <a:ext cx="533400" cy="44608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106579" name="Text Box 220"/>
          <p:cNvSpPr txBox="1"/>
          <p:nvPr/>
        </p:nvSpPr>
        <p:spPr>
          <a:xfrm>
            <a:off x="3124200" y="2954338"/>
            <a:ext cx="419100" cy="40163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endParaRPr lang="en-US" altLang="zh-CN" sz="2000" b="1" baseline="-25000" dirty="0">
              <a:latin typeface="Calibri" panose="020F0502020204030204" pitchFamily="34" charset="0"/>
              <a:ea typeface="宋体" panose="02010600030101010101" pitchFamily="2" charset="-122"/>
            </a:endParaRPr>
          </a:p>
        </p:txBody>
      </p:sp>
      <p:graphicFrame>
        <p:nvGraphicFramePr>
          <p:cNvPr id="84064" name="Group 96"/>
          <p:cNvGraphicFramePr>
            <a:graphicFrameLocks noGrp="1"/>
          </p:cNvGraphicFramePr>
          <p:nvPr/>
        </p:nvGraphicFramePr>
        <p:xfrm>
          <a:off x="4937125" y="3125788"/>
          <a:ext cx="1616075" cy="1714500"/>
        </p:xfrm>
        <a:graphic>
          <a:graphicData uri="http://schemas.openxmlformats.org/drawingml/2006/table">
            <a:tbl>
              <a:tblPr/>
              <a:tblGrid>
                <a:gridCol w="6397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6604" name="Text Box 260"/>
          <p:cNvSpPr txBox="1"/>
          <p:nvPr/>
        </p:nvSpPr>
        <p:spPr>
          <a:xfrm>
            <a:off x="5867400" y="4757738"/>
            <a:ext cx="533400" cy="44608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106605" name="Text Box 261"/>
          <p:cNvSpPr txBox="1"/>
          <p:nvPr/>
        </p:nvSpPr>
        <p:spPr>
          <a:xfrm>
            <a:off x="5241925" y="2954338"/>
            <a:ext cx="419100" cy="40163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endParaRPr lang="en-US" altLang="zh-CN" sz="2000" b="1" baseline="-25000" dirty="0">
              <a:latin typeface="Calibri" panose="020F0502020204030204" pitchFamily="34" charset="0"/>
              <a:ea typeface="宋体" panose="02010600030101010101" pitchFamily="2" charset="-122"/>
            </a:endParaRPr>
          </a:p>
        </p:txBody>
      </p:sp>
      <p:sp>
        <p:nvSpPr>
          <p:cNvPr id="106606" name="Text Box 262"/>
          <p:cNvSpPr txBox="1"/>
          <p:nvPr/>
        </p:nvSpPr>
        <p:spPr>
          <a:xfrm>
            <a:off x="4632325" y="3101975"/>
            <a:ext cx="990600" cy="40163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graphicFrame>
        <p:nvGraphicFramePr>
          <p:cNvPr id="84101" name="Group 133"/>
          <p:cNvGraphicFramePr>
            <a:graphicFrameLocks noGrp="1"/>
          </p:cNvGraphicFramePr>
          <p:nvPr/>
        </p:nvGraphicFramePr>
        <p:xfrm>
          <a:off x="6994525" y="3125788"/>
          <a:ext cx="1616075" cy="1714500"/>
        </p:xfrm>
        <a:graphic>
          <a:graphicData uri="http://schemas.openxmlformats.org/drawingml/2006/table">
            <a:tbl>
              <a:tblPr/>
              <a:tblGrid>
                <a:gridCol w="639763">
                  <a:extLst>
                    <a:ext uri="{9D8B030D-6E8A-4147-A177-3AD203B41FA5}">
                      <a16:colId xmlns:a16="http://schemas.microsoft.com/office/drawing/2014/main" val="20000"/>
                    </a:ext>
                  </a:extLst>
                </a:gridCol>
                <a:gridCol w="488950">
                  <a:extLst>
                    <a:ext uri="{9D8B030D-6E8A-4147-A177-3AD203B41FA5}">
                      <a16:colId xmlns:a16="http://schemas.microsoft.com/office/drawing/2014/main" val="20001"/>
                    </a:ext>
                  </a:extLst>
                </a:gridCol>
                <a:gridCol w="487362">
                  <a:extLst>
                    <a:ext uri="{9D8B030D-6E8A-4147-A177-3AD203B41FA5}">
                      <a16:colId xmlns:a16="http://schemas.microsoft.com/office/drawing/2014/main" val="20002"/>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a:t>
                      </a: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06631" name="Text Box 301"/>
          <p:cNvSpPr txBox="1"/>
          <p:nvPr/>
        </p:nvSpPr>
        <p:spPr>
          <a:xfrm>
            <a:off x="7924800" y="4757738"/>
            <a:ext cx="533400" cy="39528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Z</a:t>
            </a:r>
          </a:p>
        </p:txBody>
      </p:sp>
      <p:sp>
        <p:nvSpPr>
          <p:cNvPr id="106632" name="Text Box 302"/>
          <p:cNvSpPr txBox="1"/>
          <p:nvPr/>
        </p:nvSpPr>
        <p:spPr>
          <a:xfrm>
            <a:off x="7299325" y="2954338"/>
            <a:ext cx="419100" cy="401637"/>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x</a:t>
            </a:r>
            <a:endParaRPr lang="en-US" altLang="zh-CN" sz="2000" b="1" baseline="-25000" dirty="0">
              <a:latin typeface="Calibri" panose="020F0502020204030204" pitchFamily="34" charset="0"/>
              <a:ea typeface="宋体" panose="02010600030101010101" pitchFamily="2" charset="-122"/>
            </a:endParaRPr>
          </a:p>
        </p:txBody>
      </p:sp>
      <p:sp>
        <p:nvSpPr>
          <p:cNvPr id="106633" name="Text Box 303"/>
          <p:cNvSpPr txBox="1"/>
          <p:nvPr/>
        </p:nvSpPr>
        <p:spPr>
          <a:xfrm>
            <a:off x="6689725" y="3101975"/>
            <a:ext cx="990600" cy="40163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1</a:t>
            </a:r>
            <a:r>
              <a:rPr lang="en-US" altLang="zh-CN" sz="2000" b="1" dirty="0">
                <a:latin typeface="Calibri" panose="020F0502020204030204" pitchFamily="34" charset="0"/>
                <a:ea typeface="宋体" panose="02010600030101010101" pitchFamily="2" charset="-122"/>
              </a:rPr>
              <a:t>y</a:t>
            </a:r>
            <a:r>
              <a:rPr lang="en-US" altLang="zh-CN" sz="2000" b="1" baseline="-25000" dirty="0">
                <a:latin typeface="Calibri" panose="020F0502020204030204" pitchFamily="34" charset="0"/>
                <a:ea typeface="宋体" panose="02010600030101010101" pitchFamily="2" charset="-122"/>
              </a:rPr>
              <a:t>0</a:t>
            </a:r>
          </a:p>
        </p:txBody>
      </p:sp>
      <p:sp>
        <p:nvSpPr>
          <p:cNvPr id="106634" name="Text Box 305"/>
          <p:cNvSpPr txBox="1"/>
          <p:nvPr/>
        </p:nvSpPr>
        <p:spPr>
          <a:xfrm>
            <a:off x="5334000" y="1593850"/>
            <a:ext cx="2667000" cy="400050"/>
          </a:xfrm>
          <a:prstGeom prst="rect">
            <a:avLst/>
          </a:prstGeom>
          <a:noFill/>
          <a:ln w="9525">
            <a:noFill/>
          </a:ln>
        </p:spPr>
        <p:txBody>
          <a:bodyPr>
            <a:spAutoFit/>
          </a:bodyPr>
          <a:lstStyle/>
          <a:p>
            <a:pPr eaLnBrk="1" hangingPunct="1">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0 </a:t>
            </a:r>
            <a:r>
              <a:rPr lang="en-US" altLang="zh-CN" sz="2000" b="1" dirty="0">
                <a:latin typeface="Calibri" panose="020F0502020204030204" pitchFamily="34" charset="0"/>
                <a:ea typeface="宋体" panose="02010600030101010101" pitchFamily="2" charset="-122"/>
              </a:rPr>
              <a:t>= x • y</a:t>
            </a:r>
            <a:r>
              <a:rPr lang="en-US" altLang="zh-CN" sz="2000" b="1" baseline="-25000" dirty="0">
                <a:latin typeface="Calibri" panose="020F0502020204030204" pitchFamily="34" charset="0"/>
                <a:ea typeface="宋体" panose="02010600030101010101" pitchFamily="2" charset="-122"/>
              </a:rPr>
              <a:t>1</a:t>
            </a:r>
            <a:endParaRPr lang="en-US" altLang="zh-CN" sz="2000" b="1" dirty="0">
              <a:latin typeface="Calibri" panose="020F0502020204030204" pitchFamily="34" charset="0"/>
              <a:ea typeface="宋体" panose="02010600030101010101" pitchFamily="2" charset="-122"/>
            </a:endParaRPr>
          </a:p>
        </p:txBody>
      </p:sp>
      <p:sp>
        <p:nvSpPr>
          <p:cNvPr id="106635" name="Text Box 307"/>
          <p:cNvSpPr txBox="1"/>
          <p:nvPr/>
        </p:nvSpPr>
        <p:spPr>
          <a:xfrm>
            <a:off x="5334000" y="1182688"/>
            <a:ext cx="3276600" cy="447675"/>
          </a:xfrm>
          <a:prstGeom prst="rect">
            <a:avLst/>
          </a:prstGeom>
          <a:noFill/>
          <a:ln w="9525">
            <a:noFill/>
          </a:ln>
        </p:spPr>
        <p:txBody>
          <a:bodyPr>
            <a:spAutoFit/>
          </a:bodyPr>
          <a:lstStyle/>
          <a:p>
            <a:pPr eaLnBrk="1" hangingPunct="1">
              <a:spcBef>
                <a:spcPct val="2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D</a:t>
            </a:r>
            <a:r>
              <a:rPr lang="en-US" altLang="zh-CN" sz="2000" b="1" baseline="-25000" dirty="0">
                <a:latin typeface="Calibri" panose="020F0502020204030204" pitchFamily="34" charset="0"/>
                <a:ea typeface="宋体" panose="02010600030101010101" pitchFamily="2" charset="-122"/>
              </a:rPr>
              <a:t>1 </a:t>
            </a:r>
            <a:r>
              <a:rPr lang="en-US" altLang="zh-CN" sz="2000" b="1" dirty="0">
                <a:latin typeface="Calibri" panose="020F0502020204030204" pitchFamily="34" charset="0"/>
                <a:ea typeface="宋体" panose="02010600030101010101" pitchFamily="2" charset="-122"/>
              </a:rPr>
              <a:t>= x • y</a:t>
            </a:r>
            <a:r>
              <a:rPr lang="en-US" altLang="zh-CN" sz="2000" b="1" baseline="-25000" dirty="0">
                <a:latin typeface="Calibri" panose="020F0502020204030204" pitchFamily="34" charset="0"/>
                <a:ea typeface="宋体" panose="02010600030101010101" pitchFamily="2" charset="-122"/>
              </a:rPr>
              <a:t>1 </a:t>
            </a:r>
            <a:r>
              <a:rPr lang="en-US" altLang="zh-CN" sz="2000" b="1" dirty="0">
                <a:latin typeface="Calibri" panose="020F0502020204030204" pitchFamily="34" charset="0"/>
                <a:ea typeface="宋体" panose="02010600030101010101" pitchFamily="2" charset="-122"/>
              </a:rPr>
              <a:t>+ x • y</a:t>
            </a:r>
            <a:r>
              <a:rPr lang="en-US" altLang="zh-CN" sz="2000" b="1" baseline="-25000" dirty="0">
                <a:latin typeface="Calibri" panose="020F0502020204030204" pitchFamily="34" charset="0"/>
                <a:ea typeface="宋体" panose="02010600030101010101" pitchFamily="2" charset="-122"/>
              </a:rPr>
              <a:t>0</a:t>
            </a:r>
            <a:endParaRPr lang="en-US" altLang="zh-CN" sz="2000" b="1" dirty="0">
              <a:latin typeface="Calibri" panose="020F0502020204030204" pitchFamily="34" charset="0"/>
              <a:ea typeface="宋体" panose="02010600030101010101" pitchFamily="2" charset="-122"/>
            </a:endParaRPr>
          </a:p>
        </p:txBody>
      </p:sp>
      <p:sp>
        <p:nvSpPr>
          <p:cNvPr id="106636" name="Line 318"/>
          <p:cNvSpPr/>
          <p:nvPr/>
        </p:nvSpPr>
        <p:spPr>
          <a:xfrm>
            <a:off x="6235700" y="1720850"/>
            <a:ext cx="147638"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106637" name="Line 318"/>
          <p:cNvSpPr/>
          <p:nvPr/>
        </p:nvSpPr>
        <p:spPr>
          <a:xfrm>
            <a:off x="6564313" y="2111375"/>
            <a:ext cx="147637"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cxnSp>
        <p:nvCxnSpPr>
          <p:cNvPr id="106638" name="直接连接符 2"/>
          <p:cNvCxnSpPr/>
          <p:nvPr/>
        </p:nvCxnSpPr>
        <p:spPr>
          <a:xfrm>
            <a:off x="4435475" y="3489325"/>
            <a:ext cx="0" cy="1343025"/>
          </a:xfrm>
          <a:prstGeom prst="line">
            <a:avLst/>
          </a:prstGeom>
          <a:ln w="12700" cap="flat" cmpd="sng">
            <a:solidFill>
              <a:schemeClr val="tx1"/>
            </a:solidFill>
            <a:prstDash val="solid"/>
            <a:headEnd type="none" w="med" len="med"/>
            <a:tailEnd type="none" w="med" len="med"/>
          </a:ln>
        </p:spPr>
      </p:cxnSp>
      <p:cxnSp>
        <p:nvCxnSpPr>
          <p:cNvPr id="106639" name="直接连接符 30"/>
          <p:cNvCxnSpPr/>
          <p:nvPr/>
        </p:nvCxnSpPr>
        <p:spPr>
          <a:xfrm>
            <a:off x="8610600" y="3471863"/>
            <a:ext cx="0" cy="1343025"/>
          </a:xfrm>
          <a:prstGeom prst="line">
            <a:avLst/>
          </a:prstGeom>
          <a:ln w="12700" cap="flat" cmpd="sng">
            <a:solidFill>
              <a:schemeClr val="tx1"/>
            </a:solidFill>
            <a:prstDash val="solid"/>
            <a:headEnd type="none" w="med" len="med"/>
            <a:tailEnd type="none" w="med" len="med"/>
          </a:ln>
        </p:spPr>
      </p:cxnSp>
      <p:cxnSp>
        <p:nvCxnSpPr>
          <p:cNvPr id="106640" name="直接连接符 31"/>
          <p:cNvCxnSpPr/>
          <p:nvPr/>
        </p:nvCxnSpPr>
        <p:spPr>
          <a:xfrm>
            <a:off x="6546850" y="3479800"/>
            <a:ext cx="0" cy="1343025"/>
          </a:xfrm>
          <a:prstGeom prst="line">
            <a:avLst/>
          </a:prstGeom>
          <a:ln w="12700" cap="flat" cmpd="sng">
            <a:solidFill>
              <a:schemeClr val="tx1"/>
            </a:solidFill>
            <a:prstDash val="solid"/>
            <a:headEnd type="none" w="med" len="med"/>
            <a:tailEnd type="none" w="med" len="med"/>
          </a:ln>
        </p:spPr>
      </p:cxnSp>
      <p:cxnSp>
        <p:nvCxnSpPr>
          <p:cNvPr id="106641" name="直接连接符 9"/>
          <p:cNvCxnSpPr/>
          <p:nvPr/>
        </p:nvCxnSpPr>
        <p:spPr>
          <a:xfrm flipH="1" flipV="1">
            <a:off x="2819400" y="3148013"/>
            <a:ext cx="600075" cy="331787"/>
          </a:xfrm>
          <a:prstGeom prst="line">
            <a:avLst/>
          </a:prstGeom>
          <a:ln w="9525" cap="flat" cmpd="sng">
            <a:solidFill>
              <a:schemeClr val="tx1"/>
            </a:solidFill>
            <a:prstDash val="solid"/>
            <a:headEnd type="none" w="med" len="med"/>
            <a:tailEnd type="none" w="med" len="med"/>
          </a:ln>
        </p:spPr>
      </p:cxnSp>
      <p:cxnSp>
        <p:nvCxnSpPr>
          <p:cNvPr id="106642" name="直接连接符 36"/>
          <p:cNvCxnSpPr/>
          <p:nvPr/>
        </p:nvCxnSpPr>
        <p:spPr>
          <a:xfrm flipH="1" flipV="1">
            <a:off x="4984750" y="3151188"/>
            <a:ext cx="600075" cy="331787"/>
          </a:xfrm>
          <a:prstGeom prst="line">
            <a:avLst/>
          </a:prstGeom>
          <a:ln w="9525" cap="flat" cmpd="sng">
            <a:solidFill>
              <a:schemeClr val="tx1"/>
            </a:solidFill>
            <a:prstDash val="solid"/>
            <a:headEnd type="none" w="med" len="med"/>
            <a:tailEnd type="none" w="med" len="med"/>
          </a:ln>
        </p:spPr>
      </p:cxnSp>
      <p:cxnSp>
        <p:nvCxnSpPr>
          <p:cNvPr id="106643" name="直接连接符 37"/>
          <p:cNvCxnSpPr/>
          <p:nvPr/>
        </p:nvCxnSpPr>
        <p:spPr>
          <a:xfrm flipH="1" flipV="1">
            <a:off x="7050088" y="3140075"/>
            <a:ext cx="601662" cy="331788"/>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a:xfrm>
            <a:off x="765175" y="458788"/>
            <a:ext cx="6324600" cy="457200"/>
          </a:xfrm>
          <a:prstGeom prst="rect">
            <a:avLst/>
          </a:prstGeom>
          <a:noFill/>
          <a:ln w="9525">
            <a:noFill/>
          </a:ln>
        </p:spPr>
        <p:txBody>
          <a:bodyPr/>
          <a:lstStyle/>
          <a:p>
            <a:r>
              <a:rPr lang="en-US" altLang="zh-CN" sz="2000" b="1" dirty="0">
                <a:solidFill>
                  <a:srgbClr val="FF0000"/>
                </a:solidFill>
                <a:latin typeface="华文新魏" panose="02010800040101010101" pitchFamily="2" charset="-122"/>
                <a:ea typeface="华文新魏" panose="02010800040101010101" pitchFamily="2" charset="-122"/>
              </a:rPr>
              <a:t> “1111”</a:t>
            </a:r>
            <a:r>
              <a:rPr lang="zh-CN" altLang="en-US" sz="2000" b="1" dirty="0">
                <a:solidFill>
                  <a:srgbClr val="FF0000"/>
                </a:solidFill>
                <a:latin typeface="华文新魏" panose="02010800040101010101" pitchFamily="2" charset="-122"/>
                <a:ea typeface="华文新魏" panose="02010800040101010101" pitchFamily="2" charset="-122"/>
              </a:rPr>
              <a:t>序列检测器逻辑电路图</a:t>
            </a:r>
          </a:p>
        </p:txBody>
      </p:sp>
      <p:sp>
        <p:nvSpPr>
          <p:cNvPr id="108547" name="Text Box 109"/>
          <p:cNvSpPr txBox="1"/>
          <p:nvPr/>
        </p:nvSpPr>
        <p:spPr>
          <a:xfrm>
            <a:off x="533400" y="4686300"/>
            <a:ext cx="8286750" cy="396875"/>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因为卡诺图中</a:t>
            </a:r>
            <a:r>
              <a:rPr lang="zh-CN" altLang="en-US" sz="2000" b="1" dirty="0">
                <a:solidFill>
                  <a:srgbClr val="FF0000"/>
                </a:solidFill>
                <a:latin typeface="华文新魏" panose="02010800040101010101" pitchFamily="2" charset="-122"/>
                <a:ea typeface="华文新魏" panose="02010800040101010101" pitchFamily="2" charset="-122"/>
              </a:rPr>
              <a:t>没有无关项</a:t>
            </a:r>
            <a:r>
              <a:rPr lang="en-US" altLang="zh-CN" sz="2000" b="1" dirty="0">
                <a:solidFill>
                  <a:srgbClr val="FF0000"/>
                </a:solidFill>
                <a:latin typeface="华文新魏" panose="02010800040101010101" pitchFamily="2" charset="-122"/>
                <a:ea typeface="华文新魏" panose="02010800040101010101" pitchFamily="2" charset="-122"/>
              </a:rPr>
              <a:t>d</a:t>
            </a:r>
            <a:r>
              <a:rPr lang="zh-CN" altLang="en-US" sz="2000" b="1" dirty="0">
                <a:latin typeface="华文新魏" panose="02010800040101010101" pitchFamily="2" charset="-122"/>
                <a:ea typeface="华文新魏" panose="02010800040101010101" pitchFamily="2" charset="-122"/>
              </a:rPr>
              <a:t>出现，因此</a:t>
            </a:r>
            <a:r>
              <a:rPr lang="zh-CN" altLang="en-US" sz="2000" b="1" dirty="0">
                <a:solidFill>
                  <a:srgbClr val="FF0000"/>
                </a:solidFill>
                <a:latin typeface="华文新魏" panose="02010800040101010101" pitchFamily="2" charset="-122"/>
                <a:ea typeface="华文新魏" panose="02010800040101010101" pitchFamily="2" charset="-122"/>
              </a:rPr>
              <a:t>不会出现挂起现象。</a:t>
            </a:r>
          </a:p>
        </p:txBody>
      </p:sp>
      <p:grpSp>
        <p:nvGrpSpPr>
          <p:cNvPr id="108548" name="Group 114"/>
          <p:cNvGrpSpPr/>
          <p:nvPr/>
        </p:nvGrpSpPr>
        <p:grpSpPr>
          <a:xfrm>
            <a:off x="290513" y="680720"/>
            <a:ext cx="7050087" cy="4014788"/>
            <a:chOff x="22" y="-184"/>
            <a:chExt cx="4442" cy="3372"/>
          </a:xfrm>
        </p:grpSpPr>
        <p:sp>
          <p:nvSpPr>
            <p:cNvPr id="108553" name="Rectangle 5"/>
            <p:cNvSpPr/>
            <p:nvPr/>
          </p:nvSpPr>
          <p:spPr>
            <a:xfrm>
              <a:off x="1152" y="528"/>
              <a:ext cx="720" cy="57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54" name="Oval 6"/>
            <p:cNvSpPr/>
            <p:nvPr/>
          </p:nvSpPr>
          <p:spPr>
            <a:xfrm>
              <a:off x="1299" y="448"/>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55" name="Text Box 7"/>
            <p:cNvSpPr txBox="1"/>
            <p:nvPr/>
          </p:nvSpPr>
          <p:spPr>
            <a:xfrm>
              <a:off x="1220" y="498"/>
              <a:ext cx="384"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Q</a:t>
              </a:r>
            </a:p>
          </p:txBody>
        </p:sp>
        <p:sp>
          <p:nvSpPr>
            <p:cNvPr id="108556" name="Text Box 8"/>
            <p:cNvSpPr txBox="1"/>
            <p:nvPr/>
          </p:nvSpPr>
          <p:spPr>
            <a:xfrm>
              <a:off x="1610" y="796"/>
              <a:ext cx="384" cy="33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D</a:t>
              </a:r>
            </a:p>
          </p:txBody>
        </p:sp>
        <p:sp>
          <p:nvSpPr>
            <p:cNvPr id="108557" name="Text Box 9"/>
            <p:cNvSpPr txBox="1"/>
            <p:nvPr/>
          </p:nvSpPr>
          <p:spPr>
            <a:xfrm>
              <a:off x="1604" y="498"/>
              <a:ext cx="384"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Q</a:t>
              </a:r>
            </a:p>
          </p:txBody>
        </p:sp>
        <p:sp>
          <p:nvSpPr>
            <p:cNvPr id="108558" name="Text Box 10"/>
            <p:cNvSpPr txBox="1"/>
            <p:nvPr/>
          </p:nvSpPr>
          <p:spPr>
            <a:xfrm>
              <a:off x="1169" y="791"/>
              <a:ext cx="52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CLK</a:t>
              </a:r>
            </a:p>
          </p:txBody>
        </p:sp>
        <p:sp>
          <p:nvSpPr>
            <p:cNvPr id="108559" name="Text Box 11"/>
            <p:cNvSpPr txBox="1"/>
            <p:nvPr/>
          </p:nvSpPr>
          <p:spPr>
            <a:xfrm>
              <a:off x="1258" y="990"/>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t>
              </a:r>
            </a:p>
          </p:txBody>
        </p:sp>
        <p:sp>
          <p:nvSpPr>
            <p:cNvPr id="108560" name="Line 12"/>
            <p:cNvSpPr/>
            <p:nvPr/>
          </p:nvSpPr>
          <p:spPr>
            <a:xfrm>
              <a:off x="1356" y="1104"/>
              <a:ext cx="0" cy="23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61" name="Line 13"/>
            <p:cNvSpPr/>
            <p:nvPr/>
          </p:nvSpPr>
          <p:spPr>
            <a:xfrm>
              <a:off x="1728" y="1104"/>
              <a:ext cx="0" cy="38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62" name="Rectangle 19"/>
            <p:cNvSpPr/>
            <p:nvPr/>
          </p:nvSpPr>
          <p:spPr>
            <a:xfrm>
              <a:off x="2688" y="528"/>
              <a:ext cx="720" cy="576"/>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63" name="Oval 20"/>
            <p:cNvSpPr/>
            <p:nvPr/>
          </p:nvSpPr>
          <p:spPr>
            <a:xfrm>
              <a:off x="2829" y="448"/>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64" name="Text Box 21"/>
            <p:cNvSpPr txBox="1"/>
            <p:nvPr/>
          </p:nvSpPr>
          <p:spPr>
            <a:xfrm>
              <a:off x="2756" y="498"/>
              <a:ext cx="384"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Q</a:t>
              </a:r>
            </a:p>
          </p:txBody>
        </p:sp>
        <p:sp>
          <p:nvSpPr>
            <p:cNvPr id="108565" name="Text Box 22"/>
            <p:cNvSpPr txBox="1"/>
            <p:nvPr/>
          </p:nvSpPr>
          <p:spPr>
            <a:xfrm>
              <a:off x="3132" y="796"/>
              <a:ext cx="384" cy="33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D</a:t>
              </a:r>
            </a:p>
          </p:txBody>
        </p:sp>
        <p:sp>
          <p:nvSpPr>
            <p:cNvPr id="108566" name="Text Box 23"/>
            <p:cNvSpPr txBox="1"/>
            <p:nvPr/>
          </p:nvSpPr>
          <p:spPr>
            <a:xfrm>
              <a:off x="3140" y="498"/>
              <a:ext cx="384"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Q</a:t>
              </a:r>
            </a:p>
          </p:txBody>
        </p:sp>
        <p:sp>
          <p:nvSpPr>
            <p:cNvPr id="108567" name="Text Box 24"/>
            <p:cNvSpPr txBox="1"/>
            <p:nvPr/>
          </p:nvSpPr>
          <p:spPr>
            <a:xfrm>
              <a:off x="2701" y="798"/>
              <a:ext cx="52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CLK</a:t>
              </a:r>
            </a:p>
          </p:txBody>
        </p:sp>
        <p:sp>
          <p:nvSpPr>
            <p:cNvPr id="108568" name="Text Box 25"/>
            <p:cNvSpPr txBox="1"/>
            <p:nvPr/>
          </p:nvSpPr>
          <p:spPr>
            <a:xfrm>
              <a:off x="2794" y="990"/>
              <a:ext cx="432"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t>
              </a:r>
            </a:p>
          </p:txBody>
        </p:sp>
        <p:sp>
          <p:nvSpPr>
            <p:cNvPr id="108569" name="Line 26"/>
            <p:cNvSpPr/>
            <p:nvPr/>
          </p:nvSpPr>
          <p:spPr>
            <a:xfrm>
              <a:off x="2890" y="1104"/>
              <a:ext cx="0" cy="231"/>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0" name="Line 27"/>
            <p:cNvSpPr/>
            <p:nvPr/>
          </p:nvSpPr>
          <p:spPr>
            <a:xfrm>
              <a:off x="3264" y="1104"/>
              <a:ext cx="0" cy="38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1" name="Line 33"/>
            <p:cNvSpPr/>
            <p:nvPr/>
          </p:nvSpPr>
          <p:spPr>
            <a:xfrm>
              <a:off x="394" y="1334"/>
              <a:ext cx="249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2" name="Text Box 35"/>
            <p:cNvSpPr txBox="1"/>
            <p:nvPr/>
          </p:nvSpPr>
          <p:spPr>
            <a:xfrm>
              <a:off x="22" y="1163"/>
              <a:ext cx="528"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CLK</a:t>
              </a:r>
            </a:p>
          </p:txBody>
        </p:sp>
        <p:sp>
          <p:nvSpPr>
            <p:cNvPr id="108573" name="Oval 36"/>
            <p:cNvSpPr/>
            <p:nvPr/>
          </p:nvSpPr>
          <p:spPr>
            <a:xfrm>
              <a:off x="1332" y="1308"/>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74" name="Line 70"/>
            <p:cNvSpPr/>
            <p:nvPr/>
          </p:nvSpPr>
          <p:spPr>
            <a:xfrm>
              <a:off x="4214" y="240"/>
              <a:ext cx="0" cy="19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5" name="Line 71"/>
            <p:cNvSpPr/>
            <p:nvPr/>
          </p:nvSpPr>
          <p:spPr>
            <a:xfrm>
              <a:off x="2863" y="356"/>
              <a:ext cx="0" cy="9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6" name="Line 72"/>
            <p:cNvSpPr/>
            <p:nvPr/>
          </p:nvSpPr>
          <p:spPr>
            <a:xfrm>
              <a:off x="2860" y="352"/>
              <a:ext cx="960"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7" name="Line 73"/>
            <p:cNvSpPr/>
            <p:nvPr/>
          </p:nvSpPr>
          <p:spPr>
            <a:xfrm>
              <a:off x="3822" y="346"/>
              <a:ext cx="0" cy="110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8" name="Line 74"/>
            <p:cNvSpPr/>
            <p:nvPr/>
          </p:nvSpPr>
          <p:spPr>
            <a:xfrm>
              <a:off x="3822" y="1450"/>
              <a:ext cx="313"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79" name="Line 75"/>
            <p:cNvSpPr/>
            <p:nvPr/>
          </p:nvSpPr>
          <p:spPr>
            <a:xfrm>
              <a:off x="4138" y="1210"/>
              <a:ext cx="0" cy="24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0" name="Line 76"/>
            <p:cNvSpPr/>
            <p:nvPr/>
          </p:nvSpPr>
          <p:spPr>
            <a:xfrm>
              <a:off x="3256" y="144"/>
              <a:ext cx="0" cy="38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1" name="Line 77"/>
            <p:cNvSpPr/>
            <p:nvPr/>
          </p:nvSpPr>
          <p:spPr>
            <a:xfrm>
              <a:off x="3254" y="144"/>
              <a:ext cx="288"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2" name="Line 78"/>
            <p:cNvSpPr/>
            <p:nvPr/>
          </p:nvSpPr>
          <p:spPr>
            <a:xfrm>
              <a:off x="3544" y="144"/>
              <a:ext cx="0" cy="244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3" name="Line 79"/>
            <p:cNvSpPr/>
            <p:nvPr/>
          </p:nvSpPr>
          <p:spPr>
            <a:xfrm>
              <a:off x="2091" y="2590"/>
              <a:ext cx="1451"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4" name="Line 80"/>
            <p:cNvSpPr/>
            <p:nvPr/>
          </p:nvSpPr>
          <p:spPr>
            <a:xfrm>
              <a:off x="2084" y="2458"/>
              <a:ext cx="0" cy="13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5" name="Line 81"/>
            <p:cNvSpPr/>
            <p:nvPr/>
          </p:nvSpPr>
          <p:spPr>
            <a:xfrm>
              <a:off x="1336" y="366"/>
              <a:ext cx="0" cy="77"/>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6" name="Line 82"/>
            <p:cNvSpPr/>
            <p:nvPr/>
          </p:nvSpPr>
          <p:spPr>
            <a:xfrm>
              <a:off x="1008" y="364"/>
              <a:ext cx="32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7" name="Line 83"/>
            <p:cNvSpPr/>
            <p:nvPr/>
          </p:nvSpPr>
          <p:spPr>
            <a:xfrm>
              <a:off x="1008" y="374"/>
              <a:ext cx="0" cy="2421"/>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8" name="Line 84"/>
            <p:cNvSpPr/>
            <p:nvPr/>
          </p:nvSpPr>
          <p:spPr>
            <a:xfrm flipV="1">
              <a:off x="1008" y="2794"/>
              <a:ext cx="2163"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9" name="Line 85"/>
            <p:cNvSpPr/>
            <p:nvPr/>
          </p:nvSpPr>
          <p:spPr>
            <a:xfrm>
              <a:off x="3182" y="2438"/>
              <a:ext cx="0" cy="35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0" name="Line 86"/>
            <p:cNvSpPr/>
            <p:nvPr/>
          </p:nvSpPr>
          <p:spPr>
            <a:xfrm>
              <a:off x="1708" y="154"/>
              <a:ext cx="0" cy="37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1" name="Line 87"/>
            <p:cNvSpPr/>
            <p:nvPr/>
          </p:nvSpPr>
          <p:spPr>
            <a:xfrm>
              <a:off x="844" y="154"/>
              <a:ext cx="86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2" name="Line 88"/>
            <p:cNvSpPr/>
            <p:nvPr/>
          </p:nvSpPr>
          <p:spPr>
            <a:xfrm>
              <a:off x="844" y="154"/>
              <a:ext cx="0" cy="278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3" name="Line 89"/>
            <p:cNvSpPr/>
            <p:nvPr/>
          </p:nvSpPr>
          <p:spPr>
            <a:xfrm>
              <a:off x="844" y="2938"/>
              <a:ext cx="339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4" name="Line 90"/>
            <p:cNvSpPr/>
            <p:nvPr/>
          </p:nvSpPr>
          <p:spPr>
            <a:xfrm>
              <a:off x="4244" y="1210"/>
              <a:ext cx="0" cy="1728"/>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5" name="Line 91"/>
            <p:cNvSpPr/>
            <p:nvPr/>
          </p:nvSpPr>
          <p:spPr>
            <a:xfrm>
              <a:off x="4358" y="1210"/>
              <a:ext cx="0" cy="1863"/>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6" name="Line 92"/>
            <p:cNvSpPr/>
            <p:nvPr/>
          </p:nvSpPr>
          <p:spPr>
            <a:xfrm>
              <a:off x="422" y="3072"/>
              <a:ext cx="393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7" name="Line 93"/>
            <p:cNvSpPr/>
            <p:nvPr/>
          </p:nvSpPr>
          <p:spPr>
            <a:xfrm>
              <a:off x="1536" y="2458"/>
              <a:ext cx="0" cy="48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8" name="Oval 94"/>
            <p:cNvSpPr/>
            <p:nvPr/>
          </p:nvSpPr>
          <p:spPr>
            <a:xfrm>
              <a:off x="1516" y="2908"/>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99" name="Line 95"/>
            <p:cNvSpPr/>
            <p:nvPr/>
          </p:nvSpPr>
          <p:spPr>
            <a:xfrm>
              <a:off x="1382" y="2458"/>
              <a:ext cx="0" cy="62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00" name="Oval 96"/>
            <p:cNvSpPr/>
            <p:nvPr/>
          </p:nvSpPr>
          <p:spPr>
            <a:xfrm>
              <a:off x="1350" y="3044"/>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grpSp>
          <p:nvGrpSpPr>
            <p:cNvPr id="108601" name="Group 98"/>
            <p:cNvGrpSpPr/>
            <p:nvPr/>
          </p:nvGrpSpPr>
          <p:grpSpPr>
            <a:xfrm>
              <a:off x="1900" y="2466"/>
              <a:ext cx="48" cy="634"/>
              <a:chOff x="0" y="0"/>
              <a:chExt cx="48" cy="634"/>
            </a:xfrm>
          </p:grpSpPr>
          <p:sp>
            <p:nvSpPr>
              <p:cNvPr id="108634" name="Line 99"/>
              <p:cNvSpPr/>
              <p:nvPr/>
            </p:nvSpPr>
            <p:spPr>
              <a:xfrm>
                <a:off x="20" y="0"/>
                <a:ext cx="0" cy="62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35" name="Oval 100"/>
              <p:cNvSpPr/>
              <p:nvPr/>
            </p:nvSpPr>
            <p:spPr>
              <a:xfrm>
                <a:off x="0" y="586"/>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grpSp>
        <p:sp>
          <p:nvSpPr>
            <p:cNvPr id="108602" name="Line 102"/>
            <p:cNvSpPr/>
            <p:nvPr/>
          </p:nvSpPr>
          <p:spPr>
            <a:xfrm>
              <a:off x="3338" y="2428"/>
              <a:ext cx="0" cy="64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03" name="Oval 103"/>
            <p:cNvSpPr/>
            <p:nvPr/>
          </p:nvSpPr>
          <p:spPr>
            <a:xfrm>
              <a:off x="3306" y="3044"/>
              <a:ext cx="48" cy="48"/>
            </a:xfrm>
            <a:prstGeom prst="ellipse">
              <a:avLst/>
            </a:prstGeom>
            <a:solidFill>
              <a:schemeClr val="tx1"/>
            </a:solid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04" name="Text Box 104"/>
            <p:cNvSpPr txBox="1"/>
            <p:nvPr/>
          </p:nvSpPr>
          <p:spPr>
            <a:xfrm>
              <a:off x="165" y="2852"/>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x</a:t>
              </a:r>
            </a:p>
          </p:txBody>
        </p:sp>
        <p:sp>
          <p:nvSpPr>
            <p:cNvPr id="108605" name="Text Box 105"/>
            <p:cNvSpPr txBox="1"/>
            <p:nvPr/>
          </p:nvSpPr>
          <p:spPr>
            <a:xfrm>
              <a:off x="1728" y="192"/>
              <a:ext cx="336"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y</a:t>
              </a:r>
              <a:r>
                <a:rPr lang="en-US" altLang="zh-CN" sz="2000" b="1" baseline="-25000" dirty="0">
                  <a:latin typeface="黑体" panose="02010609060101010101" pitchFamily="49" charset="-122"/>
                </a:rPr>
                <a:t>1</a:t>
              </a:r>
              <a:endParaRPr lang="en-US" altLang="zh-CN" sz="2000" b="1" dirty="0">
                <a:latin typeface="黑体" panose="02010609060101010101" pitchFamily="49" charset="-122"/>
              </a:endParaRPr>
            </a:p>
          </p:txBody>
        </p:sp>
        <p:sp>
          <p:nvSpPr>
            <p:cNvPr id="108606" name="Text Box 106"/>
            <p:cNvSpPr txBox="1"/>
            <p:nvPr/>
          </p:nvSpPr>
          <p:spPr>
            <a:xfrm>
              <a:off x="3260" y="-184"/>
              <a:ext cx="402"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y</a:t>
              </a:r>
              <a:r>
                <a:rPr lang="en-US" altLang="zh-CN" sz="2000" b="1" baseline="-25000" dirty="0">
                  <a:latin typeface="黑体" panose="02010609060101010101" pitchFamily="49" charset="-122"/>
                </a:rPr>
                <a:t>0</a:t>
              </a:r>
              <a:endParaRPr lang="en-US" altLang="zh-CN" sz="2000" b="1" dirty="0">
                <a:latin typeface="黑体" panose="02010609060101010101" pitchFamily="49" charset="-122"/>
              </a:endParaRPr>
            </a:p>
          </p:txBody>
        </p:sp>
        <p:sp>
          <p:nvSpPr>
            <p:cNvPr id="108607" name="Text Box 107"/>
            <p:cNvSpPr txBox="1"/>
            <p:nvPr/>
          </p:nvSpPr>
          <p:spPr>
            <a:xfrm>
              <a:off x="4108" y="-65"/>
              <a:ext cx="240"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Z</a:t>
              </a:r>
            </a:p>
          </p:txBody>
        </p:sp>
        <p:sp>
          <p:nvSpPr>
            <p:cNvPr id="108608" name="Oval 29"/>
            <p:cNvSpPr/>
            <p:nvPr/>
          </p:nvSpPr>
          <p:spPr>
            <a:xfrm>
              <a:off x="3230" y="2120"/>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09" name="Rectangle 38"/>
            <p:cNvSpPr/>
            <p:nvPr/>
          </p:nvSpPr>
          <p:spPr>
            <a:xfrm>
              <a:off x="3096" y="2188"/>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10" name="Text Box 37"/>
            <p:cNvSpPr txBox="1"/>
            <p:nvPr/>
          </p:nvSpPr>
          <p:spPr>
            <a:xfrm>
              <a:off x="3168" y="2117"/>
              <a:ext cx="336"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&amp;</a:t>
              </a:r>
            </a:p>
          </p:txBody>
        </p:sp>
        <p:sp>
          <p:nvSpPr>
            <p:cNvPr id="108611" name="Line 40"/>
            <p:cNvSpPr/>
            <p:nvPr/>
          </p:nvSpPr>
          <p:spPr>
            <a:xfrm>
              <a:off x="3260" y="1786"/>
              <a:ext cx="0" cy="33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12" name="Rectangle 28"/>
            <p:cNvSpPr/>
            <p:nvPr/>
          </p:nvSpPr>
          <p:spPr>
            <a:xfrm>
              <a:off x="3100" y="1488"/>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13" name="Text Box 41"/>
            <p:cNvSpPr txBox="1"/>
            <p:nvPr/>
          </p:nvSpPr>
          <p:spPr>
            <a:xfrm>
              <a:off x="3173" y="1452"/>
              <a:ext cx="336" cy="28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a:t>
              </a:r>
            </a:p>
          </p:txBody>
        </p:sp>
        <p:sp>
          <p:nvSpPr>
            <p:cNvPr id="108614" name="Rectangle 14"/>
            <p:cNvSpPr/>
            <p:nvPr/>
          </p:nvSpPr>
          <p:spPr>
            <a:xfrm>
              <a:off x="1564" y="1488"/>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15" name="Text Box 43"/>
            <p:cNvSpPr txBox="1"/>
            <p:nvPr/>
          </p:nvSpPr>
          <p:spPr>
            <a:xfrm>
              <a:off x="1572" y="1410"/>
              <a:ext cx="384" cy="28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a:t>
              </a:r>
            </a:p>
          </p:txBody>
        </p:sp>
        <p:sp>
          <p:nvSpPr>
            <p:cNvPr id="108616" name="Line 45"/>
            <p:cNvSpPr/>
            <p:nvPr/>
          </p:nvSpPr>
          <p:spPr>
            <a:xfrm>
              <a:off x="1652" y="1786"/>
              <a:ext cx="0" cy="18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17" name="Line 46"/>
            <p:cNvSpPr/>
            <p:nvPr/>
          </p:nvSpPr>
          <p:spPr>
            <a:xfrm>
              <a:off x="1814" y="1786"/>
              <a:ext cx="0" cy="186"/>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18" name="Line 47"/>
            <p:cNvSpPr/>
            <p:nvPr/>
          </p:nvSpPr>
          <p:spPr>
            <a:xfrm>
              <a:off x="1460" y="1968"/>
              <a:ext cx="192"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19" name="Line 48"/>
            <p:cNvSpPr/>
            <p:nvPr/>
          </p:nvSpPr>
          <p:spPr>
            <a:xfrm>
              <a:off x="1814" y="1968"/>
              <a:ext cx="186"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20" name="Line 49"/>
            <p:cNvSpPr/>
            <p:nvPr/>
          </p:nvSpPr>
          <p:spPr>
            <a:xfrm>
              <a:off x="1458" y="1968"/>
              <a:ext cx="0" cy="19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21" name="Line 50"/>
            <p:cNvSpPr/>
            <p:nvPr/>
          </p:nvSpPr>
          <p:spPr>
            <a:xfrm>
              <a:off x="1998" y="1968"/>
              <a:ext cx="0" cy="19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622" name="Oval 53"/>
            <p:cNvSpPr/>
            <p:nvPr/>
          </p:nvSpPr>
          <p:spPr>
            <a:xfrm>
              <a:off x="1422" y="2160"/>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23" name="Rectangle 54"/>
            <p:cNvSpPr/>
            <p:nvPr/>
          </p:nvSpPr>
          <p:spPr>
            <a:xfrm>
              <a:off x="1288" y="2228"/>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24" name="Text Box 55"/>
            <p:cNvSpPr txBox="1"/>
            <p:nvPr/>
          </p:nvSpPr>
          <p:spPr>
            <a:xfrm>
              <a:off x="1340" y="2178"/>
              <a:ext cx="336"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&amp;</a:t>
              </a:r>
            </a:p>
          </p:txBody>
        </p:sp>
        <p:sp>
          <p:nvSpPr>
            <p:cNvPr id="108625" name="Oval 57"/>
            <p:cNvSpPr/>
            <p:nvPr/>
          </p:nvSpPr>
          <p:spPr>
            <a:xfrm>
              <a:off x="1958" y="2160"/>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26" name="Rectangle 58"/>
            <p:cNvSpPr/>
            <p:nvPr/>
          </p:nvSpPr>
          <p:spPr>
            <a:xfrm>
              <a:off x="1824" y="2228"/>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27" name="Text Box 59"/>
            <p:cNvSpPr txBox="1"/>
            <p:nvPr/>
          </p:nvSpPr>
          <p:spPr>
            <a:xfrm>
              <a:off x="1884" y="2178"/>
              <a:ext cx="336"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&amp;</a:t>
              </a:r>
            </a:p>
          </p:txBody>
        </p:sp>
        <p:sp>
          <p:nvSpPr>
            <p:cNvPr id="108628" name="Oval 62"/>
            <p:cNvSpPr/>
            <p:nvPr/>
          </p:nvSpPr>
          <p:spPr>
            <a:xfrm>
              <a:off x="4204" y="912"/>
              <a:ext cx="68" cy="68"/>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29" name="Rectangle 63"/>
            <p:cNvSpPr/>
            <p:nvPr/>
          </p:nvSpPr>
          <p:spPr>
            <a:xfrm>
              <a:off x="4070" y="980"/>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30" name="Text Box 64"/>
            <p:cNvSpPr txBox="1"/>
            <p:nvPr/>
          </p:nvSpPr>
          <p:spPr>
            <a:xfrm>
              <a:off x="4128" y="908"/>
              <a:ext cx="336" cy="31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&amp;</a:t>
              </a:r>
            </a:p>
          </p:txBody>
        </p:sp>
        <p:sp>
          <p:nvSpPr>
            <p:cNvPr id="108631" name="Rectangle 66"/>
            <p:cNvSpPr/>
            <p:nvPr/>
          </p:nvSpPr>
          <p:spPr>
            <a:xfrm>
              <a:off x="4050" y="422"/>
              <a:ext cx="336" cy="240"/>
            </a:xfrm>
            <a:prstGeom prst="rect">
              <a:avLst/>
            </a:prstGeom>
            <a:solidFill>
              <a:schemeClr val="accent1"/>
            </a:solidFill>
            <a:ln w="28575"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632" name="Text Box 68"/>
            <p:cNvSpPr txBox="1"/>
            <p:nvPr/>
          </p:nvSpPr>
          <p:spPr>
            <a:xfrm>
              <a:off x="4128" y="364"/>
              <a:ext cx="336" cy="284"/>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1</a:t>
              </a:r>
            </a:p>
          </p:txBody>
        </p:sp>
        <p:sp>
          <p:nvSpPr>
            <p:cNvPr id="108633" name="Line 69"/>
            <p:cNvSpPr/>
            <p:nvPr/>
          </p:nvSpPr>
          <p:spPr>
            <a:xfrm>
              <a:off x="4234" y="720"/>
              <a:ext cx="0" cy="192"/>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sp>
        <p:nvSpPr>
          <p:cNvPr id="108549" name="Oval 6"/>
          <p:cNvSpPr/>
          <p:nvPr/>
        </p:nvSpPr>
        <p:spPr>
          <a:xfrm>
            <a:off x="3078163" y="2959100"/>
            <a:ext cx="107950" cy="80963"/>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50" name="Oval 6"/>
          <p:cNvSpPr/>
          <p:nvPr/>
        </p:nvSpPr>
        <p:spPr>
          <a:xfrm>
            <a:off x="2820988" y="2963863"/>
            <a:ext cx="107950" cy="80962"/>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51" name="Oval 6"/>
          <p:cNvSpPr/>
          <p:nvPr/>
        </p:nvSpPr>
        <p:spPr>
          <a:xfrm>
            <a:off x="5368925" y="2963863"/>
            <a:ext cx="107950" cy="80962"/>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sp>
        <p:nvSpPr>
          <p:cNvPr id="108552" name="Oval 6"/>
          <p:cNvSpPr/>
          <p:nvPr/>
        </p:nvSpPr>
        <p:spPr>
          <a:xfrm>
            <a:off x="6911975" y="1693863"/>
            <a:ext cx="107950" cy="80962"/>
          </a:xfrm>
          <a:prstGeom prst="ellipse">
            <a:avLst/>
          </a:prstGeom>
          <a:noFill/>
          <a:ln w="28575" cap="flat" cmpd="sng">
            <a:solidFill>
              <a:schemeClr val="tx1"/>
            </a:solidFill>
            <a:prstDash val="solid"/>
            <a:headEnd type="none" w="med" len="med"/>
            <a:tailEnd type="none" w="med" len="med"/>
          </a:ln>
        </p:spPr>
        <p:txBody>
          <a:bodyPr wrap="none" anchor="ctr"/>
          <a:lstStyle/>
          <a:p>
            <a:pPr eaLnBrk="1" hangingPunct="1">
              <a:buFont typeface="Arial" panose="020B0604020202020204" pitchFamily="34" charset="0"/>
            </a:pPr>
            <a:endParaRPr lang="zh-CN" altLang="en-US" sz="2000" b="1" dirty="0">
              <a:latin typeface="黑体" panose="02010609060101010101" pitchFamily="49" charset="-122"/>
            </a:endParaRPr>
          </a:p>
        </p:txBody>
      </p:sp>
      <p:pic>
        <p:nvPicPr>
          <p:cNvPr id="2" name="图片 1"/>
          <p:cNvPicPr>
            <a:picLocks noChangeAspect="1"/>
          </p:cNvPicPr>
          <p:nvPr/>
        </p:nvPicPr>
        <p:blipFill>
          <a:blip r:embed="rId2"/>
          <a:stretch>
            <a:fillRect/>
          </a:stretch>
        </p:blipFill>
        <p:spPr>
          <a:xfrm>
            <a:off x="7340600" y="584200"/>
            <a:ext cx="1588135" cy="974090"/>
          </a:xfrm>
          <a:prstGeom prst="rect">
            <a:avLst/>
          </a:prstGeom>
        </p:spPr>
      </p:pic>
      <p:sp>
        <p:nvSpPr>
          <p:cNvPr id="91155" name="Text Box 124"/>
          <p:cNvSpPr txBox="1"/>
          <p:nvPr/>
        </p:nvSpPr>
        <p:spPr>
          <a:xfrm>
            <a:off x="159385" y="1460500"/>
            <a:ext cx="1123950" cy="706755"/>
          </a:xfrm>
          <a:prstGeom prst="rect">
            <a:avLst/>
          </a:prstGeom>
          <a:noFill/>
          <a:ln w="9525">
            <a:noFill/>
          </a:ln>
        </p:spPr>
        <p:txBody>
          <a:bodyPr wrap="square">
            <a:spAutoFit/>
          </a:bodyPr>
          <a:lstStyle/>
          <a:p>
            <a:pPr eaLnBrk="1" hangingPunct="1">
              <a:spcBef>
                <a:spcPct val="50000"/>
              </a:spcBef>
              <a:buFont typeface="宋体" panose="02010600030101010101" pitchFamily="2" charset="-122"/>
            </a:pPr>
            <a:r>
              <a:rPr lang="zh-CN" altLang="en-US" sz="2000" b="1" dirty="0">
                <a:solidFill>
                  <a:srgbClr val="FF0000"/>
                </a:solidFill>
                <a:latin typeface="华文新魏" panose="02010800040101010101" pitchFamily="2" charset="-122"/>
                <a:ea typeface="华文新魏" panose="02010800040101010101" pitchFamily="2" charset="-122"/>
              </a:rPr>
              <a:t>不能漏</a:t>
            </a:r>
            <a:r>
              <a:rPr lang="en-US" altLang="zh-CN" sz="2000" b="1" dirty="0">
                <a:solidFill>
                  <a:srgbClr val="FF0000"/>
                </a:solidFill>
                <a:latin typeface="华文新魏" panose="02010800040101010101" pitchFamily="2" charset="-122"/>
                <a:ea typeface="华文新魏" panose="02010800040101010101" pitchFamily="2" charset="-122"/>
              </a:rPr>
              <a:t>CLK</a:t>
            </a:r>
            <a:r>
              <a:rPr lang="zh-CN" altLang="en-US" sz="2000" b="1" dirty="0">
                <a:solidFill>
                  <a:srgbClr val="FF0000"/>
                </a:solidFill>
                <a:latin typeface="华文新魏" panose="02010800040101010101" pitchFamily="2" charset="-122"/>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1155"/>
                                        </p:tgtEl>
                                        <p:attrNameLst>
                                          <p:attrName>style.visibility</p:attrName>
                                        </p:attrNameLst>
                                      </p:cBhvr>
                                      <p:to>
                                        <p:strVal val="visible"/>
                                      </p:to>
                                    </p:set>
                                    <p:anim calcmode="lin" valueType="num">
                                      <p:cBhvr additive="base">
                                        <p:cTn id="7" dur="500" fill="hold"/>
                                        <p:tgtEl>
                                          <p:spTgt spid="91155"/>
                                        </p:tgtEl>
                                        <p:attrNameLst>
                                          <p:attrName>ppt_x</p:attrName>
                                        </p:attrNameLst>
                                      </p:cBhvr>
                                      <p:tavLst>
                                        <p:tav tm="0">
                                          <p:val>
                                            <p:strVal val="#ppt_x"/>
                                          </p:val>
                                        </p:tav>
                                        <p:tav tm="100000">
                                          <p:val>
                                            <p:strVal val="#ppt_x"/>
                                          </p:val>
                                        </p:tav>
                                      </p:tavLst>
                                    </p:anim>
                                    <p:anim calcmode="lin" valueType="num">
                                      <p:cBhvr additive="base">
                                        <p:cTn id="8" dur="500" fill="hold"/>
                                        <p:tgtEl>
                                          <p:spTgt spid="91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5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灯片编号占位符 5"/>
          <p:cNvSpPr>
            <a:spLocks noGrp="1"/>
          </p:cNvSpPr>
          <p:nvPr>
            <p:ph type="sldNum" sz="quarter" idx="12"/>
          </p:nvPr>
        </p:nvSpPr>
        <p:spPr/>
        <p:txBody>
          <a:bodyPr wrap="square" lIns="68580" tIns="34290" rIns="68580" bIns="34290" anchor="t"/>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5pPr>
          </a:lstStyle>
          <a:p>
            <a:pPr lvl="0" algn="r"/>
            <a:fld id="{9A0DB2DC-4C9A-4742-B13C-FB6460FD3503}" type="slidenum">
              <a:rPr lang="en-US" altLang="zh-CN" sz="1050" b="0" dirty="0">
                <a:latin typeface="Arial" panose="020B0604020202020204" pitchFamily="34" charset="0"/>
              </a:rPr>
              <a:t>79</a:t>
            </a:fld>
            <a:endParaRPr lang="en-US" altLang="zh-CN" sz="1050" b="0" dirty="0">
              <a:latin typeface="Arial" panose="020B0604020202020204" pitchFamily="34" charset="0"/>
            </a:endParaRPr>
          </a:p>
        </p:txBody>
      </p:sp>
      <p:sp>
        <p:nvSpPr>
          <p:cNvPr id="499714" name="Rectangle 2"/>
          <p:cNvSpPr>
            <a:spLocks noGrp="1"/>
          </p:cNvSpPr>
          <p:nvPr>
            <p:ph type="title"/>
          </p:nvPr>
        </p:nvSpPr>
        <p:spPr>
          <a:xfrm>
            <a:off x="628650" y="367030"/>
            <a:ext cx="7886700" cy="901700"/>
          </a:xfrm>
        </p:spPr>
        <p:txBody>
          <a:bodyPr vert="horz" wrap="square" lIns="68580" tIns="34290" rIns="68580" bIns="34290" anchor="ctr"/>
          <a:lstStyle/>
          <a:p>
            <a:pPr eaLnBrk="1" hangingPunct="1"/>
            <a:r>
              <a:rPr lang="zh-CN" altLang="en-US" b="1" dirty="0">
                <a:latin typeface="华文新魏" panose="02010800040101010101" pitchFamily="2" charset="-122"/>
                <a:ea typeface="华文新魏" panose="02010800040101010101" pitchFamily="2" charset="-122"/>
              </a:rPr>
              <a:t>计数器（</a:t>
            </a:r>
            <a:r>
              <a:rPr lang="en-US" altLang="zh-CN" b="1" dirty="0">
                <a:latin typeface="华文新魏" panose="02010800040101010101" pitchFamily="2" charset="-122"/>
                <a:ea typeface="华文新魏" panose="02010800040101010101" pitchFamily="2" charset="-122"/>
              </a:rPr>
              <a:t>Counter</a:t>
            </a:r>
            <a:r>
              <a:rPr lang="zh-CN" altLang="en-US" b="1" dirty="0">
                <a:latin typeface="华文新魏" panose="02010800040101010101" pitchFamily="2" charset="-122"/>
                <a:ea typeface="华文新魏" panose="02010800040101010101" pitchFamily="2" charset="-122"/>
              </a:rPr>
              <a:t>）</a:t>
            </a:r>
          </a:p>
        </p:txBody>
      </p:sp>
      <p:sp>
        <p:nvSpPr>
          <p:cNvPr id="499715" name="Rectangle 3"/>
          <p:cNvSpPr>
            <a:spLocks noGrp="1"/>
          </p:cNvSpPr>
          <p:nvPr>
            <p:ph idx="1"/>
          </p:nvPr>
        </p:nvSpPr>
        <p:spPr>
          <a:xfrm>
            <a:off x="628650" y="1442085"/>
            <a:ext cx="7732395" cy="3152775"/>
          </a:xfrm>
        </p:spPr>
        <p:txBody>
          <a:bodyPr vert="horz" wrap="square" lIns="68580" tIns="34290" rIns="68580" bIns="34290" anchor="t"/>
          <a:lstStyle/>
          <a:p>
            <a:pPr eaLnBrk="1" hangingPunct="1"/>
            <a:r>
              <a:rPr lang="zh-CN" altLang="en-US" b="1" dirty="0">
                <a:ea typeface="华文新魏" panose="02010800040101010101" pitchFamily="2" charset="-122"/>
              </a:rPr>
              <a:t>在一般的数字电路中，计数器依照其计数状况可以区分为如下几种。</a:t>
            </a:r>
          </a:p>
          <a:p>
            <a:pPr lvl="1" eaLnBrk="1" hangingPunct="1"/>
            <a:r>
              <a:rPr lang="zh-CN" altLang="en-US" b="1" dirty="0">
                <a:solidFill>
                  <a:srgbClr val="0000FF"/>
                </a:solidFill>
                <a:ea typeface="华文新魏" panose="02010800040101010101" pitchFamily="2" charset="-122"/>
              </a:rPr>
              <a:t>无（不）规则计数器</a:t>
            </a:r>
          </a:p>
          <a:p>
            <a:pPr lvl="1" eaLnBrk="1" hangingPunct="1"/>
            <a:r>
              <a:rPr lang="zh-CN" altLang="en-US" b="1" dirty="0">
                <a:solidFill>
                  <a:srgbClr val="0000FF"/>
                </a:solidFill>
                <a:ea typeface="华文新魏" panose="02010800040101010101" pitchFamily="2" charset="-122"/>
              </a:rPr>
              <a:t>有规则计数器</a:t>
            </a:r>
          </a:p>
          <a:p>
            <a:pPr lvl="2" eaLnBrk="1" hangingPunct="1"/>
            <a:r>
              <a:rPr lang="zh-CN" altLang="en-US" b="1" dirty="0">
                <a:solidFill>
                  <a:srgbClr val="0000FF"/>
                </a:solidFill>
                <a:ea typeface="华文新魏" panose="02010800040101010101" pitchFamily="2" charset="-122"/>
              </a:rPr>
              <a:t>升计数器</a:t>
            </a:r>
          </a:p>
          <a:p>
            <a:pPr lvl="2" eaLnBrk="1" hangingPunct="1"/>
            <a:r>
              <a:rPr lang="zh-CN" altLang="en-US" b="1" dirty="0">
                <a:solidFill>
                  <a:srgbClr val="0000FF"/>
                </a:solidFill>
                <a:ea typeface="华文新魏" panose="02010800040101010101" pitchFamily="2" charset="-122"/>
              </a:rPr>
              <a:t>降计数器</a:t>
            </a:r>
          </a:p>
          <a:p>
            <a:pPr lvl="1" eaLnBrk="1" hangingPunct="1"/>
            <a:r>
              <a:rPr lang="zh-CN" altLang="en-US" b="1" dirty="0">
                <a:solidFill>
                  <a:srgbClr val="0000FF"/>
                </a:solidFill>
                <a:ea typeface="华文新魏" panose="02010800040101010101" pitchFamily="2" charset="-122"/>
              </a:rPr>
              <a:t>升降计数器</a:t>
            </a:r>
          </a:p>
          <a:p>
            <a:pPr lvl="1" eaLnBrk="1" hangingPunct="1"/>
            <a:r>
              <a:rPr lang="zh-CN" altLang="en-US" b="1" dirty="0">
                <a:solidFill>
                  <a:srgbClr val="0000FF"/>
                </a:solidFill>
                <a:ea typeface="华文新魏" panose="02010800040101010101" pitchFamily="2" charset="-122"/>
              </a:rPr>
              <a:t>可载入（可置初值）计数器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p:nvPr/>
        </p:nvSpPr>
        <p:spPr>
          <a:xfrm>
            <a:off x="20638" y="3167063"/>
            <a:ext cx="5116512" cy="2089150"/>
          </a:xfrm>
          <a:prstGeom prst="rect">
            <a:avLst/>
          </a:prstGeom>
          <a:noFill/>
          <a:ln w="9525">
            <a:noFill/>
          </a:ln>
        </p:spPr>
        <p:txBody>
          <a:bodyPr/>
          <a:lstStyle/>
          <a:p>
            <a:pPr marL="342900" indent="-342900" eaLnBrk="1" hangingPunct="1">
              <a:lnSpc>
                <a:spcPct val="11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5</a:t>
            </a:r>
            <a:r>
              <a:rPr lang="zh-CN" altLang="en-US" b="1" dirty="0">
                <a:latin typeface="华文新魏" panose="02010800040101010101" pitchFamily="2" charset="-122"/>
                <a:ea typeface="华文新魏" panose="02010800040101010101" pitchFamily="2" charset="-122"/>
              </a:rPr>
              <a:t>）写出状态</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输出表</a:t>
            </a:r>
          </a:p>
          <a:p>
            <a:pPr marL="342900" indent="-342900" eaLnBrk="1" hangingPunct="1">
              <a:lnSpc>
                <a:spcPct val="11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设定 </a:t>
            </a:r>
            <a:r>
              <a:rPr lang="en-US" altLang="zh-CN" b="1" dirty="0">
                <a:solidFill>
                  <a:srgbClr val="FF0000"/>
                </a:solidFill>
                <a:latin typeface="华文新魏" panose="02010800040101010101" pitchFamily="2" charset="-122"/>
                <a:ea typeface="华文新魏" panose="02010800040101010101" pitchFamily="2" charset="-122"/>
              </a:rPr>
              <a:t>00 = A, 01 = B, 10 = C, 11 = D</a:t>
            </a:r>
            <a:r>
              <a:rPr lang="en-US" altLang="zh-CN" b="1" dirty="0">
                <a:latin typeface="华文新魏" panose="02010800040101010101" pitchFamily="2" charset="-122"/>
                <a:ea typeface="华文新魏" panose="02010800040101010101" pitchFamily="2" charset="-122"/>
              </a:rPr>
              <a:t> </a:t>
            </a:r>
          </a:p>
          <a:p>
            <a:pPr marL="342900" indent="-342900" eaLnBrk="1" hangingPunct="1">
              <a:lnSpc>
                <a:spcPct val="11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则  可得到状态输出表</a:t>
            </a:r>
            <a:r>
              <a:rPr lang="en-US" altLang="zh-CN" b="1" dirty="0">
                <a:latin typeface="华文新魏" panose="02010800040101010101" pitchFamily="2" charset="-122"/>
                <a:ea typeface="华文新魏" panose="02010800040101010101" pitchFamily="2" charset="-122"/>
              </a:rPr>
              <a:t>(c)</a:t>
            </a:r>
          </a:p>
          <a:p>
            <a:pPr marL="342900" indent="-342900" eaLnBrk="1" hangingPunct="1">
              <a:lnSpc>
                <a:spcPct val="11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     其中：</a:t>
            </a:r>
            <a:r>
              <a:rPr lang="en-US" altLang="zh-CN" b="1" dirty="0">
                <a:latin typeface="华文新魏" panose="02010800040101010101" pitchFamily="2" charset="-122"/>
                <a:ea typeface="华文新魏" panose="02010800040101010101" pitchFamily="2" charset="-122"/>
              </a:rPr>
              <a:t>S—</a:t>
            </a:r>
            <a:r>
              <a:rPr lang="zh-CN" altLang="en-US" b="1" dirty="0">
                <a:latin typeface="华文新魏" panose="02010800040101010101" pitchFamily="2" charset="-122"/>
                <a:ea typeface="华文新魏" panose="02010800040101010101" pitchFamily="2" charset="-122"/>
              </a:rPr>
              <a:t>现态  </a:t>
            </a:r>
            <a:r>
              <a:rPr lang="en-US" altLang="zh-CN" b="1" dirty="0">
                <a:latin typeface="华文新魏" panose="02010800040101010101" pitchFamily="2" charset="-122"/>
                <a:ea typeface="华文新魏" panose="02010800040101010101" pitchFamily="2" charset="-122"/>
              </a:rPr>
              <a:t>S</a:t>
            </a:r>
            <a:r>
              <a:rPr lang="en-US" altLang="zh-CN" b="1" baseline="30000" dirty="0">
                <a:latin typeface="华文新魏" panose="02010800040101010101" pitchFamily="2" charset="-122"/>
                <a:ea typeface="华文新魏" panose="02010800040101010101" pitchFamily="2" charset="-122"/>
              </a:rPr>
              <a:t>n+1</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次态</a:t>
            </a:r>
          </a:p>
          <a:p>
            <a:pPr marL="342900" indent="-342900" eaLnBrk="1" hangingPunct="1">
              <a:lnSpc>
                <a:spcPct val="11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6</a:t>
            </a:r>
            <a:r>
              <a:rPr lang="zh-CN" altLang="en-US" b="1" dirty="0">
                <a:latin typeface="华文新魏" panose="02010800040101010101" pitchFamily="2" charset="-122"/>
                <a:ea typeface="华文新魏" panose="02010800040101010101" pitchFamily="2" charset="-122"/>
              </a:rPr>
              <a:t>）根据状态输出表画出状态图，见图</a:t>
            </a:r>
            <a:r>
              <a:rPr lang="en-US" altLang="zh-CN" b="1" dirty="0">
                <a:latin typeface="华文新魏" panose="02010800040101010101" pitchFamily="2" charset="-122"/>
                <a:ea typeface="华文新魏" panose="02010800040101010101" pitchFamily="2" charset="-122"/>
              </a:rPr>
              <a:t>(d)</a:t>
            </a:r>
            <a:r>
              <a:rPr lang="zh-CN" altLang="en-US" b="1" dirty="0">
                <a:latin typeface="华文新魏" panose="02010800040101010101" pitchFamily="2" charset="-122"/>
                <a:ea typeface="华文新魏" panose="02010800040101010101" pitchFamily="2" charset="-122"/>
              </a:rPr>
              <a:t>。</a:t>
            </a:r>
          </a:p>
          <a:p>
            <a:pPr marL="342900" indent="-342900" eaLnBrk="1" hangingPunct="1">
              <a:lnSpc>
                <a:spcPct val="120000"/>
              </a:lnSpc>
              <a:buFont typeface="Arial" panose="020B0604020202020204" pitchFamily="34" charset="0"/>
            </a:pPr>
            <a:endParaRPr lang="zh-CN" altLang="en-US" b="1" dirty="0">
              <a:latin typeface="华文新魏" panose="02010800040101010101" pitchFamily="2" charset="-122"/>
              <a:ea typeface="华文新魏" panose="02010800040101010101" pitchFamily="2" charset="-122"/>
            </a:endParaRPr>
          </a:p>
        </p:txBody>
      </p:sp>
      <p:sp>
        <p:nvSpPr>
          <p:cNvPr id="18435" name="Text Box 7"/>
          <p:cNvSpPr txBox="1"/>
          <p:nvPr/>
        </p:nvSpPr>
        <p:spPr>
          <a:xfrm>
            <a:off x="6583363" y="411163"/>
            <a:ext cx="2105025"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i="1" dirty="0">
                <a:latin typeface="华文新魏" panose="02010800040101010101" pitchFamily="2" charset="-122"/>
                <a:ea typeface="华文新魏" panose="02010800040101010101" pitchFamily="2" charset="-122"/>
              </a:rPr>
              <a:t>(c) </a:t>
            </a:r>
            <a:r>
              <a:rPr lang="zh-CN" altLang="en-US" i="1" dirty="0">
                <a:latin typeface="华文新魏" panose="02010800040101010101" pitchFamily="2" charset="-122"/>
                <a:ea typeface="华文新魏" panose="02010800040101010101" pitchFamily="2" charset="-122"/>
              </a:rPr>
              <a:t>状态</a:t>
            </a:r>
            <a:r>
              <a:rPr lang="en-US" altLang="zh-CN" i="1" dirty="0">
                <a:latin typeface="华文新魏" panose="02010800040101010101" pitchFamily="2" charset="-122"/>
                <a:ea typeface="华文新魏" panose="02010800040101010101" pitchFamily="2" charset="-122"/>
              </a:rPr>
              <a:t>/</a:t>
            </a:r>
            <a:r>
              <a:rPr lang="zh-CN" altLang="en-US" i="1" dirty="0">
                <a:latin typeface="华文新魏" panose="02010800040101010101" pitchFamily="2" charset="-122"/>
                <a:ea typeface="华文新魏" panose="02010800040101010101" pitchFamily="2" charset="-122"/>
              </a:rPr>
              <a:t>输出表</a:t>
            </a:r>
          </a:p>
        </p:txBody>
      </p:sp>
      <p:graphicFrame>
        <p:nvGraphicFramePr>
          <p:cNvPr id="18436" name="Group 4"/>
          <p:cNvGraphicFramePr>
            <a:graphicFrameLocks noGrp="1"/>
          </p:cNvGraphicFramePr>
          <p:nvPr>
            <p:custDataLst>
              <p:tags r:id="rId1"/>
            </p:custDataLst>
          </p:nvPr>
        </p:nvGraphicFramePr>
        <p:xfrm>
          <a:off x="6323013" y="847725"/>
          <a:ext cx="2279650" cy="1673260"/>
        </p:xfrm>
        <a:graphic>
          <a:graphicData uri="http://schemas.openxmlformats.org/drawingml/2006/table">
            <a:tbl>
              <a:tblPr/>
              <a:tblGrid>
                <a:gridCol w="804862">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tblGrid>
              <a:tr h="34284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67" marB="3426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accent2"/>
                      </a:solidFill>
                      <a:prstDash val="solid"/>
                      <a:miter lim="800000"/>
                      <a:headEnd type="none" w="med" len="med"/>
                      <a:tailEnd type="none" w="med" len="med"/>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0        1</a:t>
                      </a:r>
                    </a:p>
                  </a:txBody>
                  <a:tcPr marT="34267" marB="3426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133037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67" marB="3426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A/0    B/0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B/0    C/0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C/0    D/0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D/0    A/1      </a:t>
                      </a:r>
                    </a:p>
                  </a:txBody>
                  <a:tcPr marT="34267" marB="3426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18448" name="Group 96"/>
          <p:cNvGrpSpPr/>
          <p:nvPr/>
        </p:nvGrpSpPr>
        <p:grpSpPr>
          <a:xfrm>
            <a:off x="6165850" y="771525"/>
            <a:ext cx="2438400" cy="2088281"/>
            <a:chOff x="0" y="0"/>
            <a:chExt cx="1536" cy="2717"/>
          </a:xfrm>
        </p:grpSpPr>
        <p:sp>
          <p:nvSpPr>
            <p:cNvPr id="18516" name="Text Box 64"/>
            <p:cNvSpPr txBox="1"/>
            <p:nvPr/>
          </p:nvSpPr>
          <p:spPr>
            <a:xfrm>
              <a:off x="384" y="0"/>
              <a:ext cx="336" cy="47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18517" name="Text Box 65"/>
            <p:cNvSpPr txBox="1"/>
            <p:nvPr/>
          </p:nvSpPr>
          <p:spPr>
            <a:xfrm>
              <a:off x="0" y="148"/>
              <a:ext cx="480" cy="476"/>
            </a:xfrm>
            <a:prstGeom prst="rect">
              <a:avLst/>
            </a:prstGeom>
            <a:noFill/>
            <a:ln w="9525">
              <a:noFill/>
            </a:ln>
          </p:spPr>
          <p:txBody>
            <a:bodyPr>
              <a:spAutoFit/>
            </a:bodyPr>
            <a:lstStyle/>
            <a:p>
              <a:pPr algn="ctr" eaLnBrk="1" hangingPunct="1">
                <a:spcBef>
                  <a:spcPct val="50000"/>
                </a:spcBef>
                <a:buFont typeface="Arial" panose="020B0604020202020204" pitchFamily="34" charset="0"/>
              </a:pPr>
              <a:r>
                <a:rPr lang="en-US" altLang="zh-CN" b="1" dirty="0">
                  <a:latin typeface="黑体" panose="02010609060101010101" pitchFamily="49" charset="-122"/>
                </a:rPr>
                <a:t>S</a:t>
              </a:r>
              <a:endParaRPr lang="en-US" altLang="zh-CN" b="1" baseline="-25000" dirty="0">
                <a:latin typeface="黑体" panose="02010609060101010101" pitchFamily="49" charset="-122"/>
              </a:endParaRPr>
            </a:p>
          </p:txBody>
        </p:sp>
        <p:sp>
          <p:nvSpPr>
            <p:cNvPr id="18518" name="Text Box 66"/>
            <p:cNvSpPr txBox="1"/>
            <p:nvPr/>
          </p:nvSpPr>
          <p:spPr>
            <a:xfrm>
              <a:off x="624" y="2238"/>
              <a:ext cx="912" cy="479"/>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S</a:t>
              </a:r>
              <a:r>
                <a:rPr lang="en-US" altLang="zh-CN" b="1" baseline="30000" dirty="0">
                  <a:latin typeface="黑体" panose="02010609060101010101" pitchFamily="49" charset="-122"/>
                </a:rPr>
                <a:t>n+1</a:t>
              </a:r>
              <a:r>
                <a:rPr lang="en-US" altLang="zh-CN" b="1" baseline="-25000" dirty="0">
                  <a:latin typeface="黑体" panose="02010609060101010101" pitchFamily="49" charset="-122"/>
                </a:rPr>
                <a:t> </a:t>
              </a:r>
              <a:r>
                <a:rPr lang="en-US" altLang="zh-CN" b="1" dirty="0">
                  <a:latin typeface="黑体" panose="02010609060101010101" pitchFamily="49" charset="-122"/>
                </a:rPr>
                <a:t>/Z</a:t>
              </a:r>
            </a:p>
          </p:txBody>
        </p:sp>
      </p:grpSp>
      <p:grpSp>
        <p:nvGrpSpPr>
          <p:cNvPr id="18449" name="Group 95"/>
          <p:cNvGrpSpPr/>
          <p:nvPr/>
        </p:nvGrpSpPr>
        <p:grpSpPr>
          <a:xfrm>
            <a:off x="5186363" y="2871788"/>
            <a:ext cx="3289300" cy="1926298"/>
            <a:chOff x="23" y="86"/>
            <a:chExt cx="2634" cy="2077"/>
          </a:xfrm>
        </p:grpSpPr>
        <p:sp>
          <p:nvSpPr>
            <p:cNvPr id="18490" name="Text Box 68"/>
            <p:cNvSpPr txBox="1"/>
            <p:nvPr/>
          </p:nvSpPr>
          <p:spPr>
            <a:xfrm>
              <a:off x="23" y="544"/>
              <a:ext cx="570"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8491" name="Oval 69"/>
            <p:cNvSpPr/>
            <p:nvPr/>
          </p:nvSpPr>
          <p:spPr>
            <a:xfrm>
              <a:off x="581" y="575"/>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8492" name="Oval 70"/>
            <p:cNvSpPr/>
            <p:nvPr/>
          </p:nvSpPr>
          <p:spPr>
            <a:xfrm>
              <a:off x="581" y="1247"/>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8493" name="Oval 71"/>
            <p:cNvSpPr/>
            <p:nvPr/>
          </p:nvSpPr>
          <p:spPr>
            <a:xfrm>
              <a:off x="1445" y="1247"/>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8494" name="Oval 72"/>
            <p:cNvSpPr/>
            <p:nvPr/>
          </p:nvSpPr>
          <p:spPr>
            <a:xfrm>
              <a:off x="1445" y="575"/>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8495" name="Text Box 73"/>
            <p:cNvSpPr txBox="1"/>
            <p:nvPr/>
          </p:nvSpPr>
          <p:spPr>
            <a:xfrm>
              <a:off x="1493" y="1247"/>
              <a:ext cx="250"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C</a:t>
              </a:r>
            </a:p>
          </p:txBody>
        </p:sp>
        <p:sp>
          <p:nvSpPr>
            <p:cNvPr id="18496" name="Text Box 74"/>
            <p:cNvSpPr txBox="1"/>
            <p:nvPr/>
          </p:nvSpPr>
          <p:spPr>
            <a:xfrm>
              <a:off x="629" y="575"/>
              <a:ext cx="215"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a:t>
              </a:r>
            </a:p>
          </p:txBody>
        </p:sp>
        <p:sp>
          <p:nvSpPr>
            <p:cNvPr id="18497" name="Text Box 75"/>
            <p:cNvSpPr txBox="1"/>
            <p:nvPr/>
          </p:nvSpPr>
          <p:spPr>
            <a:xfrm>
              <a:off x="1493" y="575"/>
              <a:ext cx="215"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B</a:t>
              </a:r>
            </a:p>
          </p:txBody>
        </p:sp>
        <p:sp>
          <p:nvSpPr>
            <p:cNvPr id="18498" name="Text Box 76"/>
            <p:cNvSpPr txBox="1"/>
            <p:nvPr/>
          </p:nvSpPr>
          <p:spPr>
            <a:xfrm>
              <a:off x="629" y="1271"/>
              <a:ext cx="303"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D</a:t>
              </a:r>
            </a:p>
          </p:txBody>
        </p:sp>
        <p:sp>
          <p:nvSpPr>
            <p:cNvPr id="18499" name="Line 77"/>
            <p:cNvSpPr/>
            <p:nvPr/>
          </p:nvSpPr>
          <p:spPr>
            <a:xfrm>
              <a:off x="917" y="719"/>
              <a:ext cx="528"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8500" name="Line 78"/>
            <p:cNvSpPr/>
            <p:nvPr/>
          </p:nvSpPr>
          <p:spPr>
            <a:xfrm rot="5400000">
              <a:off x="1429" y="1075"/>
              <a:ext cx="336"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8501" name="Line 79"/>
            <p:cNvSpPr/>
            <p:nvPr/>
          </p:nvSpPr>
          <p:spPr>
            <a:xfrm rot="10800000">
              <a:off x="929" y="1415"/>
              <a:ext cx="528"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8502" name="Line 80"/>
            <p:cNvSpPr/>
            <p:nvPr/>
          </p:nvSpPr>
          <p:spPr>
            <a:xfrm rot="-5400000">
              <a:off x="589" y="1063"/>
              <a:ext cx="336"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cxnSp>
          <p:nvCxnSpPr>
            <p:cNvPr id="18503" name="AutoShape 81"/>
            <p:cNvCxnSpPr>
              <a:stCxn id="18496" idx="0"/>
              <a:endCxn id="18491" idx="2"/>
            </p:cNvCxnSpPr>
            <p:nvPr/>
          </p:nvCxnSpPr>
          <p:spPr>
            <a:xfrm rot="-5400000" flipH="1" flipV="1">
              <a:off x="574" y="582"/>
              <a:ext cx="170" cy="156"/>
            </a:xfrm>
            <a:prstGeom prst="curvedConnector4">
              <a:avLst>
                <a:gd name="adj1" fmla="val -150801"/>
                <a:gd name="adj2" fmla="val 222713"/>
              </a:avLst>
            </a:prstGeom>
            <a:ln w="19050" cap="flat" cmpd="sng">
              <a:solidFill>
                <a:schemeClr val="tx1"/>
              </a:solidFill>
              <a:prstDash val="solid"/>
              <a:miter/>
              <a:headEnd type="none" w="med" len="med"/>
              <a:tailEnd type="triangle" w="med" len="med"/>
            </a:ln>
          </p:spPr>
        </p:cxnSp>
        <p:cxnSp>
          <p:nvCxnSpPr>
            <p:cNvPr id="18504" name="AutoShape 82"/>
            <p:cNvCxnSpPr/>
            <p:nvPr/>
          </p:nvCxnSpPr>
          <p:spPr>
            <a:xfrm rot="5400000" flipH="1">
              <a:off x="586" y="1373"/>
              <a:ext cx="248" cy="200"/>
            </a:xfrm>
            <a:prstGeom prst="curvedConnector4">
              <a:avLst>
                <a:gd name="adj1" fmla="val -99407"/>
                <a:gd name="adj2" fmla="val 191764"/>
              </a:avLst>
            </a:prstGeom>
            <a:ln w="19050" cap="flat" cmpd="sng">
              <a:solidFill>
                <a:schemeClr val="tx1"/>
              </a:solidFill>
              <a:prstDash val="solid"/>
              <a:miter/>
              <a:headEnd type="none" w="med" len="med"/>
              <a:tailEnd type="triangle" w="med" len="med"/>
            </a:ln>
          </p:spPr>
        </p:cxnSp>
        <p:cxnSp>
          <p:nvCxnSpPr>
            <p:cNvPr id="18505" name="AutoShape 83"/>
            <p:cNvCxnSpPr>
              <a:stCxn id="18497" idx="0"/>
              <a:endCxn id="18494" idx="6"/>
            </p:cNvCxnSpPr>
            <p:nvPr/>
          </p:nvCxnSpPr>
          <p:spPr>
            <a:xfrm rot="-5400000" flipH="1">
              <a:off x="1605" y="565"/>
              <a:ext cx="170" cy="185"/>
            </a:xfrm>
            <a:prstGeom prst="curvedConnector4">
              <a:avLst>
                <a:gd name="adj1" fmla="val -150602"/>
                <a:gd name="adj2" fmla="val 203306"/>
              </a:avLst>
            </a:prstGeom>
            <a:ln w="19050" cap="flat" cmpd="sng">
              <a:solidFill>
                <a:schemeClr val="tx1"/>
              </a:solidFill>
              <a:prstDash val="solid"/>
              <a:miter/>
              <a:headEnd type="none" w="med" len="med"/>
              <a:tailEnd type="triangle" w="med" len="med"/>
            </a:ln>
          </p:spPr>
        </p:cxnSp>
        <p:cxnSp>
          <p:nvCxnSpPr>
            <p:cNvPr id="18506" name="AutoShape 84"/>
            <p:cNvCxnSpPr>
              <a:stCxn id="18493" idx="6"/>
              <a:endCxn id="18493" idx="4"/>
            </p:cNvCxnSpPr>
            <p:nvPr/>
          </p:nvCxnSpPr>
          <p:spPr>
            <a:xfrm flipH="1">
              <a:off x="1615" y="1417"/>
              <a:ext cx="170" cy="170"/>
            </a:xfrm>
            <a:prstGeom prst="curvedConnector4">
              <a:avLst>
                <a:gd name="adj1" fmla="val -84704"/>
                <a:gd name="adj2" fmla="val 184704"/>
              </a:avLst>
            </a:prstGeom>
            <a:ln w="19050" cap="flat" cmpd="sng">
              <a:solidFill>
                <a:schemeClr val="tx1"/>
              </a:solidFill>
              <a:prstDash val="solid"/>
              <a:miter/>
              <a:headEnd type="none" w="med" len="med"/>
              <a:tailEnd type="triangle" w="med" len="med"/>
            </a:ln>
          </p:spPr>
        </p:cxnSp>
        <p:sp>
          <p:nvSpPr>
            <p:cNvPr id="18507" name="Text Box 85"/>
            <p:cNvSpPr txBox="1"/>
            <p:nvPr/>
          </p:nvSpPr>
          <p:spPr>
            <a:xfrm>
              <a:off x="1016" y="1054"/>
              <a:ext cx="612"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8508" name="Text Box 86"/>
            <p:cNvSpPr txBox="1"/>
            <p:nvPr/>
          </p:nvSpPr>
          <p:spPr>
            <a:xfrm>
              <a:off x="965" y="344"/>
              <a:ext cx="665"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8509" name="Text Box 87"/>
            <p:cNvSpPr txBox="1"/>
            <p:nvPr/>
          </p:nvSpPr>
          <p:spPr>
            <a:xfrm>
              <a:off x="356" y="954"/>
              <a:ext cx="552"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1/1</a:t>
              </a:r>
            </a:p>
          </p:txBody>
        </p:sp>
        <p:sp>
          <p:nvSpPr>
            <p:cNvPr id="18510" name="Text Box 88"/>
            <p:cNvSpPr txBox="1"/>
            <p:nvPr/>
          </p:nvSpPr>
          <p:spPr>
            <a:xfrm>
              <a:off x="1579" y="920"/>
              <a:ext cx="639"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8511" name="Text Box 89"/>
            <p:cNvSpPr txBox="1"/>
            <p:nvPr/>
          </p:nvSpPr>
          <p:spPr>
            <a:xfrm>
              <a:off x="61" y="1729"/>
              <a:ext cx="620"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8512" name="Text Box 90"/>
            <p:cNvSpPr txBox="1"/>
            <p:nvPr/>
          </p:nvSpPr>
          <p:spPr>
            <a:xfrm>
              <a:off x="86" y="86"/>
              <a:ext cx="620"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X/Z</a:t>
              </a:r>
            </a:p>
          </p:txBody>
        </p:sp>
        <p:sp>
          <p:nvSpPr>
            <p:cNvPr id="18513" name="Text Box 91"/>
            <p:cNvSpPr txBox="1"/>
            <p:nvPr/>
          </p:nvSpPr>
          <p:spPr>
            <a:xfrm>
              <a:off x="1877" y="585"/>
              <a:ext cx="503"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8514" name="Text Box 92"/>
            <p:cNvSpPr txBox="1"/>
            <p:nvPr/>
          </p:nvSpPr>
          <p:spPr>
            <a:xfrm>
              <a:off x="1866" y="1655"/>
              <a:ext cx="791" cy="394"/>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8515" name="Text Box 94"/>
            <p:cNvSpPr txBox="1"/>
            <p:nvPr/>
          </p:nvSpPr>
          <p:spPr>
            <a:xfrm>
              <a:off x="739" y="1766"/>
              <a:ext cx="1296" cy="397"/>
            </a:xfrm>
            <a:prstGeom prst="rect">
              <a:avLst/>
            </a:prstGeom>
            <a:noFill/>
            <a:ln w="9525">
              <a:noFill/>
            </a:ln>
          </p:spPr>
          <p:txBody>
            <a:bodyPr>
              <a:spAutoFit/>
            </a:bodyPr>
            <a:lstStyle/>
            <a:p>
              <a:pPr eaLnBrk="1" hangingPunct="1">
                <a:buFont typeface="Arial" panose="020B0604020202020204" pitchFamily="34" charset="0"/>
              </a:pPr>
              <a:r>
                <a:rPr lang="en-US" altLang="zh-CN" b="1" dirty="0">
                  <a:latin typeface="华文新魏" panose="02010800040101010101" pitchFamily="2" charset="-122"/>
                  <a:ea typeface="华文新魏" panose="02010800040101010101" pitchFamily="2" charset="-122"/>
                </a:rPr>
                <a:t>(d)</a:t>
              </a:r>
              <a:r>
                <a:rPr lang="zh-CN" altLang="en-US" b="1" dirty="0">
                  <a:latin typeface="华文新魏" panose="02010800040101010101" pitchFamily="2" charset="-122"/>
                  <a:ea typeface="华文新魏" panose="02010800040101010101" pitchFamily="2" charset="-122"/>
                </a:rPr>
                <a:t>状态图</a:t>
              </a:r>
            </a:p>
          </p:txBody>
        </p:sp>
      </p:grpSp>
      <p:sp>
        <p:nvSpPr>
          <p:cNvPr id="18450" name="Text Box 67"/>
          <p:cNvSpPr txBox="1"/>
          <p:nvPr/>
        </p:nvSpPr>
        <p:spPr>
          <a:xfrm>
            <a:off x="3375025" y="428625"/>
            <a:ext cx="28956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(b) </a:t>
            </a:r>
            <a:r>
              <a:rPr lang="zh-CN" altLang="en-US" b="1" dirty="0">
                <a:solidFill>
                  <a:srgbClr val="FF0000"/>
                </a:solidFill>
                <a:latin typeface="华文新魏" panose="02010800040101010101" pitchFamily="2" charset="-122"/>
                <a:ea typeface="华文新魏" panose="02010800040101010101" pitchFamily="2" charset="-122"/>
              </a:rPr>
              <a:t>二进制</a:t>
            </a:r>
            <a:r>
              <a:rPr lang="zh-CN" altLang="en-US" b="1" dirty="0">
                <a:latin typeface="华文新魏" panose="02010800040101010101" pitchFamily="2" charset="-122"/>
                <a:ea typeface="华文新魏" panose="02010800040101010101" pitchFamily="2" charset="-122"/>
              </a:rPr>
              <a:t>状态</a:t>
            </a:r>
            <a:r>
              <a:rPr lang="en-US" altLang="zh-CN"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输出表</a:t>
            </a:r>
          </a:p>
        </p:txBody>
      </p:sp>
      <p:graphicFrame>
        <p:nvGraphicFramePr>
          <p:cNvPr id="18481" name="Group 49"/>
          <p:cNvGraphicFramePr>
            <a:graphicFrameLocks noGrp="1"/>
          </p:cNvGraphicFramePr>
          <p:nvPr>
            <p:custDataLst>
              <p:tags r:id="rId2"/>
            </p:custDataLst>
          </p:nvPr>
        </p:nvGraphicFramePr>
        <p:xfrm>
          <a:off x="3265488" y="862013"/>
          <a:ext cx="2590800" cy="1673260"/>
        </p:xfrm>
        <a:graphic>
          <a:graphicData uri="http://schemas.openxmlformats.org/drawingml/2006/table">
            <a:tbl>
              <a:tblPr/>
              <a:tblGrid>
                <a:gridCol w="914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4284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T="34267" marB="3426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accent2"/>
                      </a:solidFill>
                      <a:prstDash val="solid"/>
                      <a:miter lim="800000"/>
                      <a:headEnd type="none" w="med" len="med"/>
                      <a:tailEnd type="none" w="med" len="med"/>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0        1</a:t>
                      </a:r>
                    </a:p>
                  </a:txBody>
                  <a:tcPr marT="34267" marB="3426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1330377">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01</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10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11</a:t>
                      </a:r>
                    </a:p>
                  </a:txBody>
                  <a:tcPr marT="34267" marB="34267"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00/0    01/0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01/0    10/0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10/0    11/0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11/0    00/1      </a:t>
                      </a:r>
                    </a:p>
                  </a:txBody>
                  <a:tcPr marT="34267" marB="34267"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18463" name="Group 82"/>
          <p:cNvGrpSpPr/>
          <p:nvPr/>
        </p:nvGrpSpPr>
        <p:grpSpPr>
          <a:xfrm>
            <a:off x="3178175" y="768350"/>
            <a:ext cx="2498725" cy="2242248"/>
            <a:chOff x="8" y="-63"/>
            <a:chExt cx="1574" cy="2754"/>
          </a:xfrm>
        </p:grpSpPr>
        <p:sp>
          <p:nvSpPr>
            <p:cNvPr id="18485" name="Text Box 83"/>
            <p:cNvSpPr txBox="1"/>
            <p:nvPr/>
          </p:nvSpPr>
          <p:spPr>
            <a:xfrm>
              <a:off x="373" y="-63"/>
              <a:ext cx="336" cy="4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18486" name="Text Box 84"/>
            <p:cNvSpPr txBox="1"/>
            <p:nvPr/>
          </p:nvSpPr>
          <p:spPr>
            <a:xfrm>
              <a:off x="8" y="110"/>
              <a:ext cx="487" cy="452"/>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Q</a:t>
              </a:r>
              <a:r>
                <a:rPr lang="en-US" altLang="zh-CN" b="1" baseline="-25000" dirty="0">
                  <a:latin typeface="黑体" panose="02010609060101010101" pitchFamily="49" charset="-122"/>
                </a:rPr>
                <a:t>1</a:t>
              </a:r>
              <a:r>
                <a:rPr lang="en-US" altLang="zh-CN" b="1" dirty="0">
                  <a:latin typeface="黑体" panose="02010609060101010101" pitchFamily="49" charset="-122"/>
                </a:rPr>
                <a:t>Q</a:t>
              </a:r>
              <a:r>
                <a:rPr lang="en-US" altLang="zh-CN" b="1" baseline="-25000" dirty="0">
                  <a:latin typeface="黑体" panose="02010609060101010101" pitchFamily="49" charset="-122"/>
                </a:rPr>
                <a:t>0</a:t>
              </a:r>
            </a:p>
          </p:txBody>
        </p:sp>
        <p:sp>
          <p:nvSpPr>
            <p:cNvPr id="18487" name="Text Box 85"/>
            <p:cNvSpPr txBox="1"/>
            <p:nvPr/>
          </p:nvSpPr>
          <p:spPr>
            <a:xfrm>
              <a:off x="190" y="2239"/>
              <a:ext cx="1392" cy="4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    Q</a:t>
              </a:r>
              <a:r>
                <a:rPr lang="en-US" altLang="zh-CN" b="1" baseline="-25000" dirty="0">
                  <a:latin typeface="黑体" panose="02010609060101010101" pitchFamily="49" charset="-122"/>
                </a:rPr>
                <a:t>1</a:t>
              </a:r>
              <a:r>
                <a:rPr lang="en-US" altLang="zh-CN" b="1" dirty="0">
                  <a:latin typeface="黑体" panose="02010609060101010101" pitchFamily="49" charset="-122"/>
                </a:rPr>
                <a:t>  </a:t>
              </a:r>
              <a:r>
                <a:rPr lang="en-US" altLang="zh-CN" b="1" baseline="-25000" dirty="0">
                  <a:latin typeface="黑体" panose="02010609060101010101" pitchFamily="49" charset="-122"/>
                </a:rPr>
                <a:t> </a:t>
              </a:r>
              <a:r>
                <a:rPr lang="en-US" altLang="zh-CN" b="1" dirty="0">
                  <a:latin typeface="黑体" panose="02010609060101010101" pitchFamily="49" charset="-122"/>
                </a:rPr>
                <a:t>Q</a:t>
              </a:r>
              <a:r>
                <a:rPr lang="en-US" altLang="zh-CN" b="1" baseline="-25000" dirty="0">
                  <a:latin typeface="黑体" panose="02010609060101010101" pitchFamily="49" charset="-122"/>
                </a:rPr>
                <a:t>0   </a:t>
              </a:r>
              <a:r>
                <a:rPr lang="en-US" altLang="zh-CN" b="1" dirty="0">
                  <a:latin typeface="黑体" panose="02010609060101010101" pitchFamily="49" charset="-122"/>
                </a:rPr>
                <a:t>/Z</a:t>
              </a:r>
            </a:p>
          </p:txBody>
        </p:sp>
        <p:sp>
          <p:nvSpPr>
            <p:cNvPr id="18488" name="Text Box 86"/>
            <p:cNvSpPr txBox="1"/>
            <p:nvPr/>
          </p:nvSpPr>
          <p:spPr>
            <a:xfrm>
              <a:off x="581" y="2104"/>
              <a:ext cx="480" cy="4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n+1</a:t>
              </a:r>
              <a:endParaRPr lang="en-US" altLang="zh-CN" b="1" baseline="-25000" dirty="0">
                <a:latin typeface="黑体" panose="02010609060101010101" pitchFamily="49" charset="-122"/>
              </a:endParaRPr>
            </a:p>
          </p:txBody>
        </p:sp>
        <p:sp>
          <p:nvSpPr>
            <p:cNvPr id="18489" name="Text Box 87"/>
            <p:cNvSpPr txBox="1"/>
            <p:nvPr/>
          </p:nvSpPr>
          <p:spPr>
            <a:xfrm>
              <a:off x="887" y="2104"/>
              <a:ext cx="602" cy="45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n+1</a:t>
              </a:r>
              <a:endParaRPr lang="en-US" altLang="zh-CN" b="1" baseline="-25000" dirty="0">
                <a:latin typeface="黑体" panose="02010609060101010101" pitchFamily="49" charset="-122"/>
              </a:endParaRPr>
            </a:p>
          </p:txBody>
        </p:sp>
      </p:grpSp>
      <p:sp>
        <p:nvSpPr>
          <p:cNvPr id="18464" name="Text Box 46"/>
          <p:cNvSpPr txBox="1"/>
          <p:nvPr/>
        </p:nvSpPr>
        <p:spPr>
          <a:xfrm>
            <a:off x="504825" y="428625"/>
            <a:ext cx="2667000" cy="36830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华文新魏" panose="02010800040101010101" pitchFamily="2" charset="-122"/>
                <a:ea typeface="华文新魏" panose="02010800040101010101" pitchFamily="2" charset="-122"/>
              </a:rPr>
              <a:t>(a) </a:t>
            </a:r>
            <a:r>
              <a:rPr lang="zh-CN" altLang="en-US" b="1" dirty="0">
                <a:solidFill>
                  <a:srgbClr val="FF0000"/>
                </a:solidFill>
                <a:latin typeface="华文新魏" panose="02010800040101010101" pitchFamily="2" charset="-122"/>
                <a:ea typeface="华文新魏" panose="02010800040101010101" pitchFamily="2" charset="-122"/>
              </a:rPr>
              <a:t>二进制</a:t>
            </a:r>
            <a:r>
              <a:rPr lang="zh-CN" altLang="en-US" b="1" dirty="0">
                <a:latin typeface="华文新魏" panose="02010800040101010101" pitchFamily="2" charset="-122"/>
                <a:ea typeface="华文新魏" panose="02010800040101010101" pitchFamily="2" charset="-122"/>
              </a:rPr>
              <a:t>状态表</a:t>
            </a:r>
          </a:p>
        </p:txBody>
      </p:sp>
      <p:grpSp>
        <p:nvGrpSpPr>
          <p:cNvPr id="18465" name="Group 61"/>
          <p:cNvGrpSpPr/>
          <p:nvPr/>
        </p:nvGrpSpPr>
        <p:grpSpPr>
          <a:xfrm>
            <a:off x="428625" y="822325"/>
            <a:ext cx="1983105" cy="2211138"/>
            <a:chOff x="0" y="0"/>
            <a:chExt cx="1249" cy="3120"/>
          </a:xfrm>
        </p:grpSpPr>
        <p:sp>
          <p:nvSpPr>
            <p:cNvPr id="2" name="Text Box 62"/>
            <p:cNvSpPr txBox="1"/>
            <p:nvPr/>
          </p:nvSpPr>
          <p:spPr>
            <a:xfrm>
              <a:off x="384" y="0"/>
              <a:ext cx="336" cy="52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18482" name="Text Box 63"/>
            <p:cNvSpPr txBox="1"/>
            <p:nvPr/>
          </p:nvSpPr>
          <p:spPr>
            <a:xfrm>
              <a:off x="0" y="144"/>
              <a:ext cx="480" cy="52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Q</a:t>
              </a:r>
              <a:r>
                <a:rPr lang="en-US" altLang="zh-CN" b="1" baseline="-25000" dirty="0">
                  <a:latin typeface="黑体" panose="02010609060101010101" pitchFamily="49" charset="-122"/>
                </a:rPr>
                <a:t>1</a:t>
              </a:r>
              <a:r>
                <a:rPr lang="en-US" altLang="zh-CN" b="1" dirty="0">
                  <a:latin typeface="黑体" panose="02010609060101010101" pitchFamily="49" charset="-122"/>
                </a:rPr>
                <a:t>Q</a:t>
              </a:r>
              <a:r>
                <a:rPr lang="en-US" altLang="zh-CN" b="1" baseline="-25000" dirty="0">
                  <a:latin typeface="黑体" panose="02010609060101010101" pitchFamily="49" charset="-122"/>
                </a:rPr>
                <a:t>0</a:t>
              </a:r>
            </a:p>
          </p:txBody>
        </p:sp>
        <p:sp>
          <p:nvSpPr>
            <p:cNvPr id="18483" name="Text Box 64"/>
            <p:cNvSpPr txBox="1"/>
            <p:nvPr/>
          </p:nvSpPr>
          <p:spPr>
            <a:xfrm>
              <a:off x="433" y="2600"/>
              <a:ext cx="816" cy="52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Q</a:t>
              </a:r>
              <a:r>
                <a:rPr lang="en-US" altLang="zh-CN" b="1" baseline="-25000" dirty="0">
                  <a:latin typeface="黑体" panose="02010609060101010101" pitchFamily="49" charset="-122"/>
                </a:rPr>
                <a:t>1    </a:t>
              </a:r>
              <a:r>
                <a:rPr lang="en-US" altLang="zh-CN" b="1" dirty="0">
                  <a:latin typeface="黑体" panose="02010609060101010101" pitchFamily="49" charset="-122"/>
                </a:rPr>
                <a:t>Q</a:t>
              </a:r>
              <a:r>
                <a:rPr lang="en-US" altLang="zh-CN" b="1" baseline="-25000" dirty="0">
                  <a:latin typeface="黑体" panose="02010609060101010101" pitchFamily="49" charset="-122"/>
                </a:rPr>
                <a:t>0</a:t>
              </a:r>
            </a:p>
          </p:txBody>
        </p:sp>
        <p:sp>
          <p:nvSpPr>
            <p:cNvPr id="18484" name="Text Box 65"/>
            <p:cNvSpPr txBox="1"/>
            <p:nvPr/>
          </p:nvSpPr>
          <p:spPr>
            <a:xfrm>
              <a:off x="523" y="2454"/>
              <a:ext cx="480" cy="520"/>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n+1</a:t>
              </a:r>
              <a:endParaRPr lang="en-US" altLang="zh-CN" b="1" baseline="-25000" dirty="0">
                <a:latin typeface="黑体" panose="02010609060101010101" pitchFamily="49" charset="-122"/>
              </a:endParaRPr>
            </a:p>
          </p:txBody>
        </p:sp>
      </p:grpSp>
      <p:graphicFrame>
        <p:nvGraphicFramePr>
          <p:cNvPr id="85" name="Group 68"/>
          <p:cNvGraphicFramePr>
            <a:graphicFrameLocks noGrp="1"/>
          </p:cNvGraphicFramePr>
          <p:nvPr>
            <p:custDataLst>
              <p:tags r:id="rId3"/>
            </p:custDataLst>
          </p:nvPr>
        </p:nvGraphicFramePr>
        <p:xfrm>
          <a:off x="284480" y="868045"/>
          <a:ext cx="2471420" cy="1673330"/>
        </p:xfrm>
        <a:graphic>
          <a:graphicData uri="http://schemas.openxmlformats.org/drawingml/2006/table">
            <a:tbl>
              <a:tblPr/>
              <a:tblGrid>
                <a:gridCol w="871855">
                  <a:extLst>
                    <a:ext uri="{9D8B030D-6E8A-4147-A177-3AD203B41FA5}">
                      <a16:colId xmlns:a16="http://schemas.microsoft.com/office/drawing/2014/main" val="20000"/>
                    </a:ext>
                  </a:extLst>
                </a:gridCol>
                <a:gridCol w="1599565">
                  <a:extLst>
                    <a:ext uri="{9D8B030D-6E8A-4147-A177-3AD203B41FA5}">
                      <a16:colId xmlns:a16="http://schemas.microsoft.com/office/drawing/2014/main" val="20001"/>
                    </a:ext>
                  </a:extLst>
                </a:gridCol>
              </a:tblGrid>
              <a:tr h="34290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marL="91411" marR="91411" marT="34279" marB="3427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w="12700" cap="flat" cmpd="sng" algn="ctr">
                      <a:solidFill>
                        <a:schemeClr val="accent2"/>
                      </a:solidFill>
                      <a:prstDash val="solid"/>
                      <a:miter lim="800000"/>
                      <a:headEnd type="none" w="med" len="med"/>
                      <a:tailEnd type="none" w="med" len="med"/>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 0      1</a:t>
                      </a:r>
                    </a:p>
                  </a:txBody>
                  <a:tcPr marL="91411" marR="91411" marT="34279" marB="34279" anchor="ctr"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132969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01</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10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11</a:t>
                      </a:r>
                    </a:p>
                  </a:txBody>
                  <a:tcPr marL="91411" marR="91411" marT="34279" marB="3427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01</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01</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10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11</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11</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00</a:t>
                      </a:r>
                      <a:r>
                        <a:rPr kumimoji="0" lang="en-US" altLang="zh-CN" sz="1800" b="1"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/0</a:t>
                      </a:r>
                      <a:r>
                        <a:rPr kumimoji="0" lang="en-US" altLang="zh-CN" sz="18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      </a:t>
                      </a:r>
                    </a:p>
                  </a:txBody>
                  <a:tcPr marL="91411" marR="91411" marT="34279" marB="34279"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8478" name="Text Box 83"/>
          <p:cNvSpPr txBox="1"/>
          <p:nvPr/>
        </p:nvSpPr>
        <p:spPr>
          <a:xfrm>
            <a:off x="742950" y="788353"/>
            <a:ext cx="533400" cy="365125"/>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X</a:t>
            </a:r>
          </a:p>
        </p:txBody>
      </p:sp>
      <p:sp>
        <p:nvSpPr>
          <p:cNvPr id="18479" name="Text Box 84"/>
          <p:cNvSpPr txBox="1"/>
          <p:nvPr/>
        </p:nvSpPr>
        <p:spPr>
          <a:xfrm>
            <a:off x="234950" y="898843"/>
            <a:ext cx="762000" cy="36830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Q</a:t>
            </a:r>
            <a:r>
              <a:rPr lang="en-US" altLang="zh-CN" b="1" baseline="-25000" dirty="0">
                <a:latin typeface="黑体" panose="02010609060101010101" pitchFamily="49" charset="-122"/>
              </a:rPr>
              <a:t>1</a:t>
            </a:r>
            <a:r>
              <a:rPr lang="en-US" altLang="zh-CN" b="1" dirty="0">
                <a:latin typeface="黑体" panose="02010609060101010101" pitchFamily="49" charset="-122"/>
              </a:rPr>
              <a:t>Q</a:t>
            </a:r>
            <a:r>
              <a:rPr lang="en-US" altLang="zh-CN" b="1" baseline="-25000" dirty="0">
                <a:latin typeface="黑体" panose="02010609060101010101" pitchFamily="49" charset="-122"/>
              </a:rPr>
              <a:t>0</a:t>
            </a:r>
          </a:p>
        </p:txBody>
      </p:sp>
      <p:sp>
        <p:nvSpPr>
          <p:cNvPr id="18480" name="Text Box 65"/>
          <p:cNvSpPr txBox="1"/>
          <p:nvPr/>
        </p:nvSpPr>
        <p:spPr>
          <a:xfrm>
            <a:off x="1763713" y="2566353"/>
            <a:ext cx="762000" cy="366712"/>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b="1" dirty="0">
                <a:latin typeface="黑体" panose="02010609060101010101" pitchFamily="49" charset="-122"/>
              </a:rPr>
              <a:t>n+1</a:t>
            </a:r>
            <a:endParaRPr lang="en-US" altLang="zh-CN" b="1" baseline="-25000" dirty="0">
              <a:latin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灯片编号占位符 5"/>
          <p:cNvSpPr>
            <a:spLocks noGrp="1"/>
          </p:cNvSpPr>
          <p:nvPr>
            <p:ph type="sldNum" sz="quarter" idx="12"/>
          </p:nvPr>
        </p:nvSpPr>
        <p:spPr/>
        <p:txBody>
          <a:bodyPr wrap="square" lIns="68580" tIns="34290" rIns="68580" bIns="34290" anchor="t"/>
          <a:lstStyle>
            <a:lvl1pPr marL="0" lvl="0"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华文新魏" panose="02010800040101010101" pitchFamily="2" charset="-122"/>
                <a:ea typeface="华文新魏" panose="02010800040101010101" pitchFamily="2" charset="-122"/>
                <a:cs typeface="+mn-cs"/>
              </a:defRPr>
            </a:lvl5pPr>
          </a:lstStyle>
          <a:p>
            <a:pPr lvl="0" algn="r"/>
            <a:fld id="{9A0DB2DC-4C9A-4742-B13C-FB6460FD3503}" type="slidenum">
              <a:rPr lang="en-US" altLang="zh-CN" sz="1050" b="0" dirty="0">
                <a:latin typeface="Arial" panose="020B0604020202020204" pitchFamily="34" charset="0"/>
              </a:rPr>
              <a:t>80</a:t>
            </a:fld>
            <a:endParaRPr lang="en-US" altLang="zh-CN" sz="1050" b="0" dirty="0">
              <a:latin typeface="Arial" panose="020B0604020202020204" pitchFamily="34" charset="0"/>
            </a:endParaRPr>
          </a:p>
        </p:txBody>
      </p:sp>
      <p:sp>
        <p:nvSpPr>
          <p:cNvPr id="500738" name="Rectangle 2"/>
          <p:cNvSpPr>
            <a:spLocks noGrp="1"/>
          </p:cNvSpPr>
          <p:nvPr>
            <p:ph type="title"/>
          </p:nvPr>
        </p:nvSpPr>
        <p:spPr/>
        <p:txBody>
          <a:bodyPr vert="horz" wrap="square" lIns="68580" tIns="34290" rIns="68580" bIns="34290" anchor="ctr"/>
          <a:lstStyle/>
          <a:p>
            <a:pPr eaLnBrk="1" hangingPunct="1"/>
            <a:r>
              <a:rPr lang="zh-CN" altLang="en-US" dirty="0">
                <a:solidFill>
                  <a:srgbClr val="0000FF"/>
                </a:solidFill>
                <a:latin typeface="华文新魏" panose="02010800040101010101" pitchFamily="2" charset="-122"/>
                <a:ea typeface="华文新魏" panose="02010800040101010101" pitchFamily="2" charset="-122"/>
              </a:rPr>
              <a:t>无规则计数器</a:t>
            </a:r>
          </a:p>
        </p:txBody>
      </p:sp>
      <p:sp>
        <p:nvSpPr>
          <p:cNvPr id="500739" name="Rectangle 3"/>
          <p:cNvSpPr>
            <a:spLocks noGrp="1"/>
          </p:cNvSpPr>
          <p:nvPr>
            <p:ph idx="1"/>
          </p:nvPr>
        </p:nvSpPr>
        <p:spPr>
          <a:xfrm>
            <a:off x="732790" y="2336800"/>
            <a:ext cx="6773545" cy="2546985"/>
          </a:xfrm>
        </p:spPr>
        <p:txBody>
          <a:bodyPr vert="horz" wrap="square" lIns="68580" tIns="34290" rIns="68580" bIns="34290" anchor="t"/>
          <a:lstStyle/>
          <a:p>
            <a:pPr eaLnBrk="1" hangingPunct="1"/>
            <a:r>
              <a:rPr lang="zh-CN" altLang="en-US" sz="1800" b="1" dirty="0">
                <a:latin typeface="华文新魏" panose="02010800040101010101" pitchFamily="2" charset="-122"/>
                <a:ea typeface="华文新魏" panose="02010800040101010101" pitchFamily="2" charset="-122"/>
              </a:rPr>
              <a:t>例设计一个计数器，其计数顺序依次为：</a:t>
            </a:r>
            <a:r>
              <a:rPr lang="en-US" altLang="zh-CN" sz="1800" b="1" dirty="0">
                <a:latin typeface="华文新魏" panose="02010800040101010101" pitchFamily="2" charset="-122"/>
                <a:ea typeface="华文新魏" panose="02010800040101010101" pitchFamily="2" charset="-122"/>
              </a:rPr>
              <a:t>1-3-5-7-1-3-</a:t>
            </a:r>
            <a:r>
              <a:rPr lang="zh-CN" altLang="en-US" sz="1800" b="1" dirty="0">
                <a:latin typeface="华文新魏" panose="02010800040101010101" pitchFamily="2" charset="-122"/>
                <a:ea typeface="华文新魏" panose="02010800040101010101" pitchFamily="2" charset="-122"/>
              </a:rPr>
              <a:t>。。。。</a:t>
            </a:r>
          </a:p>
          <a:p>
            <a:pPr eaLnBrk="1" hangingPunct="1"/>
            <a:r>
              <a:rPr lang="zh-CN" altLang="en-US" sz="1800" b="1" dirty="0">
                <a:latin typeface="华文新魏" panose="02010800040101010101" pitchFamily="2" charset="-122"/>
                <a:ea typeface="华文新魏" panose="02010800040101010101" pitchFamily="2" charset="-122"/>
              </a:rPr>
              <a:t>解题步骤</a:t>
            </a:r>
            <a:r>
              <a:rPr lang="en-US" altLang="zh-CN" sz="1800" b="1" dirty="0">
                <a:latin typeface="华文新魏" panose="02010800040101010101" pitchFamily="2" charset="-122"/>
                <a:ea typeface="华文新魏" panose="02010800040101010101" pitchFamily="2" charset="-122"/>
              </a:rPr>
              <a:t>1</a:t>
            </a:r>
          </a:p>
          <a:p>
            <a:pPr lvl="1" eaLnBrk="1" hangingPunct="1"/>
            <a:r>
              <a:rPr lang="en-US" altLang="zh-CN" sz="1800" b="1" dirty="0">
                <a:latin typeface="华文新魏" panose="02010800040101010101" pitchFamily="2" charset="-122"/>
                <a:ea typeface="华文新魏" panose="02010800040101010101" pitchFamily="2" charset="-122"/>
              </a:rPr>
              <a:t> </a:t>
            </a:r>
            <a:r>
              <a:rPr lang="zh-CN" altLang="en-US" sz="1800" b="1" dirty="0">
                <a:latin typeface="华文新魏" panose="02010800040101010101" pitchFamily="2" charset="-122"/>
                <a:ea typeface="华文新魏" panose="02010800040101010101" pitchFamily="2" charset="-122"/>
              </a:rPr>
              <a:t>绘出电路的状态图</a:t>
            </a:r>
          </a:p>
          <a:p>
            <a:pPr lvl="1" algn="l" eaLnBrk="1" hangingPunct="1">
              <a:buClrTx/>
              <a:buSzTx/>
            </a:pPr>
            <a:r>
              <a:rPr lang="zh-CN" altLang="en-US" sz="1800" b="1" dirty="0">
                <a:latin typeface="华文新魏" panose="02010800040101010101" pitchFamily="2" charset="-122"/>
                <a:ea typeface="华文新魏" panose="02010800040101010101" pitchFamily="2" charset="-122"/>
                <a:sym typeface="+mn-ea"/>
              </a:rPr>
              <a:t> </a:t>
            </a:r>
            <a:r>
              <a:rPr lang="zh-CN" altLang="en-US" sz="1800" b="1" dirty="0">
                <a:solidFill>
                  <a:srgbClr val="FF0000"/>
                </a:solidFill>
                <a:latin typeface="华文新魏" panose="02010800040101010101" pitchFamily="2" charset="-122"/>
                <a:ea typeface="华文新魏" panose="02010800040101010101" pitchFamily="2" charset="-122"/>
                <a:sym typeface="+mn-ea"/>
              </a:rPr>
              <a:t>绘出电路的状态表</a:t>
            </a:r>
            <a:endParaRPr lang="zh-CN" altLang="en-US" sz="1800" b="1" dirty="0">
              <a:latin typeface="华文新魏" panose="02010800040101010101" pitchFamily="2" charset="-122"/>
              <a:ea typeface="华文新魏" panose="02010800040101010101" pitchFamily="2" charset="-122"/>
            </a:endParaRPr>
          </a:p>
          <a:p>
            <a:pPr lvl="1" eaLnBrk="1" hangingPunct="1"/>
            <a:endParaRPr lang="zh-CN" altLang="en-US" sz="1800" dirty="0">
              <a:latin typeface="华文新魏" panose="02010800040101010101" pitchFamily="2" charset="-122"/>
              <a:ea typeface="华文新魏" panose="02010800040101010101" pitchFamily="2" charset="-122"/>
            </a:endParaRPr>
          </a:p>
          <a:p>
            <a:pPr eaLnBrk="1" hangingPunct="1"/>
            <a:endParaRPr lang="en-US" altLang="zh-CN" dirty="0">
              <a:latin typeface="华文新魏" panose="02010800040101010101" pitchFamily="2" charset="-122"/>
              <a:ea typeface="华文新魏" panose="02010800040101010101" pitchFamily="2" charset="-122"/>
            </a:endParaRPr>
          </a:p>
        </p:txBody>
      </p:sp>
      <p:grpSp>
        <p:nvGrpSpPr>
          <p:cNvPr id="2" name="Group 18"/>
          <p:cNvGrpSpPr/>
          <p:nvPr/>
        </p:nvGrpSpPr>
        <p:grpSpPr>
          <a:xfrm>
            <a:off x="2922429" y="2943225"/>
            <a:ext cx="2439591" cy="1945481"/>
            <a:chOff x="2936" y="2388"/>
            <a:chExt cx="2049" cy="1634"/>
          </a:xfrm>
        </p:grpSpPr>
        <p:sp>
          <p:nvSpPr>
            <p:cNvPr id="500741" name="Line 14"/>
            <p:cNvSpPr/>
            <p:nvPr/>
          </p:nvSpPr>
          <p:spPr>
            <a:xfrm flipH="1" flipV="1">
              <a:off x="3328" y="3336"/>
              <a:ext cx="413" cy="359"/>
            </a:xfrm>
            <a:prstGeom prst="line">
              <a:avLst/>
            </a:prstGeom>
            <a:ln w="38100" cap="flat" cmpd="sng">
              <a:solidFill>
                <a:schemeClr val="hlink"/>
              </a:solidFill>
              <a:prstDash val="solid"/>
              <a:round/>
              <a:headEnd type="none" w="med" len="med"/>
              <a:tailEnd type="triangle" w="med" len="med"/>
            </a:ln>
          </p:spPr>
          <p:txBody>
            <a:bodyPr/>
            <a:lstStyle/>
            <a:p>
              <a:endParaRPr lang="zh-CN" altLang="en-US"/>
            </a:p>
          </p:txBody>
        </p:sp>
        <p:sp>
          <p:nvSpPr>
            <p:cNvPr id="500742" name="Oval 5"/>
            <p:cNvSpPr/>
            <p:nvPr/>
          </p:nvSpPr>
          <p:spPr>
            <a:xfrm>
              <a:off x="3747" y="2388"/>
              <a:ext cx="447" cy="427"/>
            </a:xfrm>
            <a:prstGeom prst="ellipse">
              <a:avLst/>
            </a:prstGeom>
            <a:noFill/>
            <a:ln w="38100" cap="flat" cmpd="sng">
              <a:solidFill>
                <a:schemeClr val="hlink"/>
              </a:solidFill>
              <a:prstDash val="solid"/>
              <a:round/>
              <a:headEnd type="none" w="med" len="med"/>
              <a:tailEnd type="none" w="med" len="med"/>
            </a:ln>
          </p:spPr>
          <p:txBody>
            <a:bodyPr wrap="none" anchor="ctr"/>
            <a:lstStyle/>
            <a:p>
              <a:pPr marL="342900" indent="-342900" algn="ctr">
                <a:lnSpc>
                  <a:spcPct val="80000"/>
                </a:lnSpc>
                <a:spcBef>
                  <a:spcPct val="20000"/>
                </a:spcBef>
              </a:pPr>
              <a:r>
                <a:rPr lang="en-US" altLang="zh-CN" sz="2400" dirty="0">
                  <a:latin typeface="华文新魏" panose="02010800040101010101" pitchFamily="2" charset="-122"/>
                  <a:ea typeface="华文新魏" panose="02010800040101010101" pitchFamily="2" charset="-122"/>
                </a:rPr>
                <a:t>S</a:t>
              </a:r>
              <a:r>
                <a:rPr lang="en-US" altLang="zh-CN" sz="2400" baseline="-25000" dirty="0">
                  <a:latin typeface="华文新魏" panose="02010800040101010101" pitchFamily="2" charset="-122"/>
                  <a:ea typeface="华文新魏" panose="02010800040101010101" pitchFamily="2" charset="-122"/>
                </a:rPr>
                <a:t>0</a:t>
              </a:r>
            </a:p>
          </p:txBody>
        </p:sp>
        <p:sp>
          <p:nvSpPr>
            <p:cNvPr id="500743" name="Oval 6"/>
            <p:cNvSpPr/>
            <p:nvPr/>
          </p:nvSpPr>
          <p:spPr>
            <a:xfrm>
              <a:off x="4538" y="2983"/>
              <a:ext cx="447" cy="427"/>
            </a:xfrm>
            <a:prstGeom prst="ellipse">
              <a:avLst/>
            </a:prstGeom>
            <a:noFill/>
            <a:ln w="38100" cap="flat" cmpd="sng">
              <a:solidFill>
                <a:schemeClr val="hlink"/>
              </a:solidFill>
              <a:prstDash val="solid"/>
              <a:round/>
              <a:headEnd type="none" w="med" len="med"/>
              <a:tailEnd type="none" w="med" len="med"/>
            </a:ln>
          </p:spPr>
          <p:txBody>
            <a:bodyPr wrap="none" anchor="ctr"/>
            <a:lstStyle/>
            <a:p>
              <a:pPr marL="342900" indent="-342900" algn="ctr">
                <a:lnSpc>
                  <a:spcPct val="80000"/>
                </a:lnSpc>
                <a:spcBef>
                  <a:spcPct val="20000"/>
                </a:spcBef>
              </a:pPr>
              <a:r>
                <a:rPr lang="en-US" altLang="zh-CN" sz="2400" dirty="0">
                  <a:latin typeface="华文新魏" panose="02010800040101010101" pitchFamily="2" charset="-122"/>
                  <a:ea typeface="华文新魏" panose="02010800040101010101" pitchFamily="2" charset="-122"/>
                </a:rPr>
                <a:t>S</a:t>
              </a:r>
              <a:r>
                <a:rPr lang="en-US" altLang="zh-CN" sz="2400" baseline="-25000" dirty="0">
                  <a:latin typeface="华文新魏" panose="02010800040101010101" pitchFamily="2" charset="-122"/>
                  <a:ea typeface="华文新魏" panose="02010800040101010101" pitchFamily="2" charset="-122"/>
                </a:rPr>
                <a:t>1</a:t>
              </a:r>
            </a:p>
          </p:txBody>
        </p:sp>
        <p:sp>
          <p:nvSpPr>
            <p:cNvPr id="500744" name="Oval 7"/>
            <p:cNvSpPr/>
            <p:nvPr/>
          </p:nvSpPr>
          <p:spPr>
            <a:xfrm>
              <a:off x="2936" y="2987"/>
              <a:ext cx="447" cy="427"/>
            </a:xfrm>
            <a:prstGeom prst="ellipse">
              <a:avLst/>
            </a:prstGeom>
            <a:noFill/>
            <a:ln w="38100" cap="flat" cmpd="sng">
              <a:solidFill>
                <a:schemeClr val="hlink"/>
              </a:solidFill>
              <a:prstDash val="solid"/>
              <a:round/>
              <a:headEnd type="none" w="med" len="med"/>
              <a:tailEnd type="none" w="med" len="med"/>
            </a:ln>
          </p:spPr>
          <p:txBody>
            <a:bodyPr wrap="none" anchor="ctr"/>
            <a:lstStyle/>
            <a:p>
              <a:pPr marL="342900" indent="-342900" algn="ctr">
                <a:lnSpc>
                  <a:spcPct val="80000"/>
                </a:lnSpc>
                <a:spcBef>
                  <a:spcPct val="20000"/>
                </a:spcBef>
              </a:pPr>
              <a:r>
                <a:rPr lang="en-US" altLang="zh-CN" sz="2400" dirty="0">
                  <a:latin typeface="华文新魏" panose="02010800040101010101" pitchFamily="2" charset="-122"/>
                  <a:ea typeface="华文新魏" panose="02010800040101010101" pitchFamily="2" charset="-122"/>
                </a:rPr>
                <a:t>S</a:t>
              </a:r>
              <a:r>
                <a:rPr lang="en-US" altLang="zh-CN" sz="2400" baseline="-25000" dirty="0">
                  <a:latin typeface="华文新魏" panose="02010800040101010101" pitchFamily="2" charset="-122"/>
                  <a:ea typeface="华文新魏" panose="02010800040101010101" pitchFamily="2" charset="-122"/>
                </a:rPr>
                <a:t>3</a:t>
              </a:r>
            </a:p>
          </p:txBody>
        </p:sp>
        <p:sp>
          <p:nvSpPr>
            <p:cNvPr id="500745" name="Oval 8"/>
            <p:cNvSpPr/>
            <p:nvPr/>
          </p:nvSpPr>
          <p:spPr>
            <a:xfrm>
              <a:off x="3740" y="3595"/>
              <a:ext cx="447" cy="427"/>
            </a:xfrm>
            <a:prstGeom prst="ellipse">
              <a:avLst/>
            </a:prstGeom>
            <a:noFill/>
            <a:ln w="38100" cap="flat" cmpd="sng">
              <a:solidFill>
                <a:schemeClr val="hlink"/>
              </a:solidFill>
              <a:prstDash val="solid"/>
              <a:round/>
              <a:headEnd type="none" w="med" len="med"/>
              <a:tailEnd type="none" w="med" len="med"/>
            </a:ln>
          </p:spPr>
          <p:txBody>
            <a:bodyPr wrap="none" anchor="ctr"/>
            <a:lstStyle/>
            <a:p>
              <a:pPr marL="342900" indent="-342900" algn="ctr">
                <a:lnSpc>
                  <a:spcPct val="80000"/>
                </a:lnSpc>
                <a:spcBef>
                  <a:spcPct val="20000"/>
                </a:spcBef>
              </a:pPr>
              <a:r>
                <a:rPr lang="en-US" altLang="zh-CN" sz="2400" dirty="0">
                  <a:latin typeface="华文新魏" panose="02010800040101010101" pitchFamily="2" charset="-122"/>
                  <a:ea typeface="华文新魏" panose="02010800040101010101" pitchFamily="2" charset="-122"/>
                </a:rPr>
                <a:t>S</a:t>
              </a:r>
              <a:r>
                <a:rPr lang="en-US" altLang="zh-CN" sz="2400" baseline="-25000" dirty="0">
                  <a:latin typeface="华文新魏" panose="02010800040101010101" pitchFamily="2" charset="-122"/>
                  <a:ea typeface="华文新魏" panose="02010800040101010101" pitchFamily="2" charset="-122"/>
                </a:rPr>
                <a:t>2</a:t>
              </a:r>
            </a:p>
          </p:txBody>
        </p:sp>
        <p:sp>
          <p:nvSpPr>
            <p:cNvPr id="500746" name="Line 12"/>
            <p:cNvSpPr/>
            <p:nvPr/>
          </p:nvSpPr>
          <p:spPr>
            <a:xfrm>
              <a:off x="4174" y="2707"/>
              <a:ext cx="400" cy="338"/>
            </a:xfrm>
            <a:prstGeom prst="line">
              <a:avLst/>
            </a:prstGeom>
            <a:ln w="38100" cap="flat" cmpd="sng">
              <a:solidFill>
                <a:schemeClr val="hlink"/>
              </a:solidFill>
              <a:prstDash val="solid"/>
              <a:round/>
              <a:headEnd type="none" w="med" len="med"/>
              <a:tailEnd type="triangle" w="med" len="med"/>
            </a:ln>
          </p:spPr>
          <p:txBody>
            <a:bodyPr/>
            <a:lstStyle/>
            <a:p>
              <a:endParaRPr lang="zh-CN" altLang="en-US"/>
            </a:p>
          </p:txBody>
        </p:sp>
        <p:sp>
          <p:nvSpPr>
            <p:cNvPr id="500747" name="Line 13"/>
            <p:cNvSpPr/>
            <p:nvPr/>
          </p:nvSpPr>
          <p:spPr>
            <a:xfrm flipH="1">
              <a:off x="4174" y="3377"/>
              <a:ext cx="433" cy="326"/>
            </a:xfrm>
            <a:prstGeom prst="line">
              <a:avLst/>
            </a:prstGeom>
            <a:ln w="38100" cap="flat" cmpd="sng">
              <a:solidFill>
                <a:schemeClr val="hlink"/>
              </a:solidFill>
              <a:prstDash val="solid"/>
              <a:round/>
              <a:headEnd type="none" w="med" len="med"/>
              <a:tailEnd type="triangle" w="med" len="med"/>
            </a:ln>
          </p:spPr>
          <p:txBody>
            <a:bodyPr/>
            <a:lstStyle/>
            <a:p>
              <a:endParaRPr lang="zh-CN" altLang="en-US"/>
            </a:p>
          </p:txBody>
        </p:sp>
        <p:sp>
          <p:nvSpPr>
            <p:cNvPr id="500748" name="Line 15"/>
            <p:cNvSpPr/>
            <p:nvPr/>
          </p:nvSpPr>
          <p:spPr>
            <a:xfrm flipV="1">
              <a:off x="3313" y="2659"/>
              <a:ext cx="420" cy="386"/>
            </a:xfrm>
            <a:prstGeom prst="line">
              <a:avLst/>
            </a:prstGeom>
            <a:ln w="38100" cap="flat" cmpd="sng">
              <a:solidFill>
                <a:schemeClr val="hlink"/>
              </a:solidFill>
              <a:prstDash val="solid"/>
              <a:round/>
              <a:headEnd type="none" w="med" len="med"/>
              <a:tailEnd type="triangle" w="med" len="med"/>
            </a:ln>
          </p:spPr>
          <p:txBody>
            <a:bodyPr/>
            <a:lstStyle/>
            <a:p>
              <a:endParaRPr lang="zh-CN" altLang="en-US"/>
            </a:p>
          </p:txBody>
        </p:sp>
      </p:grpSp>
      <p:sp>
        <p:nvSpPr>
          <p:cNvPr id="500749" name="Rectangle 17"/>
          <p:cNvSpPr/>
          <p:nvPr/>
        </p:nvSpPr>
        <p:spPr>
          <a:xfrm>
            <a:off x="689610" y="1268730"/>
            <a:ext cx="8109585" cy="1002030"/>
          </a:xfrm>
          <a:prstGeom prst="rect">
            <a:avLst/>
          </a:prstGeom>
          <a:noFill/>
          <a:ln w="9525">
            <a:noFill/>
          </a:ln>
        </p:spPr>
        <p:txBody>
          <a:bodyPr anchor="ctr"/>
          <a:lstStyle/>
          <a:p>
            <a:r>
              <a:rPr lang="zh-CN" altLang="en-US" sz="2100" b="1" dirty="0">
                <a:solidFill>
                  <a:schemeClr val="tx2"/>
                </a:solidFill>
                <a:latin typeface="华文新魏" panose="02010800040101010101" pitchFamily="2" charset="-122"/>
                <a:ea typeface="华文新魏" panose="02010800040101010101" pitchFamily="2" charset="-122"/>
              </a:rPr>
              <a:t>无规则计数器：这种计数器的计数值不是依数值大小的顺序计数。这种计数器的设计方式我们可以依照前述的状态图的方式来完成（只是少了输出及二进制编码分配）</a:t>
            </a:r>
            <a:br>
              <a:rPr lang="zh-CN" altLang="en-US" sz="2100" b="1" dirty="0">
                <a:solidFill>
                  <a:schemeClr val="tx2"/>
                </a:solidFill>
                <a:latin typeface="华文新魏" panose="02010800040101010101" pitchFamily="2" charset="-122"/>
                <a:ea typeface="华文新魏" panose="02010800040101010101" pitchFamily="2" charset="-122"/>
              </a:rPr>
            </a:br>
            <a:endParaRPr lang="zh-CN" altLang="en-US" sz="2100" b="1" dirty="0">
              <a:solidFill>
                <a:schemeClr val="tx2"/>
              </a:solidFill>
              <a:latin typeface="华文新魏" panose="02010800040101010101" pitchFamily="2" charset="-122"/>
              <a:ea typeface="华文新魏" panose="02010800040101010101" pitchFamily="2" charset="-122"/>
            </a:endParaRPr>
          </a:p>
        </p:txBody>
      </p:sp>
      <p:graphicFrame>
        <p:nvGraphicFramePr>
          <p:cNvPr id="473119" name="Group 31"/>
          <p:cNvGraphicFramePr>
            <a:graphicFrameLocks noGrp="1"/>
          </p:cNvGraphicFramePr>
          <p:nvPr>
            <p:custDataLst>
              <p:tags r:id="rId1"/>
            </p:custDataLst>
          </p:nvPr>
        </p:nvGraphicFramePr>
        <p:xfrm>
          <a:off x="5832475" y="2991485"/>
          <a:ext cx="2760980" cy="1891768"/>
        </p:xfrm>
        <a:graphic>
          <a:graphicData uri="http://schemas.openxmlformats.org/drawingml/2006/table">
            <a:tbl>
              <a:tblPr/>
              <a:tblGrid>
                <a:gridCol w="1380490">
                  <a:extLst>
                    <a:ext uri="{9D8B030D-6E8A-4147-A177-3AD203B41FA5}">
                      <a16:colId xmlns:a16="http://schemas.microsoft.com/office/drawing/2014/main" val="20000"/>
                    </a:ext>
                  </a:extLst>
                </a:gridCol>
                <a:gridCol w="1380490">
                  <a:extLst>
                    <a:ext uri="{9D8B030D-6E8A-4147-A177-3AD203B41FA5}">
                      <a16:colId xmlns:a16="http://schemas.microsoft.com/office/drawing/2014/main" val="20001"/>
                    </a:ext>
                  </a:extLst>
                </a:gridCol>
              </a:tblGrid>
              <a:tr h="53848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目前状态</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下一个状态</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25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0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001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1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011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2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101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3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111</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1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011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2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101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3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111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S</a:t>
                      </a:r>
                      <a:r>
                        <a:rPr kumimoji="0" lang="en-US" altLang="zh-CN" sz="1800" b="1" i="0" u="none" strike="noStrike" cap="none" normalizeH="0" baseline="-25000">
                          <a:ln>
                            <a:noFill/>
                          </a:ln>
                          <a:solidFill>
                            <a:schemeClr val="tx1"/>
                          </a:solidFill>
                          <a:effectLst/>
                          <a:latin typeface="Times New Roman" panose="02020603050405020304" pitchFamily="18" charset="0"/>
                          <a:ea typeface="华文新魏" panose="02010800040101010101" pitchFamily="2" charset="-122"/>
                        </a:rPr>
                        <a:t>0    </a:t>
                      </a:r>
                      <a:r>
                        <a:rPr kumimoji="0" lang="en-US" altLang="zh-CN" sz="1800" b="1"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001</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0749"/>
                                        </p:tgtEl>
                                        <p:attrNameLst>
                                          <p:attrName>style.visibility</p:attrName>
                                        </p:attrNameLst>
                                      </p:cBhvr>
                                      <p:to>
                                        <p:strVal val="visible"/>
                                      </p:to>
                                    </p:set>
                                    <p:anim calcmode="lin" valueType="num">
                                      <p:cBhvr additive="base">
                                        <p:cTn id="7" dur="500" fill="hold"/>
                                        <p:tgtEl>
                                          <p:spTgt spid="500749"/>
                                        </p:tgtEl>
                                        <p:attrNameLst>
                                          <p:attrName>ppt_x</p:attrName>
                                        </p:attrNameLst>
                                      </p:cBhvr>
                                      <p:tavLst>
                                        <p:tav tm="0">
                                          <p:val>
                                            <p:strVal val="#ppt_x"/>
                                          </p:val>
                                        </p:tav>
                                        <p:tav tm="100000">
                                          <p:val>
                                            <p:strVal val="#ppt_x"/>
                                          </p:val>
                                        </p:tav>
                                      </p:tavLst>
                                    </p:anim>
                                    <p:anim calcmode="lin" valueType="num">
                                      <p:cBhvr additive="base">
                                        <p:cTn id="8" dur="500" fill="hold"/>
                                        <p:tgtEl>
                                          <p:spTgt spid="500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0739">
                                            <p:txEl>
                                              <p:pRg st="0" end="0"/>
                                            </p:txEl>
                                          </p:spTgt>
                                        </p:tgtEl>
                                        <p:attrNameLst>
                                          <p:attrName>style.visibility</p:attrName>
                                        </p:attrNameLst>
                                      </p:cBhvr>
                                      <p:to>
                                        <p:strVal val="visible"/>
                                      </p:to>
                                    </p:set>
                                    <p:anim calcmode="lin" valueType="num">
                                      <p:cBhvr additive="base">
                                        <p:cTn id="13" dur="500" fill="hold"/>
                                        <p:tgtEl>
                                          <p:spTgt spid="5007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0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0739">
                                            <p:txEl>
                                              <p:pRg st="1" end="1"/>
                                            </p:txEl>
                                          </p:spTgt>
                                        </p:tgtEl>
                                        <p:attrNameLst>
                                          <p:attrName>style.visibility</p:attrName>
                                        </p:attrNameLst>
                                      </p:cBhvr>
                                      <p:to>
                                        <p:strVal val="visible"/>
                                      </p:to>
                                    </p:set>
                                    <p:anim calcmode="lin" valueType="num">
                                      <p:cBhvr additive="base">
                                        <p:cTn id="19" dur="500" fill="hold"/>
                                        <p:tgtEl>
                                          <p:spTgt spid="50073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0739">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00739">
                                            <p:txEl>
                                              <p:pRg st="2" end="2"/>
                                            </p:txEl>
                                          </p:spTgt>
                                        </p:tgtEl>
                                        <p:attrNameLst>
                                          <p:attrName>style.visibility</p:attrName>
                                        </p:attrNameLst>
                                      </p:cBhvr>
                                      <p:to>
                                        <p:strVal val="visible"/>
                                      </p:to>
                                    </p:set>
                                    <p:anim calcmode="lin" valueType="num">
                                      <p:cBhvr additive="base">
                                        <p:cTn id="23" dur="500" fill="hold"/>
                                        <p:tgtEl>
                                          <p:spTgt spid="50073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00739">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0739">
                                            <p:txEl>
                                              <p:pRg st="3" end="3"/>
                                            </p:txEl>
                                          </p:spTgt>
                                        </p:tgtEl>
                                        <p:attrNameLst>
                                          <p:attrName>style.visibility</p:attrName>
                                        </p:attrNameLst>
                                      </p:cBhvr>
                                      <p:to>
                                        <p:strVal val="visible"/>
                                      </p:to>
                                    </p:set>
                                    <p:anim calcmode="lin" valueType="num">
                                      <p:cBhvr additive="base">
                                        <p:cTn id="27" dur="500" fill="hold"/>
                                        <p:tgtEl>
                                          <p:spTgt spid="500739">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07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73119"/>
                                        </p:tgtEl>
                                        <p:attrNameLst>
                                          <p:attrName>style.visibility</p:attrName>
                                        </p:attrNameLst>
                                      </p:cBhvr>
                                      <p:to>
                                        <p:strVal val="visible"/>
                                      </p:to>
                                    </p:set>
                                    <p:anim calcmode="lin" valueType="num">
                                      <p:cBhvr additive="base">
                                        <p:cTn id="39" dur="500" fill="hold"/>
                                        <p:tgtEl>
                                          <p:spTgt spid="473119"/>
                                        </p:tgtEl>
                                        <p:attrNameLst>
                                          <p:attrName>ppt_x</p:attrName>
                                        </p:attrNameLst>
                                      </p:cBhvr>
                                      <p:tavLst>
                                        <p:tav tm="0">
                                          <p:val>
                                            <p:strVal val="#ppt_x"/>
                                          </p:val>
                                        </p:tav>
                                        <p:tav tm="100000">
                                          <p:val>
                                            <p:strVal val="#ppt_x"/>
                                          </p:val>
                                        </p:tav>
                                      </p:tavLst>
                                    </p:anim>
                                    <p:anim calcmode="lin" valueType="num">
                                      <p:cBhvr additive="base">
                                        <p:cTn id="40" dur="500" fill="hold"/>
                                        <p:tgtEl>
                                          <p:spTgt spid="473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P spid="500739" grpId="1" build="p"/>
      <p:bldP spid="50074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xfrm>
            <a:off x="357188" y="560388"/>
            <a:ext cx="3062287" cy="571500"/>
          </a:xfrm>
          <a:prstGeom prst="rect">
            <a:avLst/>
          </a:prstGeom>
          <a:noFill/>
          <a:ln w="9525">
            <a:noFill/>
          </a:ln>
        </p:spPr>
        <p:txBody>
          <a:bodyPr/>
          <a:lstStyle/>
          <a:p>
            <a:pPr eaLnBrk="1" hangingPunct="1"/>
            <a:r>
              <a:rPr lang="zh-CN" altLang="en-US" sz="2000" b="1" dirty="0">
                <a:latin typeface="华文新魏" panose="02010800040101010101" pitchFamily="2" charset="-122"/>
                <a:ea typeface="华文新魏" panose="02010800040101010101" pitchFamily="2" charset="-122"/>
              </a:rPr>
              <a:t>例</a:t>
            </a:r>
            <a:r>
              <a:rPr lang="en-US" altLang="zh-CN" sz="2000" b="1" dirty="0">
                <a:latin typeface="华文新魏" panose="02010800040101010101" pitchFamily="2" charset="-122"/>
                <a:ea typeface="华文新魏" panose="02010800040101010101" pitchFamily="2" charset="-122"/>
              </a:rPr>
              <a:t>2  </a:t>
            </a:r>
            <a:r>
              <a:rPr lang="zh-CN" altLang="en-US" sz="2000" b="1" dirty="0">
                <a:latin typeface="华文新魏" panose="02010800040101010101" pitchFamily="2" charset="-122"/>
                <a:ea typeface="华文新魏" panose="02010800040101010101" pitchFamily="2" charset="-122"/>
              </a:rPr>
              <a:t>设计八进制（模八）</a:t>
            </a:r>
            <a:br>
              <a:rPr lang="en-US" altLang="zh-CN" sz="2000" b="1" dirty="0">
                <a:latin typeface="华文新魏" panose="02010800040101010101" pitchFamily="2" charset="-122"/>
                <a:ea typeface="华文新魏" panose="02010800040101010101" pitchFamily="2" charset="-122"/>
              </a:rPr>
            </a:br>
            <a:r>
              <a:rPr lang="zh-CN" altLang="en-US" sz="2000" b="1" dirty="0">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步进码</a:t>
            </a:r>
            <a:r>
              <a:rPr lang="zh-CN" altLang="en-US" sz="2000" b="1" dirty="0">
                <a:latin typeface="华文新魏" panose="02010800040101010101" pitchFamily="2" charset="-122"/>
                <a:ea typeface="华文新魏" panose="02010800040101010101" pitchFamily="2" charset="-122"/>
              </a:rPr>
              <a:t>计数器。</a:t>
            </a:r>
          </a:p>
        </p:txBody>
      </p:sp>
      <p:graphicFrame>
        <p:nvGraphicFramePr>
          <p:cNvPr id="86019" name="Group 3"/>
          <p:cNvGraphicFramePr>
            <a:graphicFrameLocks noGrp="1"/>
          </p:cNvGraphicFramePr>
          <p:nvPr>
            <p:custDataLst>
              <p:tags r:id="rId1"/>
            </p:custDataLst>
          </p:nvPr>
        </p:nvGraphicFramePr>
        <p:xfrm>
          <a:off x="3995738" y="555625"/>
          <a:ext cx="4464050" cy="4116705"/>
        </p:xfrm>
        <a:graphic>
          <a:graphicData uri="http://schemas.openxmlformats.org/drawingml/2006/table">
            <a:tbl>
              <a:tblPr/>
              <a:tblGrid>
                <a:gridCol w="1740103">
                  <a:extLst>
                    <a:ext uri="{9D8B030D-6E8A-4147-A177-3AD203B41FA5}">
                      <a16:colId xmlns:a16="http://schemas.microsoft.com/office/drawing/2014/main" val="20000"/>
                    </a:ext>
                  </a:extLst>
                </a:gridCol>
                <a:gridCol w="2723947">
                  <a:extLst>
                    <a:ext uri="{9D8B030D-6E8A-4147-A177-3AD203B41FA5}">
                      <a16:colId xmlns:a16="http://schemas.microsoft.com/office/drawing/2014/main" val="20001"/>
                    </a:ext>
                  </a:extLst>
                </a:gridCol>
              </a:tblGrid>
              <a:tr h="246380">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p>
                  </a:txBody>
                  <a:tcPr marL="91431" marR="91431" marT="34219" marB="3421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6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6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6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r>
                        <a:rPr kumimoji="0" lang="en-US" altLang="zh-CN" sz="16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p>
                  </a:txBody>
                  <a:tcPr marL="91431" marR="91431" marT="34219" marB="34219"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8703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0   0   1   0</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txBody>
                  <a:tcPr marL="91431" marR="91431" marT="34219" marB="3421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9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9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a:t>
                      </a:r>
                    </a:p>
                  </a:txBody>
                  <a:tcPr marL="91431" marR="91431" marT="34219" marB="34219"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09582" name="Text Box 78"/>
          <p:cNvSpPr txBox="1"/>
          <p:nvPr/>
        </p:nvSpPr>
        <p:spPr>
          <a:xfrm>
            <a:off x="899592" y="3147814"/>
            <a:ext cx="2162175" cy="1014730"/>
          </a:xfrm>
          <a:prstGeom prst="rect">
            <a:avLst/>
          </a:prstGeom>
          <a:noFill/>
          <a:ln w="9525">
            <a:noFill/>
          </a:ln>
        </p:spPr>
        <p:txBody>
          <a:bodyPr>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第一步</a:t>
            </a:r>
            <a:r>
              <a:rPr lang="zh-CN" altLang="en-US" sz="2000"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列出次态真值表，如右表所示。</a:t>
            </a:r>
          </a:p>
        </p:txBody>
      </p:sp>
      <p:sp>
        <p:nvSpPr>
          <p:cNvPr id="5" name="Text Box 78">
            <a:extLst>
              <a:ext uri="{FF2B5EF4-FFF2-40B4-BE49-F238E27FC236}">
                <a16:creationId xmlns:a16="http://schemas.microsoft.com/office/drawing/2014/main" id="{E4E09287-597B-4932-88D6-8E363DCF48A3}"/>
              </a:ext>
            </a:extLst>
          </p:cNvPr>
          <p:cNvSpPr txBox="1"/>
          <p:nvPr/>
        </p:nvSpPr>
        <p:spPr>
          <a:xfrm>
            <a:off x="124135" y="1203598"/>
            <a:ext cx="3528392" cy="40011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任意相邻状态只有一位不同</a:t>
            </a:r>
          </a:p>
        </p:txBody>
      </p:sp>
      <p:sp>
        <p:nvSpPr>
          <p:cNvPr id="6" name="Text Box 78">
            <a:extLst>
              <a:ext uri="{FF2B5EF4-FFF2-40B4-BE49-F238E27FC236}">
                <a16:creationId xmlns:a16="http://schemas.microsoft.com/office/drawing/2014/main" id="{4A7AFC7A-5E45-4010-84F7-60B7777EA6C1}"/>
              </a:ext>
            </a:extLst>
          </p:cNvPr>
          <p:cNvSpPr txBox="1"/>
          <p:nvPr/>
        </p:nvSpPr>
        <p:spPr>
          <a:xfrm>
            <a:off x="124135" y="1563638"/>
            <a:ext cx="3528392" cy="1323439"/>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在时序脉冲序列作用下，四位触发器状态不断向左移动，唯有最高位</a:t>
            </a:r>
            <a:r>
              <a:rPr lang="en-US" altLang="zh-CN" sz="2000" b="1" dirty="0">
                <a:latin typeface="华文新魏" panose="02010800040101010101" pitchFamily="2" charset="-122"/>
                <a:ea typeface="华文新魏" panose="02010800040101010101" pitchFamily="2" charset="-122"/>
              </a:rPr>
              <a:t>Q</a:t>
            </a:r>
            <a:r>
              <a:rPr lang="en-US" altLang="zh-CN" sz="2000" b="1" baseline="-25000" dirty="0">
                <a:latin typeface="华文新魏" panose="02010800040101010101" pitchFamily="2" charset="-122"/>
                <a:ea typeface="华文新魏" panose="02010800040101010101" pitchFamily="2" charset="-122"/>
              </a:rPr>
              <a:t>4</a:t>
            </a:r>
            <a:r>
              <a:rPr lang="zh-CN" altLang="en-US" sz="2000" b="1" dirty="0">
                <a:latin typeface="华文新魏" panose="02010800040101010101" pitchFamily="2" charset="-122"/>
                <a:ea typeface="华文新魏" panose="02010800040101010101" pitchFamily="2" charset="-122"/>
              </a:rPr>
              <a:t>反向后再移至最低位</a:t>
            </a:r>
            <a:r>
              <a:rPr lang="en-US" altLang="zh-CN" sz="2000" b="1" dirty="0">
                <a:latin typeface="华文新魏" panose="02010800040101010101" pitchFamily="2" charset="-122"/>
                <a:ea typeface="华文新魏" panose="02010800040101010101" pitchFamily="2" charset="-122"/>
              </a:rPr>
              <a:t>Q</a:t>
            </a:r>
            <a:r>
              <a:rPr lang="en-US" altLang="zh-CN" sz="2000" b="1" baseline="-25000" dirty="0">
                <a:latin typeface="华文新魏" panose="02010800040101010101" pitchFamily="2" charset="-122"/>
                <a:ea typeface="华文新魏" panose="02010800040101010101" pitchFamily="2" charset="-122"/>
              </a:rPr>
              <a:t>1</a:t>
            </a:r>
            <a:endParaRPr lang="zh-CN" altLang="en-US" sz="2000" b="1" baseline="-25000" dirty="0">
              <a:latin typeface="华文新魏" panose="02010800040101010101" pitchFamily="2" charset="-122"/>
              <a:ea typeface="华文新魏" panose="02010800040101010101" pitchFamily="2" charset="-122"/>
            </a:endParaRPr>
          </a:p>
        </p:txBody>
      </p:sp>
      <p:sp>
        <p:nvSpPr>
          <p:cNvPr id="7" name="Text Box 78">
            <a:extLst>
              <a:ext uri="{FF2B5EF4-FFF2-40B4-BE49-F238E27FC236}">
                <a16:creationId xmlns:a16="http://schemas.microsoft.com/office/drawing/2014/main" id="{C399E909-8BFB-4187-874F-A18B9027B51D}"/>
              </a:ext>
            </a:extLst>
          </p:cNvPr>
          <p:cNvSpPr txBox="1"/>
          <p:nvPr/>
        </p:nvSpPr>
        <p:spPr>
          <a:xfrm>
            <a:off x="120365" y="2787774"/>
            <a:ext cx="3528392" cy="400110"/>
          </a:xfrm>
          <a:prstGeom prst="rect">
            <a:avLst/>
          </a:prstGeom>
          <a:noFill/>
          <a:ln w="9525">
            <a:noFill/>
          </a:ln>
        </p:spPr>
        <p:txBody>
          <a:bodyPr wrap="square">
            <a:spAutoFit/>
          </a:bodyPr>
          <a:lstStyle/>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扭环移位寄存器</a:t>
            </a:r>
            <a:endParaRPr lang="zh-CN" altLang="en-US" sz="2000" b="1" baseline="-2500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582"/>
                                        </p:tgtEl>
                                        <p:attrNameLst>
                                          <p:attrName>style.visibility</p:attrName>
                                        </p:attrNameLst>
                                      </p:cBhvr>
                                      <p:to>
                                        <p:strVal val="visible"/>
                                      </p:to>
                                    </p:set>
                                    <p:anim calcmode="lin" valueType="num">
                                      <p:cBhvr additive="base">
                                        <p:cTn id="7" dur="500" fill="hold"/>
                                        <p:tgtEl>
                                          <p:spTgt spid="109582"/>
                                        </p:tgtEl>
                                        <p:attrNameLst>
                                          <p:attrName>ppt_x</p:attrName>
                                        </p:attrNameLst>
                                      </p:cBhvr>
                                      <p:tavLst>
                                        <p:tav tm="0">
                                          <p:val>
                                            <p:strVal val="#ppt_x"/>
                                          </p:val>
                                        </p:tav>
                                        <p:tav tm="100000">
                                          <p:val>
                                            <p:strVal val="#ppt_x"/>
                                          </p:val>
                                        </p:tav>
                                      </p:tavLst>
                                    </p:anim>
                                    <p:anim calcmode="lin" valueType="num">
                                      <p:cBhvr additive="base">
                                        <p:cTn id="8" dur="500" fill="hold"/>
                                        <p:tgtEl>
                                          <p:spTgt spid="1095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6019"/>
                                        </p:tgtEl>
                                        <p:attrNameLst>
                                          <p:attrName>style.visibility</p:attrName>
                                        </p:attrNameLst>
                                      </p:cBhvr>
                                      <p:to>
                                        <p:strVal val="visible"/>
                                      </p:to>
                                    </p:set>
                                    <p:anim calcmode="lin" valueType="num">
                                      <p:cBhvr additive="base">
                                        <p:cTn id="13" dur="500" fill="hold"/>
                                        <p:tgtEl>
                                          <p:spTgt spid="86019"/>
                                        </p:tgtEl>
                                        <p:attrNameLst>
                                          <p:attrName>ppt_x</p:attrName>
                                        </p:attrNameLst>
                                      </p:cBhvr>
                                      <p:tavLst>
                                        <p:tav tm="0">
                                          <p:val>
                                            <p:strVal val="#ppt_x"/>
                                          </p:val>
                                        </p:tav>
                                        <p:tav tm="100000">
                                          <p:val>
                                            <p:strVal val="#ppt_x"/>
                                          </p:val>
                                        </p:tav>
                                      </p:tavLst>
                                    </p:anim>
                                    <p:anim calcmode="lin" valueType="num">
                                      <p:cBhvr additive="base">
                                        <p:cTn id="14"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2" grpId="0"/>
      <p:bldP spid="5" grpId="0"/>
      <p:bldP spid="6"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a:xfrm>
            <a:off x="533400" y="449263"/>
            <a:ext cx="8382000" cy="571500"/>
          </a:xfrm>
          <a:prstGeom prst="rect">
            <a:avLst/>
          </a:prstGeom>
          <a:noFill/>
          <a:ln w="9525">
            <a:noFill/>
          </a:ln>
        </p:spPr>
        <p:txBody>
          <a:bodyPr/>
          <a:lstStyle/>
          <a:p>
            <a:pPr eaLnBrk="1" hangingPunct="1"/>
            <a:r>
              <a:rPr lang="zh-CN" altLang="en-US" sz="2000" b="1" dirty="0">
                <a:latin typeface="华文新魏" panose="02010800040101010101" pitchFamily="2" charset="-122"/>
                <a:ea typeface="华文新魏" panose="02010800040101010101" pitchFamily="2" charset="-122"/>
              </a:rPr>
              <a:t>第二步：根据次态真值表，画出计数器的卡诺图。</a:t>
            </a:r>
          </a:p>
        </p:txBody>
      </p:sp>
      <p:sp>
        <p:nvSpPr>
          <p:cNvPr id="110595" name="Text Box 155"/>
          <p:cNvSpPr txBox="1"/>
          <p:nvPr/>
        </p:nvSpPr>
        <p:spPr>
          <a:xfrm>
            <a:off x="838200" y="379413"/>
            <a:ext cx="709613" cy="400050"/>
          </a:xfrm>
          <a:prstGeom prst="rect">
            <a:avLst/>
          </a:prstGeom>
          <a:noFill/>
          <a:ln w="9525">
            <a:noFill/>
          </a:ln>
        </p:spPr>
        <p:txBody>
          <a:bodyPr>
            <a:spAutoFit/>
          </a:bodyPr>
          <a:lstStyle/>
          <a:p>
            <a:pPr algn="r" eaLnBrk="1" hangingPunct="1">
              <a:spcBef>
                <a:spcPct val="50000"/>
              </a:spcBef>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graphicFrame>
        <p:nvGraphicFramePr>
          <p:cNvPr id="87044" name="Group 4"/>
          <p:cNvGraphicFramePr>
            <a:graphicFrameLocks noGrp="1"/>
          </p:cNvGraphicFramePr>
          <p:nvPr/>
        </p:nvGraphicFramePr>
        <p:xfrm>
          <a:off x="457200" y="773113"/>
          <a:ext cx="2514600" cy="1822451"/>
        </p:xfrm>
        <a:graphic>
          <a:graphicData uri="http://schemas.openxmlformats.org/drawingml/2006/table">
            <a:tbl>
              <a:tblPr/>
              <a:tblGrid>
                <a:gridCol w="501650">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tblGrid>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110633" name="Group 287"/>
          <p:cNvGrpSpPr/>
          <p:nvPr/>
        </p:nvGrpSpPr>
        <p:grpSpPr>
          <a:xfrm>
            <a:off x="228600" y="712788"/>
            <a:ext cx="2362200" cy="2212975"/>
            <a:chOff x="0" y="-73"/>
            <a:chExt cx="1488" cy="1859"/>
          </a:xfrm>
        </p:grpSpPr>
        <p:sp>
          <p:nvSpPr>
            <p:cNvPr id="110767" name="Text Box 157"/>
            <p:cNvSpPr txBox="1"/>
            <p:nvPr/>
          </p:nvSpPr>
          <p:spPr>
            <a:xfrm>
              <a:off x="0" y="144"/>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p>
          </p:txBody>
        </p:sp>
        <p:sp>
          <p:nvSpPr>
            <p:cNvPr id="110768" name="Text Box 154"/>
            <p:cNvSpPr txBox="1"/>
            <p:nvPr/>
          </p:nvSpPr>
          <p:spPr>
            <a:xfrm>
              <a:off x="354" y="-73"/>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p>
          </p:txBody>
        </p:sp>
        <p:sp>
          <p:nvSpPr>
            <p:cNvPr id="110769" name="Text Box 156"/>
            <p:cNvSpPr txBox="1"/>
            <p:nvPr/>
          </p:nvSpPr>
          <p:spPr>
            <a:xfrm>
              <a:off x="877" y="1450"/>
              <a:ext cx="611"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baseline="30000" dirty="0">
                  <a:latin typeface="Calibri" panose="020F0502020204030204" pitchFamily="34" charset="0"/>
                  <a:ea typeface="宋体" panose="02010600030101010101" pitchFamily="2" charset="-122"/>
                </a:rPr>
                <a:t>n+1</a:t>
              </a:r>
              <a:endParaRPr lang="en-US" altLang="zh-CN" sz="2000" b="1" baseline="-25000" dirty="0">
                <a:latin typeface="Calibri" panose="020F0502020204030204" pitchFamily="34" charset="0"/>
                <a:ea typeface="宋体" panose="02010600030101010101" pitchFamily="2" charset="-122"/>
              </a:endParaRPr>
            </a:p>
          </p:txBody>
        </p:sp>
        <p:sp>
          <p:nvSpPr>
            <p:cNvPr id="110770" name="Rectangle 190"/>
            <p:cNvSpPr/>
            <p:nvPr/>
          </p:nvSpPr>
          <p:spPr>
            <a:xfrm>
              <a:off x="816" y="346"/>
              <a:ext cx="528" cy="1056"/>
            </a:xfrm>
            <a:prstGeom prst="rect">
              <a:avLst/>
            </a:prstGeom>
            <a:noFill/>
            <a:ln w="28575" cap="flat" cmpd="sng">
              <a:solidFill>
                <a:schemeClr val="accent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grpSp>
      <p:graphicFrame>
        <p:nvGraphicFramePr>
          <p:cNvPr id="87098" name="Group 58"/>
          <p:cNvGraphicFramePr>
            <a:graphicFrameLocks noGrp="1"/>
          </p:cNvGraphicFramePr>
          <p:nvPr/>
        </p:nvGraphicFramePr>
        <p:xfrm>
          <a:off x="3298825" y="773113"/>
          <a:ext cx="2514600" cy="1822451"/>
        </p:xfrm>
        <a:graphic>
          <a:graphicData uri="http://schemas.openxmlformats.org/drawingml/2006/table">
            <a:tbl>
              <a:tblPr/>
              <a:tblGrid>
                <a:gridCol w="501650">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tblGrid>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110671" name="Group 396"/>
          <p:cNvGrpSpPr/>
          <p:nvPr/>
        </p:nvGrpSpPr>
        <p:grpSpPr>
          <a:xfrm>
            <a:off x="3070225" y="655638"/>
            <a:ext cx="2727325" cy="2330450"/>
            <a:chOff x="0" y="0"/>
            <a:chExt cx="1680" cy="1786"/>
          </a:xfrm>
        </p:grpSpPr>
        <p:sp>
          <p:nvSpPr>
            <p:cNvPr id="110763" name="Text Box 338"/>
            <p:cNvSpPr txBox="1"/>
            <p:nvPr/>
          </p:nvSpPr>
          <p:spPr>
            <a:xfrm>
              <a:off x="0" y="180"/>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p>
          </p:txBody>
        </p:sp>
        <p:sp>
          <p:nvSpPr>
            <p:cNvPr id="110764" name="Text Box 339"/>
            <p:cNvSpPr txBox="1"/>
            <p:nvPr/>
          </p:nvSpPr>
          <p:spPr>
            <a:xfrm>
              <a:off x="336" y="0"/>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p>
          </p:txBody>
        </p:sp>
        <p:sp>
          <p:nvSpPr>
            <p:cNvPr id="110765" name="Text Box 340"/>
            <p:cNvSpPr txBox="1"/>
            <p:nvPr/>
          </p:nvSpPr>
          <p:spPr>
            <a:xfrm>
              <a:off x="877" y="1450"/>
              <a:ext cx="611"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r>
                <a:rPr lang="en-US" altLang="zh-CN" sz="2000" b="1" baseline="30000" dirty="0">
                  <a:latin typeface="Calibri" panose="020F0502020204030204" pitchFamily="34" charset="0"/>
                  <a:ea typeface="宋体" panose="02010600030101010101" pitchFamily="2" charset="-122"/>
                </a:rPr>
                <a:t>n+1</a:t>
              </a:r>
              <a:endParaRPr lang="en-US" altLang="zh-CN" sz="2000" b="1" baseline="-25000" dirty="0">
                <a:latin typeface="Calibri" panose="020F0502020204030204" pitchFamily="34" charset="0"/>
                <a:ea typeface="宋体" panose="02010600030101010101" pitchFamily="2" charset="-122"/>
              </a:endParaRPr>
            </a:p>
          </p:txBody>
        </p:sp>
        <p:sp>
          <p:nvSpPr>
            <p:cNvPr id="110766" name="Rectangle 341"/>
            <p:cNvSpPr/>
            <p:nvPr/>
          </p:nvSpPr>
          <p:spPr>
            <a:xfrm>
              <a:off x="528" y="922"/>
              <a:ext cx="1152" cy="480"/>
            </a:xfrm>
            <a:prstGeom prst="rect">
              <a:avLst/>
            </a:prstGeom>
            <a:noFill/>
            <a:ln w="28575" cap="flat" cmpd="sng">
              <a:solidFill>
                <a:schemeClr val="accent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grpSp>
      <p:graphicFrame>
        <p:nvGraphicFramePr>
          <p:cNvPr id="87152" name="Group 112"/>
          <p:cNvGraphicFramePr>
            <a:graphicFrameLocks noGrp="1"/>
          </p:cNvGraphicFramePr>
          <p:nvPr/>
        </p:nvGraphicFramePr>
        <p:xfrm>
          <a:off x="457200" y="2728913"/>
          <a:ext cx="2514600" cy="1822451"/>
        </p:xfrm>
        <a:graphic>
          <a:graphicData uri="http://schemas.openxmlformats.org/drawingml/2006/table">
            <a:tbl>
              <a:tblPr/>
              <a:tblGrid>
                <a:gridCol w="501650">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tblGrid>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110709" name="Group 397"/>
          <p:cNvGrpSpPr/>
          <p:nvPr/>
        </p:nvGrpSpPr>
        <p:grpSpPr>
          <a:xfrm>
            <a:off x="179388" y="2659063"/>
            <a:ext cx="2667000" cy="2235200"/>
            <a:chOff x="0" y="-93"/>
            <a:chExt cx="1680" cy="1879"/>
          </a:xfrm>
        </p:grpSpPr>
        <p:sp>
          <p:nvSpPr>
            <p:cNvPr id="110759" name="Text Box 392"/>
            <p:cNvSpPr txBox="1"/>
            <p:nvPr/>
          </p:nvSpPr>
          <p:spPr>
            <a:xfrm>
              <a:off x="0" y="144"/>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p>
          </p:txBody>
        </p:sp>
        <p:sp>
          <p:nvSpPr>
            <p:cNvPr id="110760" name="Text Box 393"/>
            <p:cNvSpPr txBox="1"/>
            <p:nvPr/>
          </p:nvSpPr>
          <p:spPr>
            <a:xfrm>
              <a:off x="330" y="-93"/>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p>
          </p:txBody>
        </p:sp>
        <p:sp>
          <p:nvSpPr>
            <p:cNvPr id="110761" name="Text Box 394"/>
            <p:cNvSpPr txBox="1"/>
            <p:nvPr/>
          </p:nvSpPr>
          <p:spPr>
            <a:xfrm>
              <a:off x="877" y="1450"/>
              <a:ext cx="611"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n+1</a:t>
              </a:r>
              <a:endParaRPr lang="en-US" altLang="zh-CN" sz="2000" b="1" baseline="-25000" dirty="0">
                <a:latin typeface="Calibri" panose="020F0502020204030204" pitchFamily="34" charset="0"/>
                <a:ea typeface="宋体" panose="02010600030101010101" pitchFamily="2" charset="-122"/>
              </a:endParaRPr>
            </a:p>
          </p:txBody>
        </p:sp>
        <p:sp>
          <p:nvSpPr>
            <p:cNvPr id="110762" name="Rectangle 395"/>
            <p:cNvSpPr/>
            <p:nvPr/>
          </p:nvSpPr>
          <p:spPr>
            <a:xfrm>
              <a:off x="528" y="634"/>
              <a:ext cx="1152" cy="480"/>
            </a:xfrm>
            <a:prstGeom prst="rect">
              <a:avLst/>
            </a:prstGeom>
            <a:noFill/>
            <a:ln w="28575" cap="flat" cmpd="sng">
              <a:solidFill>
                <a:schemeClr val="accent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grpSp>
      <p:graphicFrame>
        <p:nvGraphicFramePr>
          <p:cNvPr id="87206" name="Group 166"/>
          <p:cNvGraphicFramePr>
            <a:graphicFrameLocks noGrp="1"/>
          </p:cNvGraphicFramePr>
          <p:nvPr/>
        </p:nvGraphicFramePr>
        <p:xfrm>
          <a:off x="3298825" y="2728913"/>
          <a:ext cx="2514600" cy="1822451"/>
        </p:xfrm>
        <a:graphic>
          <a:graphicData uri="http://schemas.openxmlformats.org/drawingml/2006/table">
            <a:tbl>
              <a:tblPr/>
              <a:tblGrid>
                <a:gridCol w="501650">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501650">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tblGrid>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cap="flat">
                      <a:noFill/>
                    </a:lnB>
                    <a:lnTlToBr w="12700" cap="flat" cmpd="sng" algn="ctr">
                      <a:solidFill>
                        <a:srgbClr val="FFFF00"/>
                      </a:solidFill>
                      <a:prstDash val="solid"/>
                      <a:miter lim="800000"/>
                      <a:headEnd type="none" w="med" len="med"/>
                      <a:tailEnd type="none" w="med" len="med"/>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cap="flat">
                      <a:noFill/>
                    </a:lnR>
                    <a:lnT cap="flat">
                      <a:noFill/>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51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cap="flat">
                      <a:noFill/>
                    </a:lnL>
                    <a:lnR w="12700" cap="flat" cmpd="sng" algn="ctr">
                      <a:solidFill>
                        <a:srgbClr val="000000"/>
                      </a:solidFill>
                      <a:prstDash val="solid"/>
                      <a:miter lim="800000"/>
                      <a:headEnd type="none" w="med" len="med"/>
                      <a:tailEnd type="none" w="med" len="med"/>
                    </a:lnR>
                    <a:lnT cap="flat">
                      <a:noFill/>
                    </a:lnT>
                    <a:lnB cap="flat">
                      <a:noFill/>
                    </a:lnB>
                    <a:lnTlToBr>
                      <a:noFill/>
                    </a:lnTlToBr>
                    <a:lnBlToTr>
                      <a:noFill/>
                    </a:lnBlToTr>
                    <a:no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endParaRPr kumimoji="0" lang="zh-CN" altLang="en-US"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34290" marB="3429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80000"/>
                        </a:lnSpc>
                        <a:spcBef>
                          <a:spcPct val="20000"/>
                        </a:spcBef>
                        <a:spcAft>
                          <a:spcPct val="0"/>
                        </a:spcAft>
                        <a:buClrTx/>
                        <a:buSzTx/>
                        <a:buFont typeface="Arial" panose="020B0604020202020204" pitchFamily="34" charset="0"/>
                        <a:buNone/>
                      </a:pPr>
                      <a:r>
                        <a:rPr kumimoji="0" lang="en-US" altLang="zh-CN" sz="21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d</a:t>
                      </a:r>
                    </a:p>
                  </a:txBody>
                  <a:tcPr marT="34290" marB="3429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110747" name="Group 452"/>
          <p:cNvGrpSpPr/>
          <p:nvPr/>
        </p:nvGrpSpPr>
        <p:grpSpPr>
          <a:xfrm>
            <a:off x="3070225" y="2659063"/>
            <a:ext cx="2362200" cy="2222500"/>
            <a:chOff x="0" y="-81"/>
            <a:chExt cx="1488" cy="1867"/>
          </a:xfrm>
        </p:grpSpPr>
        <p:sp>
          <p:nvSpPr>
            <p:cNvPr id="110755" name="Text Box 448"/>
            <p:cNvSpPr txBox="1"/>
            <p:nvPr/>
          </p:nvSpPr>
          <p:spPr>
            <a:xfrm>
              <a:off x="0" y="144"/>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p>
          </p:txBody>
        </p:sp>
        <p:sp>
          <p:nvSpPr>
            <p:cNvPr id="110756" name="Text Box 449"/>
            <p:cNvSpPr txBox="1"/>
            <p:nvPr/>
          </p:nvSpPr>
          <p:spPr>
            <a:xfrm>
              <a:off x="313" y="-81"/>
              <a:ext cx="558"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p>
          </p:txBody>
        </p:sp>
        <p:sp>
          <p:nvSpPr>
            <p:cNvPr id="110757" name="Text Box 450"/>
            <p:cNvSpPr txBox="1"/>
            <p:nvPr/>
          </p:nvSpPr>
          <p:spPr>
            <a:xfrm>
              <a:off x="877" y="1450"/>
              <a:ext cx="611" cy="336"/>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r>
                <a:rPr lang="en-US" altLang="zh-CN" sz="2000" b="1" baseline="30000" dirty="0">
                  <a:latin typeface="Calibri" panose="020F0502020204030204" pitchFamily="34" charset="0"/>
                  <a:ea typeface="宋体" panose="02010600030101010101" pitchFamily="2" charset="-122"/>
                </a:rPr>
                <a:t>n+1</a:t>
              </a:r>
              <a:endParaRPr lang="en-US" altLang="zh-CN" sz="2000" b="1" baseline="-25000" dirty="0">
                <a:latin typeface="Calibri" panose="020F0502020204030204" pitchFamily="34" charset="0"/>
                <a:ea typeface="宋体" panose="02010600030101010101" pitchFamily="2" charset="-122"/>
              </a:endParaRPr>
            </a:p>
          </p:txBody>
        </p:sp>
        <p:sp>
          <p:nvSpPr>
            <p:cNvPr id="110758" name="Rectangle 451"/>
            <p:cNvSpPr/>
            <p:nvPr/>
          </p:nvSpPr>
          <p:spPr>
            <a:xfrm>
              <a:off x="528" y="298"/>
              <a:ext cx="528" cy="1104"/>
            </a:xfrm>
            <a:prstGeom prst="rect">
              <a:avLst/>
            </a:prstGeom>
            <a:noFill/>
            <a:ln w="28575" cap="flat" cmpd="sng">
              <a:solidFill>
                <a:schemeClr val="accent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sz="2000" dirty="0">
                <a:latin typeface="Calibri" panose="020F0502020204030204" pitchFamily="34" charset="0"/>
                <a:ea typeface="宋体" panose="02010600030101010101" pitchFamily="2" charset="-122"/>
              </a:endParaRPr>
            </a:p>
          </p:txBody>
        </p:sp>
      </p:grpSp>
      <p:grpSp>
        <p:nvGrpSpPr>
          <p:cNvPr id="110748" name="Group 458"/>
          <p:cNvGrpSpPr/>
          <p:nvPr/>
        </p:nvGrpSpPr>
        <p:grpSpPr>
          <a:xfrm>
            <a:off x="6356350" y="2484438"/>
            <a:ext cx="2438400" cy="2343150"/>
            <a:chOff x="0" y="0"/>
            <a:chExt cx="1536" cy="1970"/>
          </a:xfrm>
        </p:grpSpPr>
        <p:sp>
          <p:nvSpPr>
            <p:cNvPr id="110753" name="Line 454"/>
            <p:cNvSpPr/>
            <p:nvPr/>
          </p:nvSpPr>
          <p:spPr>
            <a:xfrm>
              <a:off x="960" y="1566"/>
              <a:ext cx="144" cy="0"/>
            </a:xfrm>
            <a:prstGeom prst="line">
              <a:avLst/>
            </a:prstGeom>
            <a:ln w="9525" cap="flat" cmpd="sng">
              <a:solidFill>
                <a:srgbClr val="FFFF00"/>
              </a:solidFill>
              <a:prstDash val="solid"/>
              <a:miter/>
              <a:headEnd type="none" w="med" len="med"/>
              <a:tailEnd type="none" w="med" len="med"/>
            </a:ln>
          </p:spPr>
          <p:txBody>
            <a:bodyPr/>
            <a:lstStyle/>
            <a:p>
              <a:endParaRPr lang="zh-CN" altLang="en-US"/>
            </a:p>
          </p:txBody>
        </p:sp>
        <p:sp>
          <p:nvSpPr>
            <p:cNvPr id="110754" name="Text Box 455"/>
            <p:cNvSpPr txBox="1"/>
            <p:nvPr/>
          </p:nvSpPr>
          <p:spPr>
            <a:xfrm>
              <a:off x="0" y="0"/>
              <a:ext cx="1536" cy="1970"/>
            </a:xfrm>
            <a:prstGeom prst="rect">
              <a:avLst/>
            </a:prstGeom>
            <a:noFill/>
            <a:ln w="9525">
              <a:noFill/>
            </a:ln>
          </p:spPr>
          <p:txBody>
            <a:bodyPr>
              <a:spAutoFit/>
            </a:bodyPr>
            <a:lstStyle/>
            <a:p>
              <a:pPr eaLnBrk="1" hangingPunct="1">
                <a:lnSpc>
                  <a:spcPct val="80000"/>
                </a:lnSpc>
                <a:spcBef>
                  <a:spcPct val="50000"/>
                </a:spcBef>
                <a:buFont typeface="Arial" panose="020B0604020202020204" pitchFamily="34" charset="0"/>
              </a:pPr>
              <a:endParaRPr lang="en-US" altLang="zh-CN" sz="2000" dirty="0">
                <a:latin typeface="Calibri" panose="020F0502020204030204" pitchFamily="34" charset="0"/>
                <a:ea typeface="宋体" panose="02010600030101010101" pitchFamily="2" charset="-122"/>
              </a:endParaRPr>
            </a:p>
            <a:p>
              <a:pPr eaLnBrk="1" hangingPunct="1">
                <a:lnSpc>
                  <a:spcPct val="8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次态方程 </a:t>
              </a:r>
            </a:p>
            <a:p>
              <a:pPr algn="ctr" eaLnBrk="1" hangingPunct="1">
                <a:lnSpc>
                  <a:spcPct val="8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4</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 Q</a:t>
              </a:r>
              <a:r>
                <a:rPr lang="en-US" altLang="zh-CN" sz="2000" b="1" baseline="-25000" dirty="0">
                  <a:latin typeface="Calibri" panose="020F0502020204030204" pitchFamily="34" charset="0"/>
                  <a:ea typeface="宋体" panose="02010600030101010101" pitchFamily="2" charset="-122"/>
                </a:rPr>
                <a:t>3</a:t>
              </a:r>
              <a:endParaRPr lang="en-US" altLang="zh-CN" sz="2000" b="1" dirty="0">
                <a:latin typeface="Calibri" panose="020F0502020204030204" pitchFamily="34" charset="0"/>
                <a:ea typeface="宋体" panose="02010600030101010101" pitchFamily="2" charset="-122"/>
              </a:endParaRPr>
            </a:p>
            <a:p>
              <a:pPr algn="ctr" eaLnBrk="1" hangingPunct="1">
                <a:lnSpc>
                  <a:spcPct val="8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3</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 Q</a:t>
              </a:r>
              <a:r>
                <a:rPr lang="en-US" altLang="zh-CN" sz="2000" b="1" baseline="-25000" dirty="0">
                  <a:latin typeface="Calibri" panose="020F0502020204030204" pitchFamily="34" charset="0"/>
                  <a:ea typeface="宋体" panose="02010600030101010101" pitchFamily="2" charset="-122"/>
                </a:rPr>
                <a:t>2</a:t>
              </a:r>
            </a:p>
            <a:p>
              <a:pPr algn="ctr" eaLnBrk="1" hangingPunct="1">
                <a:lnSpc>
                  <a:spcPct val="8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2</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 Q</a:t>
              </a:r>
              <a:r>
                <a:rPr lang="en-US" altLang="zh-CN" sz="2000" b="1" baseline="-25000" dirty="0">
                  <a:latin typeface="Calibri" panose="020F0502020204030204" pitchFamily="34" charset="0"/>
                  <a:ea typeface="宋体" panose="02010600030101010101" pitchFamily="2" charset="-122"/>
                </a:rPr>
                <a:t>1 </a:t>
              </a:r>
            </a:p>
            <a:p>
              <a:pPr algn="ctr" eaLnBrk="1" hangingPunct="1">
                <a:lnSpc>
                  <a:spcPct val="80000"/>
                </a:lnSpc>
                <a:spcBef>
                  <a:spcPct val="50000"/>
                </a:spcBef>
                <a:buFont typeface="Arial" panose="020B0604020202020204" pitchFamily="34" charset="0"/>
              </a:pPr>
              <a:r>
                <a:rPr lang="en-US" altLang="zh-CN" sz="2000" b="1" dirty="0">
                  <a:latin typeface="Calibri" panose="020F0502020204030204" pitchFamily="34" charset="0"/>
                  <a:ea typeface="宋体" panose="02010600030101010101" pitchFamily="2" charset="-122"/>
                </a:rPr>
                <a:t>Q</a:t>
              </a:r>
              <a:r>
                <a:rPr lang="en-US" altLang="zh-CN" sz="2000" b="1" baseline="-25000" dirty="0">
                  <a:latin typeface="Calibri" panose="020F0502020204030204" pitchFamily="34" charset="0"/>
                  <a:ea typeface="宋体" panose="02010600030101010101" pitchFamily="2" charset="-122"/>
                </a:rPr>
                <a:t>1</a:t>
              </a:r>
              <a:r>
                <a:rPr lang="en-US" altLang="zh-CN" sz="2000" b="1" baseline="30000" dirty="0">
                  <a:latin typeface="Calibri" panose="020F0502020204030204" pitchFamily="34" charset="0"/>
                  <a:ea typeface="宋体" panose="02010600030101010101" pitchFamily="2" charset="-122"/>
                </a:rPr>
                <a:t>n+1 </a:t>
              </a:r>
              <a:r>
                <a:rPr lang="en-US" altLang="zh-CN" sz="2000" b="1" dirty="0">
                  <a:latin typeface="Calibri" panose="020F0502020204030204" pitchFamily="34" charset="0"/>
                  <a:ea typeface="宋体" panose="02010600030101010101" pitchFamily="2" charset="-122"/>
                </a:rPr>
                <a:t>= Q</a:t>
              </a:r>
              <a:r>
                <a:rPr lang="en-US" altLang="zh-CN" sz="2000" b="1" baseline="-25000" dirty="0">
                  <a:latin typeface="Calibri" panose="020F0502020204030204" pitchFamily="34" charset="0"/>
                  <a:ea typeface="宋体" panose="02010600030101010101" pitchFamily="2" charset="-122"/>
                </a:rPr>
                <a:t>4</a:t>
              </a:r>
            </a:p>
          </p:txBody>
        </p:sp>
      </p:grpSp>
      <p:cxnSp>
        <p:nvCxnSpPr>
          <p:cNvPr id="110749" name="直接连接符 30"/>
          <p:cNvCxnSpPr/>
          <p:nvPr/>
        </p:nvCxnSpPr>
        <p:spPr>
          <a:xfrm flipH="1" flipV="1">
            <a:off x="377825" y="804863"/>
            <a:ext cx="600075" cy="333375"/>
          </a:xfrm>
          <a:prstGeom prst="line">
            <a:avLst/>
          </a:prstGeom>
          <a:ln w="9525" cap="flat" cmpd="sng">
            <a:solidFill>
              <a:schemeClr val="tx1"/>
            </a:solidFill>
            <a:prstDash val="solid"/>
            <a:headEnd type="none" w="med" len="med"/>
            <a:tailEnd type="none" w="med" len="med"/>
          </a:ln>
        </p:spPr>
      </p:cxnSp>
      <p:cxnSp>
        <p:nvCxnSpPr>
          <p:cNvPr id="110750" name="直接连接符 31"/>
          <p:cNvCxnSpPr/>
          <p:nvPr/>
        </p:nvCxnSpPr>
        <p:spPr>
          <a:xfrm flipH="1" flipV="1">
            <a:off x="382588" y="2767013"/>
            <a:ext cx="600075" cy="330200"/>
          </a:xfrm>
          <a:prstGeom prst="line">
            <a:avLst/>
          </a:prstGeom>
          <a:ln w="9525" cap="flat" cmpd="sng">
            <a:solidFill>
              <a:schemeClr val="tx1"/>
            </a:solidFill>
            <a:prstDash val="solid"/>
            <a:headEnd type="none" w="med" len="med"/>
            <a:tailEnd type="none" w="med" len="med"/>
          </a:ln>
        </p:spPr>
      </p:cxnSp>
      <p:cxnSp>
        <p:nvCxnSpPr>
          <p:cNvPr id="110751" name="直接连接符 32"/>
          <p:cNvCxnSpPr/>
          <p:nvPr/>
        </p:nvCxnSpPr>
        <p:spPr>
          <a:xfrm flipH="1" flipV="1">
            <a:off x="3213100" y="811213"/>
            <a:ext cx="600075" cy="330200"/>
          </a:xfrm>
          <a:prstGeom prst="line">
            <a:avLst/>
          </a:prstGeom>
          <a:ln w="9525" cap="flat" cmpd="sng">
            <a:solidFill>
              <a:schemeClr val="tx1"/>
            </a:solidFill>
            <a:prstDash val="solid"/>
            <a:headEnd type="none" w="med" len="med"/>
            <a:tailEnd type="none" w="med" len="med"/>
          </a:ln>
        </p:spPr>
      </p:cxnSp>
      <p:cxnSp>
        <p:nvCxnSpPr>
          <p:cNvPr id="110752" name="直接连接符 33"/>
          <p:cNvCxnSpPr/>
          <p:nvPr/>
        </p:nvCxnSpPr>
        <p:spPr>
          <a:xfrm flipH="1" flipV="1">
            <a:off x="3186113" y="2760663"/>
            <a:ext cx="600075" cy="330200"/>
          </a:xfrm>
          <a:prstGeom prst="line">
            <a:avLst/>
          </a:prstGeom>
          <a:ln w="9525" cap="flat" cmpd="sng">
            <a:solidFill>
              <a:schemeClr val="tx1"/>
            </a:solidFill>
            <a:prstDash val="solid"/>
            <a:headEnd type="none" w="med" len="med"/>
            <a:tailEnd type="none" w="med" len="med"/>
          </a:ln>
        </p:spPr>
      </p:cxnSp>
      <p:graphicFrame>
        <p:nvGraphicFramePr>
          <p:cNvPr id="86019" name="Group 3"/>
          <p:cNvGraphicFramePr>
            <a:graphicFrameLocks noGrp="1"/>
          </p:cNvGraphicFramePr>
          <p:nvPr>
            <p:custDataLst>
              <p:tags r:id="rId1"/>
            </p:custDataLst>
          </p:nvPr>
        </p:nvGraphicFramePr>
        <p:xfrm>
          <a:off x="6420485" y="530225"/>
          <a:ext cx="2528570" cy="2726294"/>
        </p:xfrm>
        <a:graphic>
          <a:graphicData uri="http://schemas.openxmlformats.org/drawingml/2006/table">
            <a:tbl>
              <a:tblPr/>
              <a:tblGrid>
                <a:gridCol w="98552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tblGrid>
              <a:tr h="18732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 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p>
                  </a:txBody>
                  <a:tcPr marL="91431" marR="91431" marT="34219" marB="3421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2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2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2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2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r>
                        <a:rPr kumimoji="0" lang="en-US" altLang="zh-CN" sz="12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p>
                  </a:txBody>
                  <a:tcPr marL="91431" marR="91431" marT="34219" marB="34219"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2533015">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0   0   1   0</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txBody>
                  <a:tcPr marL="91431" marR="91431" marT="34219" marB="34219"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d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r>
                        <a:rPr kumimoji="0" lang="en-US" altLang="zh-CN" sz="12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a:t>
                      </a:r>
                      <a:r>
                        <a:rPr kumimoji="0" lang="en-US" altLang="zh-CN" sz="1200" b="1" i="0" u="none" strike="noStrike" cap="none" normalizeH="0" baseline="0" dirty="0" err="1">
                          <a:ln>
                            <a:noFill/>
                          </a:ln>
                          <a:solidFill>
                            <a:srgbClr val="FF9900"/>
                          </a:solidFill>
                          <a:effectLst/>
                          <a:latin typeface="Times New Roman" panose="02020603050405020304" pitchFamily="18" charset="0"/>
                          <a:ea typeface="宋体" panose="02010600030101010101" pitchFamily="2" charset="-122"/>
                        </a:rPr>
                        <a:t>d</a:t>
                      </a:r>
                      <a:endPar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a:t>
                      </a:r>
                    </a:p>
                  </a:txBody>
                  <a:tcPr marL="91431" marR="91431" marT="34219" marB="34219"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p:cNvSpPr>
          <p:nvPr>
            <p:ph type="title"/>
          </p:nvPr>
        </p:nvSpPr>
        <p:spPr>
          <a:xfrm>
            <a:off x="250825" y="700088"/>
            <a:ext cx="4897438" cy="571500"/>
          </a:xfrm>
          <a:prstGeom prst="rect">
            <a:avLst/>
          </a:prstGeom>
          <a:noFill/>
          <a:ln w="9525">
            <a:noFill/>
          </a:ln>
        </p:spPr>
        <p:txBody>
          <a:bodyPr/>
          <a:lstStyle/>
          <a:p>
            <a:pPr eaLnBrk="1" hangingPunct="1">
              <a:lnSpc>
                <a:spcPct val="140000"/>
              </a:lnSpc>
            </a:pPr>
            <a:r>
              <a:rPr lang="zh-CN" altLang="en-US" sz="1800" b="1" dirty="0">
                <a:highlight>
                  <a:srgbClr val="FF0000"/>
                </a:highlight>
                <a:latin typeface="华文新魏" panose="02010800040101010101" pitchFamily="2" charset="-122"/>
                <a:ea typeface="华文新魏" panose="02010800040101010101" pitchFamily="2" charset="-122"/>
              </a:rPr>
              <a:t>第三步</a:t>
            </a:r>
            <a:r>
              <a:rPr lang="zh-CN" altLang="en-US" sz="1800" b="1" dirty="0">
                <a:latin typeface="华文新魏" panose="02010800040101010101" pitchFamily="2" charset="-122"/>
                <a:ea typeface="华文新魏" panose="02010800040101010101" pitchFamily="2" charset="-122"/>
              </a:rPr>
              <a:t>：根据卡诺图确定次态真值表的无关项。</a:t>
            </a:r>
          </a:p>
        </p:txBody>
      </p:sp>
      <p:graphicFrame>
        <p:nvGraphicFramePr>
          <p:cNvPr id="88067" name="Group 3"/>
          <p:cNvGraphicFramePr>
            <a:graphicFrameLocks noGrp="1"/>
          </p:cNvGraphicFramePr>
          <p:nvPr/>
        </p:nvGraphicFramePr>
        <p:xfrm>
          <a:off x="5246688" y="449263"/>
          <a:ext cx="3573463" cy="4416425"/>
        </p:xfrm>
        <a:graphic>
          <a:graphicData uri="http://schemas.openxmlformats.org/drawingml/2006/table">
            <a:tbl>
              <a:tblPr/>
              <a:tblGrid>
                <a:gridCol w="1787525">
                  <a:extLst>
                    <a:ext uri="{9D8B030D-6E8A-4147-A177-3AD203B41FA5}">
                      <a16:colId xmlns:a16="http://schemas.microsoft.com/office/drawing/2014/main" val="20000"/>
                    </a:ext>
                  </a:extLst>
                </a:gridCol>
                <a:gridCol w="1785938">
                  <a:extLst>
                    <a:ext uri="{9D8B030D-6E8A-4147-A177-3AD203B41FA5}">
                      <a16:colId xmlns:a16="http://schemas.microsoft.com/office/drawing/2014/main" val="20001"/>
                    </a:ext>
                  </a:extLst>
                </a:gridCol>
              </a:tblGrid>
              <a:tr h="66245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p>
                  </a:txBody>
                  <a:tcPr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p>
                  </a:txBody>
                  <a:tcPr marT="34232" marB="3423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5397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0   0   1   0</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txBody>
                  <a:tcPr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1</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0   0   1</a:t>
                      </a:r>
                      <a:endPar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1</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0   1   1</a:t>
                      </a:r>
                      <a:endPar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C000"/>
                          </a:solidFill>
                          <a:effectLst/>
                          <a:latin typeface="Times New Roman" panose="02020603050405020304" pitchFamily="18" charset="0"/>
                          <a:ea typeface="宋体" panose="02010600030101010101" pitchFamily="2" charset="-122"/>
                        </a:rPr>
                        <a:t>0</a:t>
                      </a: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 </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0   1   0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0 </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1   0   0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0</a:t>
                      </a: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   1   1   0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a:t>
                      </a:r>
                    </a:p>
                  </a:txBody>
                  <a:tcPr marT="34232" marB="3423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111630" name="图片 1"/>
          <p:cNvPicPr>
            <a:picLocks noChangeAspect="1"/>
          </p:cNvPicPr>
          <p:nvPr/>
        </p:nvPicPr>
        <p:blipFill>
          <a:blip r:embed="rId2"/>
          <a:stretch>
            <a:fillRect/>
          </a:stretch>
        </p:blipFill>
        <p:spPr>
          <a:xfrm>
            <a:off x="468313" y="1304925"/>
            <a:ext cx="4319587" cy="3121025"/>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a:xfrm>
            <a:off x="285750" y="571500"/>
            <a:ext cx="2701925" cy="571500"/>
          </a:xfrm>
          <a:prstGeom prst="rect">
            <a:avLst/>
          </a:prstGeom>
          <a:noFill/>
          <a:ln w="9525">
            <a:noFill/>
          </a:ln>
        </p:spPr>
        <p:txBody>
          <a:bodyPr/>
          <a:lstStyle/>
          <a:p>
            <a:pPr eaLnBrk="1" hangingPunct="1">
              <a:lnSpc>
                <a:spcPct val="110000"/>
              </a:lnSpc>
            </a:pPr>
            <a:r>
              <a:rPr lang="zh-CN" altLang="en-US" sz="1800" b="1" dirty="0">
                <a:latin typeface="华文新魏" panose="02010800040101010101" pitchFamily="2" charset="-122"/>
                <a:ea typeface="华文新魏" panose="02010800040101010101" pitchFamily="2" charset="-122"/>
              </a:rPr>
              <a:t>第四步：分析存在挂起现象的状态表和状态图。</a:t>
            </a:r>
          </a:p>
        </p:txBody>
      </p:sp>
      <p:graphicFrame>
        <p:nvGraphicFramePr>
          <p:cNvPr id="89091" name="Group 3"/>
          <p:cNvGraphicFramePr>
            <a:graphicFrameLocks noGrp="1"/>
          </p:cNvGraphicFramePr>
          <p:nvPr/>
        </p:nvGraphicFramePr>
        <p:xfrm>
          <a:off x="4176713" y="449263"/>
          <a:ext cx="3490912" cy="4416425"/>
        </p:xfrm>
        <a:graphic>
          <a:graphicData uri="http://schemas.openxmlformats.org/drawingml/2006/table">
            <a:tbl>
              <a:tblPr/>
              <a:tblGrid>
                <a:gridCol w="1745456">
                  <a:extLst>
                    <a:ext uri="{9D8B030D-6E8A-4147-A177-3AD203B41FA5}">
                      <a16:colId xmlns:a16="http://schemas.microsoft.com/office/drawing/2014/main" val="20000"/>
                    </a:ext>
                  </a:extLst>
                </a:gridCol>
                <a:gridCol w="1745456">
                  <a:extLst>
                    <a:ext uri="{9D8B030D-6E8A-4147-A177-3AD203B41FA5}">
                      <a16:colId xmlns:a16="http://schemas.microsoft.com/office/drawing/2014/main" val="20001"/>
                    </a:ext>
                  </a:extLst>
                </a:gridCol>
              </a:tblGrid>
              <a:tr h="66245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p>
                  </a:txBody>
                  <a:tcPr marL="91421" marR="91421"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p>
                  </a:txBody>
                  <a:tcPr marL="91421" marR="91421" marT="34232" marB="3423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5397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0   0   1   0</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1   1   1   1</a:t>
                      </a:r>
                    </a:p>
                  </a:txBody>
                  <a:tcPr marL="91421" marR="91421"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1   0   0   1</a:t>
                      </a:r>
                      <a:endPar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1   0   1   1</a:t>
                      </a:r>
                      <a:endParaRPr kumimoji="0"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0   0   1   0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0   1   1   0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a:t>
                      </a:r>
                    </a:p>
                  </a:txBody>
                  <a:tcPr marL="91421" marR="91421" marT="34232" marB="34232"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112654" name="Group 112"/>
          <p:cNvGrpSpPr/>
          <p:nvPr/>
        </p:nvGrpSpPr>
        <p:grpSpPr>
          <a:xfrm>
            <a:off x="42862" y="1274763"/>
            <a:ext cx="3459163" cy="3297635"/>
            <a:chOff x="-133" y="0"/>
            <a:chExt cx="2179" cy="2770"/>
          </a:xfrm>
        </p:grpSpPr>
        <p:sp>
          <p:nvSpPr>
            <p:cNvPr id="112655" name="Oval 113"/>
            <p:cNvSpPr/>
            <p:nvPr/>
          </p:nvSpPr>
          <p:spPr>
            <a:xfrm>
              <a:off x="1151" y="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solidFill>
                    <a:srgbClr val="FF0000"/>
                  </a:solidFill>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rPr>
                <a:t>0010</a:t>
              </a:r>
              <a:endParaRPr lang="en-US" altLang="zh-CN" sz="1800" baseline="-250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endParaRPr>
            </a:p>
          </p:txBody>
        </p:sp>
        <p:sp>
          <p:nvSpPr>
            <p:cNvPr id="112656" name="Oval 114"/>
            <p:cNvSpPr/>
            <p:nvPr/>
          </p:nvSpPr>
          <p:spPr>
            <a:xfrm>
              <a:off x="1229" y="243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1101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57" name="Oval 115"/>
            <p:cNvSpPr/>
            <p:nvPr/>
          </p:nvSpPr>
          <p:spPr>
            <a:xfrm>
              <a:off x="1706" y="1824"/>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rPr>
                <a:t>0110</a:t>
              </a:r>
              <a:endParaRPr lang="en-US" altLang="zh-CN" sz="1800" baseline="-250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endParaRPr>
            </a:p>
          </p:txBody>
        </p:sp>
        <p:sp>
          <p:nvSpPr>
            <p:cNvPr id="112658" name="Oval 116"/>
            <p:cNvSpPr/>
            <p:nvPr/>
          </p:nvSpPr>
          <p:spPr>
            <a:xfrm>
              <a:off x="668" y="1845"/>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1010</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59" name="Oval 117"/>
            <p:cNvSpPr/>
            <p:nvPr/>
          </p:nvSpPr>
          <p:spPr>
            <a:xfrm>
              <a:off x="1691" y="120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1011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0" name="Oval 118"/>
            <p:cNvSpPr/>
            <p:nvPr/>
          </p:nvSpPr>
          <p:spPr>
            <a:xfrm>
              <a:off x="656" y="1248"/>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0100</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1" name="Oval 119"/>
            <p:cNvSpPr/>
            <p:nvPr/>
          </p:nvSpPr>
          <p:spPr>
            <a:xfrm>
              <a:off x="1679" y="576"/>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0101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2" name="Oval 120"/>
            <p:cNvSpPr/>
            <p:nvPr/>
          </p:nvSpPr>
          <p:spPr>
            <a:xfrm>
              <a:off x="671" y="624"/>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3" name="Line 121"/>
            <p:cNvSpPr>
              <a:spLocks noChangeAspect="1"/>
            </p:cNvSpPr>
            <p:nvPr/>
          </p:nvSpPr>
          <p:spPr>
            <a:xfrm>
              <a:off x="1439" y="28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4" name="Line 122"/>
            <p:cNvSpPr/>
            <p:nvPr/>
          </p:nvSpPr>
          <p:spPr>
            <a:xfrm>
              <a:off x="1871" y="912"/>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5" name="Line 123"/>
            <p:cNvSpPr/>
            <p:nvPr/>
          </p:nvSpPr>
          <p:spPr>
            <a:xfrm>
              <a:off x="1871" y="1536"/>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6" name="Line 124"/>
            <p:cNvSpPr/>
            <p:nvPr/>
          </p:nvSpPr>
          <p:spPr>
            <a:xfrm flipV="1">
              <a:off x="815" y="960"/>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7" name="Line 125"/>
            <p:cNvSpPr/>
            <p:nvPr/>
          </p:nvSpPr>
          <p:spPr>
            <a:xfrm flipV="1">
              <a:off x="831" y="1575"/>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8" name="Line 126"/>
            <p:cNvSpPr/>
            <p:nvPr/>
          </p:nvSpPr>
          <p:spPr>
            <a:xfrm flipH="1">
              <a:off x="1535" y="2160"/>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9" name="Line 127"/>
            <p:cNvSpPr/>
            <p:nvPr/>
          </p:nvSpPr>
          <p:spPr>
            <a:xfrm flipH="1" flipV="1">
              <a:off x="962" y="214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70" name="Line 128"/>
            <p:cNvSpPr/>
            <p:nvPr/>
          </p:nvSpPr>
          <p:spPr>
            <a:xfrm flipV="1">
              <a:off x="875" y="28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71" name="Text Box 129"/>
            <p:cNvSpPr txBox="1"/>
            <p:nvPr/>
          </p:nvSpPr>
          <p:spPr>
            <a:xfrm>
              <a:off x="-133" y="1820"/>
              <a:ext cx="763" cy="336"/>
            </a:xfrm>
            <a:prstGeom prst="rect">
              <a:avLst/>
            </a:prstGeom>
            <a:noFill/>
            <a:ln w="9525">
              <a:noFill/>
            </a:ln>
          </p:spPr>
          <p:txBody>
            <a:bodyPr wrap="none">
              <a:spAutoFit/>
            </a:bodyPr>
            <a:lstStyle/>
            <a:p>
              <a:pPr algn="ctr"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无效序列</a:t>
              </a:r>
            </a:p>
          </p:txBody>
        </p:sp>
      </p:grpSp>
      <p:sp>
        <p:nvSpPr>
          <p:cNvPr id="22" name="Text Box 129">
            <a:extLst>
              <a:ext uri="{FF2B5EF4-FFF2-40B4-BE49-F238E27FC236}">
                <a16:creationId xmlns:a16="http://schemas.microsoft.com/office/drawing/2014/main" id="{4CC6BB9F-CF0B-4EBC-BF23-D10DABCBB916}"/>
              </a:ext>
            </a:extLst>
          </p:cNvPr>
          <p:cNvSpPr txBox="1"/>
          <p:nvPr/>
        </p:nvSpPr>
        <p:spPr>
          <a:xfrm>
            <a:off x="5238" y="3850966"/>
            <a:ext cx="1723549" cy="400110"/>
          </a:xfrm>
          <a:prstGeom prst="rect">
            <a:avLst/>
          </a:prstGeom>
          <a:noFill/>
          <a:ln w="9525">
            <a:noFill/>
          </a:ln>
        </p:spPr>
        <p:txBody>
          <a:bodyPr wrap="none">
            <a:spAutoFit/>
          </a:bodyPr>
          <a:lstStyle/>
          <a:p>
            <a:pPr algn="ctr"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独立的闭合环</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a:xfrm>
            <a:off x="285750" y="571500"/>
            <a:ext cx="3782194" cy="571500"/>
          </a:xfrm>
          <a:prstGeom prst="rect">
            <a:avLst/>
          </a:prstGeom>
          <a:noFill/>
          <a:ln w="9525">
            <a:noFill/>
          </a:ln>
        </p:spPr>
        <p:txBody>
          <a:bodyPr/>
          <a:lstStyle/>
          <a:p>
            <a:pPr eaLnBrk="1" hangingPunct="1">
              <a:lnSpc>
                <a:spcPct val="110000"/>
              </a:lnSpc>
            </a:pPr>
            <a:r>
              <a:rPr lang="zh-CN" altLang="en-US" sz="1800" b="1" dirty="0">
                <a:latin typeface="华文新魏" panose="02010800040101010101" pitchFamily="2" charset="-122"/>
                <a:ea typeface="华文新魏" panose="02010800040101010101" pitchFamily="2" charset="-122"/>
              </a:rPr>
              <a:t>第四步：分析存在挂起现象的状态表和状态图。</a:t>
            </a:r>
          </a:p>
        </p:txBody>
      </p:sp>
      <p:grpSp>
        <p:nvGrpSpPr>
          <p:cNvPr id="112654" name="Group 112"/>
          <p:cNvGrpSpPr/>
          <p:nvPr/>
        </p:nvGrpSpPr>
        <p:grpSpPr>
          <a:xfrm>
            <a:off x="5076058" y="785136"/>
            <a:ext cx="3459163" cy="3297635"/>
            <a:chOff x="-133" y="0"/>
            <a:chExt cx="2179" cy="2770"/>
          </a:xfrm>
        </p:grpSpPr>
        <p:sp>
          <p:nvSpPr>
            <p:cNvPr id="112655" name="Oval 113"/>
            <p:cNvSpPr/>
            <p:nvPr/>
          </p:nvSpPr>
          <p:spPr>
            <a:xfrm>
              <a:off x="1151" y="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solidFill>
                    <a:srgbClr val="FF0000"/>
                  </a:solidFill>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rPr>
                <a:t>0010</a:t>
              </a:r>
              <a:endParaRPr lang="en-US" altLang="zh-CN" sz="1800" baseline="-250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endParaRPr>
            </a:p>
          </p:txBody>
        </p:sp>
        <p:sp>
          <p:nvSpPr>
            <p:cNvPr id="112656" name="Oval 114"/>
            <p:cNvSpPr/>
            <p:nvPr/>
          </p:nvSpPr>
          <p:spPr>
            <a:xfrm>
              <a:off x="1229" y="243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1101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57" name="Oval 115"/>
            <p:cNvSpPr/>
            <p:nvPr/>
          </p:nvSpPr>
          <p:spPr>
            <a:xfrm>
              <a:off x="1706" y="1824"/>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rPr>
                <a:t>0110</a:t>
              </a:r>
              <a:endParaRPr lang="en-US" altLang="zh-CN" sz="1800" baseline="-25000" dirty="0">
                <a:ln w="22225">
                  <a:solidFill>
                    <a:schemeClr val="accent2"/>
                  </a:solidFill>
                  <a:prstDash val="solid"/>
                </a:ln>
                <a:solidFill>
                  <a:srgbClr val="FF0000"/>
                </a:solidFill>
                <a:effectLst/>
                <a:latin typeface="Calibri" panose="020F0502020204030204" pitchFamily="34" charset="0"/>
                <a:ea typeface="宋体" panose="02010600030101010101" pitchFamily="2" charset="-122"/>
              </a:endParaRPr>
            </a:p>
          </p:txBody>
        </p:sp>
        <p:sp>
          <p:nvSpPr>
            <p:cNvPr id="112658" name="Oval 116"/>
            <p:cNvSpPr/>
            <p:nvPr/>
          </p:nvSpPr>
          <p:spPr>
            <a:xfrm>
              <a:off x="668" y="1845"/>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1010</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59" name="Oval 117"/>
            <p:cNvSpPr/>
            <p:nvPr/>
          </p:nvSpPr>
          <p:spPr>
            <a:xfrm>
              <a:off x="1691" y="1200"/>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1011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0" name="Oval 118"/>
            <p:cNvSpPr/>
            <p:nvPr/>
          </p:nvSpPr>
          <p:spPr>
            <a:xfrm>
              <a:off x="656" y="1248"/>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0100</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1" name="Oval 119"/>
            <p:cNvSpPr/>
            <p:nvPr/>
          </p:nvSpPr>
          <p:spPr>
            <a:xfrm>
              <a:off x="1679" y="576"/>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2000" dirty="0">
                  <a:latin typeface="Calibri" panose="020F0502020204030204" pitchFamily="34" charset="0"/>
                  <a:ea typeface="宋体" panose="02010600030101010101" pitchFamily="2" charset="-122"/>
                </a:rPr>
                <a:t> </a:t>
              </a: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0101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2" name="Oval 120"/>
            <p:cNvSpPr/>
            <p:nvPr/>
          </p:nvSpPr>
          <p:spPr>
            <a:xfrm>
              <a:off x="671" y="624"/>
              <a:ext cx="340" cy="340"/>
            </a:xfrm>
            <a:prstGeom prst="ellipse">
              <a:avLst/>
            </a:prstGeom>
            <a:solidFill>
              <a:schemeClr val="accent1"/>
            </a:solidFill>
            <a:ln w="9525" cap="flat" cmpd="sng">
              <a:solidFill>
                <a:schemeClr val="bg1"/>
              </a:solidFill>
              <a:prstDash val="solid"/>
              <a:miter/>
              <a:headEnd type="none" w="med" len="med"/>
              <a:tailEnd type="none" w="med" len="med"/>
            </a:ln>
          </p:spPr>
          <p:txBody>
            <a:bodyPr wrap="none" anchor="ctr"/>
            <a:lstStyle/>
            <a:p>
              <a:pPr algn="ctr" eaLnBrk="1" hangingPunct="1">
                <a:buFont typeface="Arial" panose="020B0604020202020204" pitchFamily="34" charset="0"/>
              </a:pPr>
              <a:r>
                <a:rPr lang="en-US" altLang="zh-CN" sz="18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rPr>
                <a:t>1001</a:t>
              </a:r>
              <a:endParaRPr lang="en-US" altLang="zh-CN" sz="1800" baseline="-25000" dirty="0">
                <a:ln w="22225">
                  <a:solidFill>
                    <a:schemeClr val="accent2"/>
                  </a:solidFill>
                  <a:prstDash val="solid"/>
                </a:ln>
                <a:solidFill>
                  <a:schemeClr val="accent2">
                    <a:lumMod val="40000"/>
                    <a:lumOff val="60000"/>
                  </a:schemeClr>
                </a:solidFill>
                <a:effectLst/>
                <a:latin typeface="Calibri" panose="020F0502020204030204" pitchFamily="34" charset="0"/>
                <a:ea typeface="宋体" panose="02010600030101010101" pitchFamily="2" charset="-122"/>
              </a:endParaRPr>
            </a:p>
          </p:txBody>
        </p:sp>
        <p:sp>
          <p:nvSpPr>
            <p:cNvPr id="112663" name="Line 121"/>
            <p:cNvSpPr>
              <a:spLocks noChangeAspect="1"/>
            </p:cNvSpPr>
            <p:nvPr/>
          </p:nvSpPr>
          <p:spPr>
            <a:xfrm>
              <a:off x="1439" y="28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4" name="Line 122"/>
            <p:cNvSpPr/>
            <p:nvPr/>
          </p:nvSpPr>
          <p:spPr>
            <a:xfrm>
              <a:off x="1871" y="912"/>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5" name="Line 123"/>
            <p:cNvSpPr/>
            <p:nvPr/>
          </p:nvSpPr>
          <p:spPr>
            <a:xfrm>
              <a:off x="1871" y="1536"/>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6" name="Line 124"/>
            <p:cNvSpPr/>
            <p:nvPr/>
          </p:nvSpPr>
          <p:spPr>
            <a:xfrm flipV="1">
              <a:off x="815" y="960"/>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7" name="Line 125"/>
            <p:cNvSpPr/>
            <p:nvPr/>
          </p:nvSpPr>
          <p:spPr>
            <a:xfrm flipV="1">
              <a:off x="831" y="1575"/>
              <a:ext cx="0" cy="272"/>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8" name="Line 126"/>
            <p:cNvSpPr/>
            <p:nvPr/>
          </p:nvSpPr>
          <p:spPr>
            <a:xfrm flipH="1">
              <a:off x="1535" y="2160"/>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69" name="Line 127"/>
            <p:cNvSpPr/>
            <p:nvPr/>
          </p:nvSpPr>
          <p:spPr>
            <a:xfrm flipH="1" flipV="1">
              <a:off x="962" y="214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70" name="Line 128"/>
            <p:cNvSpPr/>
            <p:nvPr/>
          </p:nvSpPr>
          <p:spPr>
            <a:xfrm flipV="1">
              <a:off x="875" y="288"/>
              <a:ext cx="313" cy="313"/>
            </a:xfrm>
            <a:prstGeom prst="line">
              <a:avLst/>
            </a:prstGeom>
            <a:ln w="6350" cap="flat" cmpd="sng">
              <a:solidFill>
                <a:srgbClr val="4472C4"/>
              </a:solidFill>
              <a:prstDash val="solid"/>
              <a:headEnd type="none" w="med" len="med"/>
              <a:tailEnd type="triangle" w="med" len="med"/>
            </a:ln>
          </p:spPr>
          <p:txBody>
            <a:bodyPr/>
            <a:lstStyle/>
            <a:p>
              <a:endParaRPr lang="zh-CN" altLang="en-US"/>
            </a:p>
          </p:txBody>
        </p:sp>
        <p:sp>
          <p:nvSpPr>
            <p:cNvPr id="112671" name="Text Box 129"/>
            <p:cNvSpPr txBox="1"/>
            <p:nvPr/>
          </p:nvSpPr>
          <p:spPr>
            <a:xfrm>
              <a:off x="-133" y="1820"/>
              <a:ext cx="763" cy="336"/>
            </a:xfrm>
            <a:prstGeom prst="rect">
              <a:avLst/>
            </a:prstGeom>
            <a:noFill/>
            <a:ln w="9525">
              <a:noFill/>
            </a:ln>
          </p:spPr>
          <p:txBody>
            <a:bodyPr wrap="none">
              <a:spAutoFit/>
            </a:bodyPr>
            <a:lstStyle/>
            <a:p>
              <a:pPr algn="ctr"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无效序列</a:t>
              </a:r>
            </a:p>
          </p:txBody>
        </p:sp>
      </p:grpSp>
      <p:sp>
        <p:nvSpPr>
          <p:cNvPr id="22" name="Text Box 129">
            <a:extLst>
              <a:ext uri="{FF2B5EF4-FFF2-40B4-BE49-F238E27FC236}">
                <a16:creationId xmlns:a16="http://schemas.microsoft.com/office/drawing/2014/main" id="{4CC6BB9F-CF0B-4EBC-BF23-D10DABCBB916}"/>
              </a:ext>
            </a:extLst>
          </p:cNvPr>
          <p:cNvSpPr txBox="1"/>
          <p:nvPr/>
        </p:nvSpPr>
        <p:spPr>
          <a:xfrm>
            <a:off x="198984" y="1302978"/>
            <a:ext cx="4445024" cy="1631216"/>
          </a:xfrm>
          <a:prstGeom prst="rect">
            <a:avLst/>
          </a:prstGeom>
          <a:noFill/>
          <a:ln w="9525">
            <a:noFill/>
          </a:ln>
        </p:spPr>
        <p:txBody>
          <a:bodyPr wrap="square">
            <a:spAutoFit/>
          </a:bodyPr>
          <a:lstStyle/>
          <a:p>
            <a:pPr algn="just"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挂起原因：</a:t>
            </a:r>
            <a:r>
              <a:rPr lang="en-US" altLang="zh-CN" sz="2000" dirty="0">
                <a:latin typeface="华文新魏" panose="02010800040101010101" pitchFamily="2" charset="-122"/>
                <a:ea typeface="华文新魏" panose="02010800040101010101" pitchFamily="2" charset="-122"/>
              </a:rPr>
              <a:t>n</a:t>
            </a:r>
            <a:r>
              <a:rPr lang="zh-CN" altLang="en-US" sz="2000" dirty="0">
                <a:latin typeface="华文新魏" panose="02010800040101010101" pitchFamily="2" charset="-122"/>
                <a:ea typeface="华文新魏" panose="02010800040101010101" pitchFamily="2" charset="-122"/>
              </a:rPr>
              <a:t>个触发器所表示的</a:t>
            </a:r>
            <a:r>
              <a:rPr lang="en-US" altLang="zh-CN" sz="2000" dirty="0">
                <a:latin typeface="华文新魏" panose="02010800040101010101" pitchFamily="2" charset="-122"/>
                <a:ea typeface="华文新魏" panose="02010800040101010101" pitchFamily="2" charset="-122"/>
              </a:rPr>
              <a:t>2n</a:t>
            </a:r>
            <a:r>
              <a:rPr lang="zh-CN" altLang="en-US" sz="2000" dirty="0">
                <a:latin typeface="华文新魏" panose="02010800040101010101" pitchFamily="2" charset="-122"/>
                <a:ea typeface="华文新魏" panose="02010800040101010101" pitchFamily="2" charset="-122"/>
              </a:rPr>
              <a:t>个状态没有全部用做“有效状态”</a:t>
            </a:r>
            <a:endParaRPr lang="en-US" altLang="zh-CN" sz="2000" dirty="0">
              <a:latin typeface="华文新魏" panose="02010800040101010101" pitchFamily="2" charset="-122"/>
              <a:ea typeface="华文新魏" panose="02010800040101010101" pitchFamily="2" charset="-122"/>
            </a:endParaRPr>
          </a:p>
          <a:p>
            <a:pPr algn="just"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即：真值表中存在无关项。</a:t>
            </a:r>
            <a:endParaRPr lang="en-US" altLang="zh-CN" sz="2000" dirty="0">
              <a:latin typeface="华文新魏" panose="02010800040101010101" pitchFamily="2" charset="-122"/>
              <a:ea typeface="华文新魏" panose="02010800040101010101" pitchFamily="2" charset="-122"/>
            </a:endParaRPr>
          </a:p>
          <a:p>
            <a:pPr algn="just"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无关项有了确定的值</a:t>
            </a:r>
            <a:endParaRPr lang="en-US" altLang="zh-CN" sz="2000" dirty="0">
              <a:latin typeface="华文新魏" panose="02010800040101010101" pitchFamily="2" charset="-122"/>
              <a:ea typeface="华文新魏" panose="02010800040101010101" pitchFamily="2" charset="-122"/>
            </a:endParaRPr>
          </a:p>
          <a:p>
            <a:pPr algn="just"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独立闭合环</a:t>
            </a:r>
          </a:p>
        </p:txBody>
      </p:sp>
      <p:sp>
        <p:nvSpPr>
          <p:cNvPr id="23" name="Text Box 129">
            <a:extLst>
              <a:ext uri="{FF2B5EF4-FFF2-40B4-BE49-F238E27FC236}">
                <a16:creationId xmlns:a16="http://schemas.microsoft.com/office/drawing/2014/main" id="{A05D92F3-47AB-495C-9D3E-B25AAB1E30C1}"/>
              </a:ext>
            </a:extLst>
          </p:cNvPr>
          <p:cNvSpPr txBox="1"/>
          <p:nvPr/>
        </p:nvSpPr>
        <p:spPr>
          <a:xfrm>
            <a:off x="218284" y="2981575"/>
            <a:ext cx="6009899" cy="1323439"/>
          </a:xfrm>
          <a:prstGeom prst="rect">
            <a:avLst/>
          </a:prstGeom>
          <a:noFill/>
          <a:ln w="9525">
            <a:noFill/>
          </a:ln>
        </p:spPr>
        <p:txBody>
          <a:bodyPr wrap="square">
            <a:spAutoFit/>
          </a:bodyPr>
          <a:lstStyle/>
          <a:p>
            <a:pPr algn="just" eaLnBrk="1" hangingPunct="1">
              <a:buFont typeface="Arial" panose="020B0604020202020204" pitchFamily="34" charset="0"/>
            </a:pPr>
            <a:r>
              <a:rPr lang="zh-CN" altLang="en-US" sz="2000" dirty="0">
                <a:latin typeface="华文新魏" panose="02010800040101010101" pitchFamily="2" charset="-122"/>
                <a:ea typeface="华文新魏" panose="02010800040101010101" pitchFamily="2" charset="-122"/>
              </a:rPr>
              <a:t>解挂：</a:t>
            </a:r>
            <a:endParaRPr lang="en-US" altLang="zh-CN" sz="2000" dirty="0">
              <a:latin typeface="华文新魏" panose="02010800040101010101" pitchFamily="2" charset="-122"/>
              <a:ea typeface="华文新魏" panose="02010800040101010101" pitchFamily="2" charset="-122"/>
            </a:endParaRPr>
          </a:p>
          <a:p>
            <a:pPr algn="just" eaLnBrk="1" hangingPunct="1">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）无效序列次态无关项全部指向</a:t>
            </a:r>
            <a:r>
              <a:rPr lang="en-US" altLang="zh-CN" sz="2000" dirty="0">
                <a:latin typeface="华文新魏" panose="02010800040101010101" pitchFamily="2" charset="-122"/>
                <a:ea typeface="华文新魏" panose="02010800040101010101" pitchFamily="2" charset="-122"/>
              </a:rPr>
              <a:t>0</a:t>
            </a:r>
          </a:p>
          <a:p>
            <a:pPr algn="just" eaLnBrk="1" hangingPunct="1">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2</a:t>
            </a:r>
            <a:r>
              <a:rPr lang="zh-CN" altLang="en-US" sz="2000" dirty="0">
                <a:latin typeface="华文新魏" panose="02010800040101010101" pitchFamily="2" charset="-122"/>
                <a:ea typeface="华文新魏" panose="02010800040101010101" pitchFamily="2" charset="-122"/>
              </a:rPr>
              <a:t>）打断一处“无效序列链”，令其指向“有效序列”</a:t>
            </a:r>
            <a:endParaRPr lang="en-US" altLang="zh-CN" sz="2000" dirty="0">
              <a:latin typeface="华文新魏" panose="02010800040101010101" pitchFamily="2" charset="-122"/>
              <a:ea typeface="华文新魏" panose="02010800040101010101" pitchFamily="2" charset="-122"/>
            </a:endParaRPr>
          </a:p>
          <a:p>
            <a:pPr algn="just" eaLnBrk="1" hangingPunct="1">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）尽可能改变某一触发器激励函数</a:t>
            </a:r>
          </a:p>
        </p:txBody>
      </p:sp>
    </p:spTree>
    <p:extLst>
      <p:ext uri="{BB962C8B-B14F-4D97-AF65-F5344CB8AC3E}">
        <p14:creationId xmlns:p14="http://schemas.microsoft.com/office/powerpoint/2010/main" val="768130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a:xfrm>
            <a:off x="596900" y="552450"/>
            <a:ext cx="3886200" cy="495300"/>
          </a:xfrm>
          <a:prstGeom prst="rect">
            <a:avLst/>
          </a:prstGeom>
          <a:noFill/>
          <a:ln w="9525">
            <a:noFill/>
          </a:ln>
        </p:spPr>
        <p:txBody>
          <a:bodyPr/>
          <a:lstStyle/>
          <a:p>
            <a:pPr eaLnBrk="1" hangingPunct="1"/>
            <a:r>
              <a:rPr lang="zh-CN" altLang="en-US" sz="2000" b="1" dirty="0">
                <a:solidFill>
                  <a:srgbClr val="FF0000"/>
                </a:solidFill>
                <a:latin typeface="华文新魏" panose="02010800040101010101" pitchFamily="2" charset="-122"/>
                <a:ea typeface="华文新魏" panose="02010800040101010101" pitchFamily="2" charset="-122"/>
              </a:rPr>
              <a:t>第五步：解决挂起问题</a:t>
            </a:r>
          </a:p>
        </p:txBody>
      </p:sp>
      <p:sp>
        <p:nvSpPr>
          <p:cNvPr id="113667" name="Text Box 36"/>
          <p:cNvSpPr txBox="1"/>
          <p:nvPr/>
        </p:nvSpPr>
        <p:spPr>
          <a:xfrm>
            <a:off x="287655" y="918845"/>
            <a:ext cx="3924300" cy="1722120"/>
          </a:xfrm>
          <a:prstGeom prst="rect">
            <a:avLst/>
          </a:prstGeom>
          <a:noFill/>
          <a:ln w="9525">
            <a:noFill/>
          </a:ln>
        </p:spPr>
        <p:txBody>
          <a:bodyPr>
            <a:spAutoFit/>
          </a:bodyPr>
          <a:lstStyle/>
          <a:p>
            <a:pPr eaLnBrk="1" hangingPunct="1">
              <a:lnSpc>
                <a:spcPct val="120000"/>
              </a:lnSpc>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改变触发器</a:t>
            </a:r>
            <a:r>
              <a:rPr lang="en-US" altLang="zh-CN" sz="2000" b="1" dirty="0">
                <a:latin typeface="华文新魏" panose="02010800040101010101" pitchFamily="2" charset="-122"/>
                <a:ea typeface="华文新魏" panose="02010800040101010101" pitchFamily="2" charset="-122"/>
              </a:rPr>
              <a:t>Q</a:t>
            </a:r>
            <a:r>
              <a:rPr lang="en-US" altLang="zh-CN" sz="2000" b="1" baseline="-25000" dirty="0">
                <a:latin typeface="华文新魏" panose="02010800040101010101" pitchFamily="2" charset="-122"/>
                <a:ea typeface="华文新魏" panose="02010800040101010101" pitchFamily="2" charset="-122"/>
              </a:rPr>
              <a:t>1</a:t>
            </a:r>
            <a:r>
              <a:rPr lang="zh-CN" altLang="en-US" sz="2000" b="1" dirty="0">
                <a:latin typeface="华文新魏" panose="02010800040101010101" pitchFamily="2" charset="-122"/>
                <a:ea typeface="华文新魏" panose="02010800040101010101" pitchFamily="2" charset="-122"/>
              </a:rPr>
              <a:t>的次态（激励）函数来解决挂起问题。如右图，打“</a:t>
            </a:r>
            <a:r>
              <a:rPr lang="zh-CN" altLang="en-US" sz="2000" b="1" dirty="0">
                <a:highlight>
                  <a:srgbClr val="FF0000"/>
                </a:highlight>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”的部分。</a:t>
            </a:r>
          </a:p>
          <a:p>
            <a:pPr eaLnBrk="1" hangingPunct="1">
              <a:lnSpc>
                <a:spcPct val="120000"/>
              </a:lnSpc>
              <a:spcBef>
                <a:spcPct val="50000"/>
              </a:spcBef>
              <a:buFont typeface="Arial" panose="020B0604020202020204" pitchFamily="34" charset="0"/>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取 </a:t>
            </a:r>
            <a:r>
              <a:rPr lang="en-US" altLang="zh-CN" sz="2000" b="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4</a:t>
            </a:r>
            <a:r>
              <a:rPr lang="en-US" altLang="zh-CN" sz="2000" b="1" dirty="0">
                <a:latin typeface="华文新魏" panose="02010800040101010101" pitchFamily="2" charset="-122"/>
                <a:ea typeface="华文新魏" panose="02010800040101010101" pitchFamily="2" charset="-122"/>
              </a:rPr>
              <a:t> = 0</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m</a:t>
            </a:r>
            <a:r>
              <a:rPr lang="en-US" altLang="zh-CN" sz="2000" b="1" baseline="-25000" dirty="0">
                <a:latin typeface="华文新魏" panose="02010800040101010101" pitchFamily="2" charset="-122"/>
                <a:ea typeface="华文新魏" panose="02010800040101010101" pitchFamily="2" charset="-122"/>
              </a:rPr>
              <a:t>6</a:t>
            </a:r>
            <a:r>
              <a:rPr lang="en-US" altLang="zh-CN" sz="2000" b="1" dirty="0">
                <a:latin typeface="华文新魏" panose="02010800040101010101" pitchFamily="2" charset="-122"/>
                <a:ea typeface="华文新魏" panose="02010800040101010101" pitchFamily="2" charset="-122"/>
              </a:rPr>
              <a:t> = 0</a:t>
            </a:r>
            <a:r>
              <a:rPr lang="zh-CN" altLang="en-US" sz="2000" b="1" dirty="0">
                <a:latin typeface="华文新魏" panose="02010800040101010101" pitchFamily="2" charset="-122"/>
                <a:ea typeface="华文新魏" panose="02010800040101010101" pitchFamily="2" charset="-122"/>
              </a:rPr>
              <a:t>，则：</a:t>
            </a:r>
          </a:p>
        </p:txBody>
      </p:sp>
      <p:graphicFrame>
        <p:nvGraphicFramePr>
          <p:cNvPr id="90116" name="Group 4"/>
          <p:cNvGraphicFramePr>
            <a:graphicFrameLocks noGrp="1"/>
          </p:cNvGraphicFramePr>
          <p:nvPr>
            <p:custDataLst>
              <p:tags r:id="rId1"/>
            </p:custDataLst>
          </p:nvPr>
        </p:nvGraphicFramePr>
        <p:xfrm>
          <a:off x="4718685" y="410845"/>
          <a:ext cx="3740446" cy="4416425"/>
        </p:xfrm>
        <a:graphic>
          <a:graphicData uri="http://schemas.openxmlformats.org/drawingml/2006/table">
            <a:tbl>
              <a:tblPr/>
              <a:tblGrid>
                <a:gridCol w="1682901">
                  <a:extLst>
                    <a:ext uri="{9D8B030D-6E8A-4147-A177-3AD203B41FA5}">
                      <a16:colId xmlns:a16="http://schemas.microsoft.com/office/drawing/2014/main" val="20000"/>
                    </a:ext>
                  </a:extLst>
                </a:gridCol>
                <a:gridCol w="1763540">
                  <a:extLst>
                    <a:ext uri="{9D8B030D-6E8A-4147-A177-3AD203B41FA5}">
                      <a16:colId xmlns:a16="http://schemas.microsoft.com/office/drawing/2014/main" val="20001"/>
                    </a:ext>
                  </a:extLst>
                </a:gridCol>
                <a:gridCol w="294005">
                  <a:extLst>
                    <a:ext uri="{9D8B030D-6E8A-4147-A177-3AD203B41FA5}">
                      <a16:colId xmlns:a16="http://schemas.microsoft.com/office/drawing/2014/main" val="20002"/>
                    </a:ext>
                  </a:extLst>
                </a:gridCol>
              </a:tblGrid>
              <a:tr h="662452">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6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6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p>
                  </a:txBody>
                  <a:tcPr marL="91447" marR="91447"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CC"/>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4</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3</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2</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r>
                        <a:rPr kumimoji="0" lang="en-US" altLang="zh-CN" sz="1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Q</a:t>
                      </a:r>
                      <a:r>
                        <a:rPr kumimoji="0" lang="en-US" altLang="zh-CN" sz="1400" b="1" i="0" u="none" strike="noStrike" cap="none" normalizeH="0" baseline="-25000" dirty="0">
                          <a:ln>
                            <a:noFill/>
                          </a:ln>
                          <a:solidFill>
                            <a:schemeClr val="accent2"/>
                          </a:solidFill>
                          <a:effectLst/>
                          <a:latin typeface="Times New Roman" panose="02020603050405020304" pitchFamily="18" charset="0"/>
                          <a:ea typeface="宋体" panose="02010600030101010101" pitchFamily="2" charset="-122"/>
                        </a:rPr>
                        <a:t>1</a:t>
                      </a:r>
                      <a:r>
                        <a:rPr kumimoji="0" lang="en-US" altLang="zh-CN" sz="14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rPr>
                        <a:t>n+1</a:t>
                      </a:r>
                    </a:p>
                  </a:txBody>
                  <a:tcPr marL="91447" marR="91447" marT="34232" marB="34232" anchor="ctr" anchorCtr="1" horzOverflow="overflow">
                    <a:lnL w="12700" cap="flat" cmpd="sng" algn="ctr">
                      <a:solidFill>
                        <a:srgbClr val="000000"/>
                      </a:solidFill>
                      <a:prstDash val="solid"/>
                      <a:miter lim="800000"/>
                      <a:headEnd type="none" w="med" len="med"/>
                      <a:tailEnd type="none" w="med" len="med"/>
                    </a:lnL>
                    <a:lnR cap="flat">
                      <a:noFill/>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1800" b="1" i="0" u="none" strike="noStrike" cap="none" normalizeH="0" baseline="30000" dirty="0">
                        <a:ln>
                          <a:noFill/>
                        </a:ln>
                        <a:solidFill>
                          <a:schemeClr val="accent2"/>
                        </a:solidFill>
                        <a:effectLst/>
                        <a:latin typeface="Times New Roman" panose="02020603050405020304" pitchFamily="18" charset="0"/>
                        <a:ea typeface="宋体" panose="02010600030101010101" pitchFamily="2" charset="-122"/>
                      </a:endParaRPr>
                    </a:p>
                  </a:txBody>
                  <a:tcPr marL="91447" marR="91447" marT="34232" marB="34232" anchor="ctr" anchorCtr="1" horzOverflow="overflow">
                    <a:lnL cap="flat">
                      <a:noFill/>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3753973">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0   0   1   0</a:t>
                      </a: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0   1   1   0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FF9900"/>
                          </a:solidFill>
                          <a:effectLst/>
                          <a:latin typeface="Times New Roman" panose="02020603050405020304" pitchFamily="18" charset="0"/>
                          <a:ea typeface="宋体" panose="02010600030101010101" pitchFamily="2" charset="-122"/>
                        </a:rPr>
                        <a:t>1   1   0   1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txBody>
                  <a:tcPr marL="91447" marR="91447" marT="34232" marB="34232"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0   0   0   1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0   1   0   1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1   0   0   1</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1   0   1   1</a:t>
                      </a:r>
                      <a:endParaRPr kumimoji="0"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1   1   0   1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0   0   0   0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0   0   1   0</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0   1   0   0</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0   1   1   0</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FF9900"/>
                          </a:solidFill>
                          <a:effectLst/>
                          <a:latin typeface="Times New Roman" panose="02020603050405020304" pitchFamily="18" charset="0"/>
                          <a:ea typeface="宋体" panose="02010600030101010101" pitchFamily="2" charset="-122"/>
                        </a:rPr>
                        <a:t>1   0   1   0</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1   1   0   0 </a:t>
                      </a: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1   1   1   0</a:t>
                      </a:r>
                    </a:p>
                  </a:txBody>
                  <a:tcPr marL="91447" marR="91447" marT="34232" marB="34232" anchor="ctr" anchorCtr="1" horzOverflow="overflow">
                    <a:lnL w="12700" cap="flat" cmpd="sng" algn="ctr">
                      <a:solidFill>
                        <a:srgbClr val="000000"/>
                      </a:solidFill>
                      <a:prstDash val="solid"/>
                      <a:miter lim="800000"/>
                      <a:headEnd type="none" w="med" len="med"/>
                      <a:tailEnd type="none" w="med" len="med"/>
                    </a:lnL>
                    <a:lnR cap="flat">
                      <a:noFill/>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indent="-1143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indent="-2286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indent="-3429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indent="-4572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lang="zh-CN" altLang="en-US" sz="1800" b="1" dirty="0">
                          <a:highlight>
                            <a:srgbClr val="FF0000"/>
                          </a:highlight>
                          <a:latin typeface="华文新魏" panose="02010800040101010101" pitchFamily="2" charset="-122"/>
                          <a:ea typeface="华文新魏" panose="02010800040101010101" pitchFamily="2" charset="-122"/>
                          <a:sym typeface="+mn-ea"/>
                        </a:rPr>
                        <a:t>*</a:t>
                      </a: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lang="zh-CN" altLang="en-US" sz="1800" b="1" dirty="0">
                          <a:highlight>
                            <a:srgbClr val="FF0000"/>
                          </a:highlight>
                          <a:latin typeface="华文新魏" panose="02010800040101010101" pitchFamily="2" charset="-122"/>
                          <a:ea typeface="华文新魏" panose="02010800040101010101" pitchFamily="2" charset="-122"/>
                          <a:sym typeface="+mn-ea"/>
                        </a:rPr>
                        <a:t>*</a:t>
                      </a: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lang="zh-CN" altLang="en-US" sz="1800" b="1" dirty="0">
                          <a:highlight>
                            <a:srgbClr val="FF0000"/>
                          </a:highlight>
                          <a:latin typeface="华文新魏" panose="02010800040101010101" pitchFamily="2" charset="-122"/>
                          <a:ea typeface="华文新魏" panose="02010800040101010101" pitchFamily="2" charset="-122"/>
                          <a:sym typeface="+mn-ea"/>
                        </a:rPr>
                        <a:t>*</a:t>
                      </a: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lang="zh-CN" altLang="en-US" sz="1800" b="1" dirty="0">
                          <a:highlight>
                            <a:srgbClr val="FF0000"/>
                          </a:highlight>
                          <a:latin typeface="华文新魏" panose="02010800040101010101" pitchFamily="2" charset="-122"/>
                          <a:ea typeface="华文新魏" panose="02010800040101010101" pitchFamily="2" charset="-122"/>
                          <a:sym typeface="+mn-ea"/>
                        </a:rPr>
                        <a:t>*</a:t>
                      </a:r>
                      <a:endParaRPr kumimoji="0" lang="en-US" altLang="zh-CN" sz="1800" b="0"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1447" marR="91447" marT="34232" marB="34232" anchor="ctr" horzOverflow="overflow">
                    <a:lnL cap="flat">
                      <a:noFill/>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13681" name="Text Box 82"/>
          <p:cNvSpPr txBox="1"/>
          <p:nvPr/>
        </p:nvSpPr>
        <p:spPr>
          <a:xfrm>
            <a:off x="601345" y="2718435"/>
            <a:ext cx="3505200" cy="1169988"/>
          </a:xfrm>
          <a:prstGeom prst="rect">
            <a:avLst/>
          </a:prstGeom>
          <a:noFill/>
          <a:ln w="9525">
            <a:noFill/>
          </a:ln>
        </p:spPr>
        <p:txBody>
          <a:bodyPr>
            <a:spAutoFit/>
          </a:bodyPr>
          <a:lstStyle/>
          <a:p>
            <a:pPr eaLnBrk="1" hangingPunct="1">
              <a:spcBef>
                <a:spcPct val="50000"/>
              </a:spcBef>
              <a:buFont typeface="Arial" panose="020B0604020202020204" pitchFamily="34" charset="0"/>
            </a:pPr>
            <a:r>
              <a:rPr lang="en-US" altLang="zh-CN" sz="2000" b="1" dirty="0">
                <a:latin typeface="黑体" panose="02010609060101010101" pitchFamily="49" charset="-122"/>
              </a:rPr>
              <a:t>Q</a:t>
            </a:r>
            <a:r>
              <a:rPr lang="en-US" altLang="zh-CN" sz="2000" b="1" baseline="-25000" dirty="0">
                <a:latin typeface="黑体" panose="02010609060101010101" pitchFamily="49" charset="-122"/>
              </a:rPr>
              <a:t>1</a:t>
            </a:r>
            <a:r>
              <a:rPr lang="en-US" altLang="zh-CN" sz="2000" b="1" baseline="30000" dirty="0">
                <a:latin typeface="黑体" panose="02010609060101010101" pitchFamily="49" charset="-122"/>
              </a:rPr>
              <a:t>n+1 </a:t>
            </a:r>
            <a:r>
              <a:rPr lang="en-US" altLang="zh-CN" sz="2000" b="1" dirty="0">
                <a:latin typeface="黑体" panose="02010609060101010101" pitchFamily="49" charset="-122"/>
              </a:rPr>
              <a:t>= Q</a:t>
            </a:r>
            <a:r>
              <a:rPr lang="en-US" altLang="zh-CN" sz="2000" b="1" baseline="-25000" dirty="0">
                <a:latin typeface="黑体" panose="02010609060101010101" pitchFamily="49" charset="-122"/>
              </a:rPr>
              <a:t>4 </a:t>
            </a:r>
            <a:r>
              <a:rPr lang="en-US" altLang="zh-CN" sz="2000" b="1" dirty="0">
                <a:latin typeface="黑体" panose="02010609060101010101" pitchFamily="49" charset="-122"/>
              </a:rPr>
              <a:t>Q</a:t>
            </a:r>
            <a:r>
              <a:rPr lang="en-US" altLang="zh-CN" sz="2000" b="1" baseline="-25000" dirty="0">
                <a:latin typeface="黑体" panose="02010609060101010101" pitchFamily="49" charset="-122"/>
              </a:rPr>
              <a:t>3 </a:t>
            </a:r>
            <a:r>
              <a:rPr lang="en-US" altLang="zh-CN" sz="2000" b="1" dirty="0">
                <a:latin typeface="黑体" panose="02010609060101010101" pitchFamily="49" charset="-122"/>
              </a:rPr>
              <a:t>+ Q</a:t>
            </a:r>
            <a:r>
              <a:rPr lang="en-US" altLang="zh-CN" sz="2000" b="1" baseline="-25000" dirty="0">
                <a:latin typeface="黑体" panose="02010609060101010101" pitchFamily="49" charset="-122"/>
              </a:rPr>
              <a:t>4 </a:t>
            </a:r>
            <a:r>
              <a:rPr lang="en-US" altLang="zh-CN" sz="2000" b="1" dirty="0">
                <a:latin typeface="黑体" panose="02010609060101010101" pitchFamily="49" charset="-122"/>
              </a:rPr>
              <a:t>Q</a:t>
            </a:r>
            <a:r>
              <a:rPr lang="en-US" altLang="zh-CN" sz="2000" b="1" baseline="-25000" dirty="0">
                <a:latin typeface="黑体" panose="02010609060101010101" pitchFamily="49" charset="-122"/>
              </a:rPr>
              <a:t>1</a:t>
            </a:r>
            <a:endParaRPr lang="en-US" altLang="zh-CN" sz="2000" b="1" dirty="0">
              <a:latin typeface="黑体" panose="02010609060101010101" pitchFamily="49" charset="-122"/>
            </a:endParaRPr>
          </a:p>
          <a:p>
            <a:pPr eaLnBrk="1" hangingPunct="1">
              <a:spcBef>
                <a:spcPct val="50000"/>
              </a:spcBef>
              <a:buFont typeface="Arial" panose="020B0604020202020204" pitchFamily="34" charset="0"/>
            </a:pPr>
            <a:r>
              <a:rPr lang="zh-CN" altLang="en-US" sz="2000" b="1" dirty="0">
                <a:latin typeface="华文新魏" panose="02010800040101010101" pitchFamily="2" charset="-122"/>
                <a:ea typeface="华文新魏" panose="02010800040101010101" pitchFamily="2" charset="-122"/>
              </a:rPr>
              <a:t>这就是</a:t>
            </a:r>
            <a:r>
              <a:rPr lang="en-US" altLang="zh-CN" sz="2000" b="1" dirty="0">
                <a:latin typeface="华文新魏" panose="02010800040101010101" pitchFamily="2" charset="-122"/>
                <a:ea typeface="华文新魏" panose="02010800040101010101" pitchFamily="2" charset="-122"/>
              </a:rPr>
              <a:t>Johnson </a:t>
            </a:r>
            <a:r>
              <a:rPr lang="zh-CN" altLang="en-US" sz="2000" b="1" dirty="0">
                <a:latin typeface="华文新魏" panose="02010800040101010101" pitchFamily="2" charset="-122"/>
                <a:ea typeface="华文新魏" panose="02010800040101010101" pitchFamily="2" charset="-122"/>
              </a:rPr>
              <a:t>计数器的设计方案。</a:t>
            </a:r>
            <a:endParaRPr lang="zh-CN" altLang="en-US" sz="2000" b="1" baseline="-25000" dirty="0">
              <a:latin typeface="华文新魏" panose="02010800040101010101" pitchFamily="2" charset="-122"/>
              <a:ea typeface="华文新魏" panose="02010800040101010101" pitchFamily="2" charset="-122"/>
            </a:endParaRPr>
          </a:p>
        </p:txBody>
      </p:sp>
      <p:sp>
        <p:nvSpPr>
          <p:cNvPr id="2" name="Text Box 36"/>
          <p:cNvSpPr txBox="1"/>
          <p:nvPr/>
        </p:nvSpPr>
        <p:spPr>
          <a:xfrm>
            <a:off x="342900" y="3851275"/>
            <a:ext cx="4140200" cy="829945"/>
          </a:xfrm>
          <a:prstGeom prst="rect">
            <a:avLst/>
          </a:prstGeom>
          <a:noFill/>
          <a:ln w="9525">
            <a:noFill/>
          </a:ln>
        </p:spPr>
        <p:txBody>
          <a:bodyPr wrap="square">
            <a:spAutoFit/>
          </a:bodyPr>
          <a:lstStyle/>
          <a:p>
            <a:pPr eaLnBrk="1" hangingPunct="1">
              <a:lnSpc>
                <a:spcPct val="120000"/>
              </a:lnSpc>
              <a:spcBef>
                <a:spcPct val="50000"/>
              </a:spcBef>
              <a:buFont typeface="Arial" panose="020B0604020202020204" pitchFamily="34" charset="0"/>
            </a:pPr>
            <a:r>
              <a:rPr lang="en-US" altLang="zh-CN" sz="2000"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同理可改变触发器</a:t>
            </a:r>
            <a:r>
              <a:rPr lang="en-US" altLang="zh-CN" sz="2000" b="1" dirty="0">
                <a:latin typeface="华文新魏" panose="02010800040101010101" pitchFamily="2" charset="-122"/>
                <a:ea typeface="华文新魏" panose="02010800040101010101" pitchFamily="2" charset="-122"/>
              </a:rPr>
              <a:t>Q</a:t>
            </a:r>
            <a:r>
              <a:rPr lang="en-US" altLang="zh-CN" sz="2000" b="1" baseline="-25000" dirty="0">
                <a:latin typeface="华文新魏" panose="02010800040101010101" pitchFamily="2" charset="-122"/>
                <a:ea typeface="华文新魏" panose="02010800040101010101" pitchFamily="2" charset="-122"/>
              </a:rPr>
              <a:t>2</a:t>
            </a:r>
            <a:r>
              <a:rPr lang="zh-CN" altLang="en-US" sz="2000" b="1" baseline="-25000"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sym typeface="+mn-ea"/>
              </a:rPr>
              <a:t>Q</a:t>
            </a:r>
            <a:r>
              <a:rPr lang="en-US" altLang="zh-CN" sz="2000" b="1" baseline="-25000" dirty="0">
                <a:latin typeface="华文新魏" panose="02010800040101010101" pitchFamily="2" charset="-122"/>
                <a:ea typeface="华文新魏" panose="02010800040101010101" pitchFamily="2" charset="-122"/>
                <a:sym typeface="+mn-ea"/>
              </a:rPr>
              <a:t>3</a:t>
            </a:r>
            <a:r>
              <a:rPr lang="zh-CN" altLang="en-US" sz="2000" b="1" baseline="-25000" dirty="0">
                <a:latin typeface="华文新魏" panose="02010800040101010101" pitchFamily="2" charset="-122"/>
                <a:ea typeface="华文新魏" panose="02010800040101010101" pitchFamily="2" charset="-122"/>
                <a:sym typeface="+mn-ea"/>
              </a:rPr>
              <a:t>、</a:t>
            </a:r>
            <a:r>
              <a:rPr lang="en-US" altLang="zh-CN" sz="2000" b="1" dirty="0">
                <a:latin typeface="华文新魏" panose="02010800040101010101" pitchFamily="2" charset="-122"/>
                <a:ea typeface="华文新魏" panose="02010800040101010101" pitchFamily="2" charset="-122"/>
                <a:sym typeface="+mn-ea"/>
              </a:rPr>
              <a:t>Q</a:t>
            </a:r>
            <a:r>
              <a:rPr lang="en-US" altLang="zh-CN" sz="2000" b="1" baseline="-25000" dirty="0">
                <a:latin typeface="华文新魏" panose="02010800040101010101" pitchFamily="2" charset="-122"/>
                <a:ea typeface="华文新魏" panose="02010800040101010101" pitchFamily="2" charset="-122"/>
                <a:sym typeface="+mn-ea"/>
              </a:rPr>
              <a:t>4</a:t>
            </a:r>
            <a:r>
              <a:rPr lang="zh-CN" altLang="en-US" sz="2000" b="1" baseline="-25000" dirty="0">
                <a:latin typeface="华文新魏" panose="02010800040101010101" pitchFamily="2" charset="-122"/>
                <a:ea typeface="华文新魏" panose="02010800040101010101" pitchFamily="2" charset="-122"/>
                <a:sym typeface="+mn-ea"/>
              </a:rPr>
              <a:t>、</a:t>
            </a:r>
            <a:r>
              <a:rPr lang="zh-CN" altLang="en-US" sz="2000" b="1" dirty="0">
                <a:latin typeface="华文新魏" panose="02010800040101010101" pitchFamily="2" charset="-122"/>
                <a:ea typeface="华文新魏" panose="02010800040101010101" pitchFamily="2" charset="-122"/>
              </a:rPr>
              <a:t>的次态（激励）函数来解决挂起问题。</a:t>
            </a:r>
          </a:p>
        </p:txBody>
      </p:sp>
      <p:sp>
        <p:nvSpPr>
          <p:cNvPr id="7" name="Line 318">
            <a:extLst>
              <a:ext uri="{FF2B5EF4-FFF2-40B4-BE49-F238E27FC236}">
                <a16:creationId xmlns:a16="http://schemas.microsoft.com/office/drawing/2014/main" id="{F1BCC334-159D-408F-8E25-5AEC7C82BB98}"/>
              </a:ext>
            </a:extLst>
          </p:cNvPr>
          <p:cNvSpPr/>
          <p:nvPr/>
        </p:nvSpPr>
        <p:spPr>
          <a:xfrm>
            <a:off x="1475656" y="2787774"/>
            <a:ext cx="147638"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8" name="Line 318">
            <a:extLst>
              <a:ext uri="{FF2B5EF4-FFF2-40B4-BE49-F238E27FC236}">
                <a16:creationId xmlns:a16="http://schemas.microsoft.com/office/drawing/2014/main" id="{40B1E1DA-9C4C-4866-8FAE-FD31B57D8B17}"/>
              </a:ext>
            </a:extLst>
          </p:cNvPr>
          <p:cNvSpPr/>
          <p:nvPr/>
        </p:nvSpPr>
        <p:spPr>
          <a:xfrm>
            <a:off x="1835696" y="2789361"/>
            <a:ext cx="147638"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
        <p:nvSpPr>
          <p:cNvPr id="9" name="Line 318">
            <a:extLst>
              <a:ext uri="{FF2B5EF4-FFF2-40B4-BE49-F238E27FC236}">
                <a16:creationId xmlns:a16="http://schemas.microsoft.com/office/drawing/2014/main" id="{6EA39ECD-301B-489B-AF0A-D36007718FA6}"/>
              </a:ext>
            </a:extLst>
          </p:cNvPr>
          <p:cNvSpPr/>
          <p:nvPr/>
        </p:nvSpPr>
        <p:spPr>
          <a:xfrm>
            <a:off x="2339752" y="2784599"/>
            <a:ext cx="147638" cy="0"/>
          </a:xfrm>
          <a:prstGeom prst="line">
            <a:avLst/>
          </a:prstGeom>
          <a:ln w="19050" cap="flat" cmpd="sng">
            <a:solidFill>
              <a:schemeClr val="tx1"/>
            </a:solidFill>
            <a:prstDash val="solid"/>
            <a:miter/>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667"/>
                                        </p:tgtEl>
                                        <p:attrNameLst>
                                          <p:attrName>style.visibility</p:attrName>
                                        </p:attrNameLst>
                                      </p:cBhvr>
                                      <p:to>
                                        <p:strVal val="visible"/>
                                      </p:to>
                                    </p:set>
                                    <p:anim calcmode="lin" valueType="num">
                                      <p:cBhvr additive="base">
                                        <p:cTn id="7" dur="500" fill="hold"/>
                                        <p:tgtEl>
                                          <p:spTgt spid="113667"/>
                                        </p:tgtEl>
                                        <p:attrNameLst>
                                          <p:attrName>ppt_x</p:attrName>
                                        </p:attrNameLst>
                                      </p:cBhvr>
                                      <p:tavLst>
                                        <p:tav tm="0">
                                          <p:val>
                                            <p:strVal val="#ppt_x"/>
                                          </p:val>
                                        </p:tav>
                                        <p:tav tm="100000">
                                          <p:val>
                                            <p:strVal val="#ppt_x"/>
                                          </p:val>
                                        </p:tav>
                                      </p:tavLst>
                                    </p:anim>
                                    <p:anim calcmode="lin" valueType="num">
                                      <p:cBhvr additive="base">
                                        <p:cTn id="8" dur="500" fill="hold"/>
                                        <p:tgtEl>
                                          <p:spTgt spid="1136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81"/>
                                        </p:tgtEl>
                                        <p:attrNameLst>
                                          <p:attrName>style.visibility</p:attrName>
                                        </p:attrNameLst>
                                      </p:cBhvr>
                                      <p:to>
                                        <p:strVal val="visible"/>
                                      </p:to>
                                    </p:set>
                                    <p:anim calcmode="lin" valueType="num">
                                      <p:cBhvr additive="base">
                                        <p:cTn id="13" dur="500" fill="hold"/>
                                        <p:tgtEl>
                                          <p:spTgt spid="113681"/>
                                        </p:tgtEl>
                                        <p:attrNameLst>
                                          <p:attrName>ppt_x</p:attrName>
                                        </p:attrNameLst>
                                      </p:cBhvr>
                                      <p:tavLst>
                                        <p:tav tm="0">
                                          <p:val>
                                            <p:strVal val="#ppt_x"/>
                                          </p:val>
                                        </p:tav>
                                        <p:tav tm="100000">
                                          <p:val>
                                            <p:strVal val="#ppt_x"/>
                                          </p:val>
                                        </p:tav>
                                      </p:tavLst>
                                    </p:anim>
                                    <p:anim calcmode="lin" valueType="num">
                                      <p:cBhvr additive="base">
                                        <p:cTn id="14" dur="500" fill="hold"/>
                                        <p:tgtEl>
                                          <p:spTgt spid="11368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113667" grpId="1"/>
      <p:bldP spid="113681" grpId="0"/>
      <p:bldP spid="113681" grpId="1"/>
      <p:bldP spid="2" grpId="0"/>
      <p:bldP spid="2"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2"/>
          <p:cNvSpPr txBox="1">
            <a:spLocks noGrp="1"/>
          </p:cNvSpPr>
          <p:nvPr/>
        </p:nvSpPr>
        <p:spPr>
          <a:xfrm>
            <a:off x="685800" y="4686300"/>
            <a:ext cx="1905000" cy="342900"/>
          </a:xfrm>
          <a:prstGeom prst="rect">
            <a:avLst/>
          </a:prstGeom>
          <a:noFill/>
          <a:ln w="9525">
            <a:noFill/>
          </a:ln>
        </p:spPr>
        <p:txBody>
          <a:bodyPr/>
          <a:lstStyle/>
          <a:p>
            <a:pPr eaLnBrk="1" hangingPunct="1">
              <a:lnSpc>
                <a:spcPct val="90000"/>
              </a:lnSpc>
              <a:buFont typeface="Arial" panose="020B0604020202020204" pitchFamily="34" charset="0"/>
            </a:pPr>
            <a:fld id="{BB962C8B-B14F-4D97-AF65-F5344CB8AC3E}" type="datetime11">
              <a:rPr lang="zh-CN" altLang="en-US" sz="900" b="1" dirty="0">
                <a:latin typeface="Calibri" panose="020F0502020204030204" pitchFamily="34" charset="0"/>
                <a:ea typeface="宋体" panose="02010600030101010101" pitchFamily="2" charset="-122"/>
              </a:rPr>
              <a:t>20:19:37</a:t>
            </a:fld>
            <a:endParaRPr lang="zh-CN" altLang="en-US" sz="900" b="1" dirty="0">
              <a:latin typeface="Calibri" panose="020F0502020204030204" pitchFamily="34" charset="0"/>
              <a:ea typeface="宋体" panose="02010600030101010101" pitchFamily="2" charset="-122"/>
            </a:endParaRPr>
          </a:p>
        </p:txBody>
      </p:sp>
      <p:sp>
        <p:nvSpPr>
          <p:cNvPr id="35843" name="灯片编号占位符 4"/>
          <p:cNvSpPr txBox="1">
            <a:spLocks noGrp="1"/>
          </p:cNvSpPr>
          <p:nvPr/>
        </p:nvSpPr>
        <p:spPr>
          <a:xfrm>
            <a:off x="8748713" y="5056188"/>
            <a:ext cx="431800" cy="142875"/>
          </a:xfrm>
          <a:prstGeom prst="rect">
            <a:avLst/>
          </a:prstGeom>
          <a:solidFill>
            <a:srgbClr val="00CCFF"/>
          </a:solidFill>
          <a:ln w="9525">
            <a:noFill/>
          </a:ln>
        </p:spPr>
        <p:txBody>
          <a:bodyPr lIns="18000" tIns="0"/>
          <a:lstStyle/>
          <a:p>
            <a:pPr algn="r" eaLnBrk="1" hangingPunct="1">
              <a:lnSpc>
                <a:spcPct val="90000"/>
              </a:lnSpc>
              <a:buFont typeface="Arial" panose="020B0604020202020204" pitchFamily="34" charset="0"/>
            </a:pPr>
            <a:fld id="{9A0DB2DC-4C9A-4742-B13C-FB6460FD3503}" type="slidenum">
              <a:rPr lang="en-US" altLang="zh-CN" sz="900" b="1" dirty="0">
                <a:latin typeface="Calibri" panose="020F0502020204030204" pitchFamily="34" charset="0"/>
                <a:ea typeface="宋体" panose="02010600030101010101" pitchFamily="2" charset="-122"/>
              </a:rPr>
              <a:t>87</a:t>
            </a:fld>
            <a:endParaRPr lang="en-US" altLang="zh-CN" sz="900" b="1" dirty="0">
              <a:latin typeface="Calibri" panose="020F0502020204030204" pitchFamily="34" charset="0"/>
              <a:ea typeface="宋体" panose="02010600030101010101" pitchFamily="2" charset="-122"/>
            </a:endParaRPr>
          </a:p>
        </p:txBody>
      </p:sp>
      <p:sp>
        <p:nvSpPr>
          <p:cNvPr id="35844" name="Rectangle 3"/>
          <p:cNvSpPr>
            <a:spLocks noGrp="1"/>
          </p:cNvSpPr>
          <p:nvPr>
            <p:ph type="title"/>
          </p:nvPr>
        </p:nvSpPr>
        <p:spPr>
          <a:xfrm>
            <a:off x="685800" y="555625"/>
            <a:ext cx="7391400" cy="400050"/>
          </a:xfrm>
          <a:prstGeom prst="rect">
            <a:avLst/>
          </a:prstGeom>
          <a:solidFill>
            <a:srgbClr val="FFFFFF"/>
          </a:solidFill>
          <a:ln w="9525" cap="flat" cmpd="sng">
            <a:solidFill>
              <a:srgbClr val="000000"/>
            </a:solidFill>
            <a:prstDash val="solid"/>
            <a:headEnd type="none" w="med" len="med"/>
            <a:tailEnd type="none" w="med" len="med"/>
          </a:ln>
        </p:spPr>
        <p:txBody>
          <a:bodyPr anchor="ctr"/>
          <a:lstStyle/>
          <a:p>
            <a:pPr eaLnBrk="1" hangingPunct="1"/>
            <a:r>
              <a:rPr lang="zh-CN" altLang="en-US" sz="1900" b="1" dirty="0">
                <a:solidFill>
                  <a:schemeClr val="accent2"/>
                </a:solidFill>
                <a:ea typeface="华文新魏" panose="02010800040101010101" pitchFamily="2" charset="-122"/>
              </a:rPr>
              <a:t>第</a:t>
            </a:r>
            <a:r>
              <a:rPr lang="en-US" altLang="zh-CN" sz="1900" b="1" dirty="0">
                <a:solidFill>
                  <a:schemeClr val="accent2"/>
                </a:solidFill>
                <a:ea typeface="华文新魏" panose="02010800040101010101" pitchFamily="2" charset="-122"/>
              </a:rPr>
              <a:t>3</a:t>
            </a:r>
            <a:r>
              <a:rPr lang="zh-CN" altLang="en-US" sz="1900" b="1" dirty="0">
                <a:solidFill>
                  <a:schemeClr val="accent2"/>
                </a:solidFill>
                <a:ea typeface="华文新魏" panose="02010800040101010101" pitchFamily="2" charset="-122"/>
              </a:rPr>
              <a:t>章作业（</a:t>
            </a:r>
            <a:r>
              <a:rPr lang="en-US" altLang="zh-CN" sz="1900" b="1" dirty="0">
                <a:solidFill>
                  <a:schemeClr val="accent2"/>
                </a:solidFill>
                <a:ea typeface="华文新魏" panose="02010800040101010101" pitchFamily="2" charset="-122"/>
              </a:rPr>
              <a:t>2</a:t>
            </a:r>
            <a:r>
              <a:rPr lang="zh-CN" altLang="en-US" sz="1900" b="1" dirty="0">
                <a:solidFill>
                  <a:schemeClr val="accent2"/>
                </a:solidFill>
                <a:ea typeface="华文新魏" panose="02010800040101010101" pitchFamily="2" charset="-122"/>
              </a:rPr>
              <a:t>）</a:t>
            </a:r>
          </a:p>
        </p:txBody>
      </p:sp>
      <p:sp>
        <p:nvSpPr>
          <p:cNvPr id="35846" name="Rectangle 3"/>
          <p:cNvSpPr txBox="1"/>
          <p:nvPr/>
        </p:nvSpPr>
        <p:spPr>
          <a:xfrm>
            <a:off x="1403648" y="2283718"/>
            <a:ext cx="5472113" cy="688975"/>
          </a:xfrm>
          <a:prstGeom prst="rect">
            <a:avLst/>
          </a:prstGeom>
          <a:solidFill>
            <a:srgbClr val="FFFFFF"/>
          </a:solidFill>
          <a:ln w="9525" cap="flat" cmpd="sng">
            <a:solidFill>
              <a:srgbClr val="000000"/>
            </a:solidFill>
            <a:prstDash val="solid"/>
            <a:miter/>
            <a:headEnd type="none" w="med" len="med"/>
            <a:tailEnd type="none" w="med" len="med"/>
          </a:ln>
        </p:spPr>
        <p:txBody>
          <a:bodyPr anchor="ctr"/>
          <a:lstStyle/>
          <a:p>
            <a:pPr defTabSz="685800" eaLnBrk="1" hangingPunct="1">
              <a:lnSpc>
                <a:spcPct val="90000"/>
              </a:lnSpc>
            </a:pPr>
            <a:r>
              <a:rPr lang="en-US" altLang="zh-CN" sz="1900" b="1" dirty="0">
                <a:solidFill>
                  <a:schemeClr val="accent2"/>
                </a:solidFill>
                <a:latin typeface="Calibri Light" panose="020F0302020204030204" pitchFamily="34" charset="0"/>
                <a:ea typeface="华文新魏" panose="02010800040101010101" pitchFamily="2" charset="-122"/>
              </a:rPr>
              <a:t>3.14</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3.15</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 3.16</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3.17 </a:t>
            </a:r>
            <a:r>
              <a:rPr lang="zh-CN" altLang="en-US" sz="1900" b="1" dirty="0">
                <a:solidFill>
                  <a:schemeClr val="accent2"/>
                </a:solidFill>
                <a:latin typeface="Calibri Light" panose="020F0302020204030204" pitchFamily="34" charset="0"/>
                <a:ea typeface="华文新魏" panose="02010800040101010101" pitchFamily="2" charset="-122"/>
              </a:rPr>
              <a:t>、</a:t>
            </a:r>
            <a:r>
              <a:rPr lang="en-US" altLang="zh-CN" sz="1900" b="1" dirty="0">
                <a:solidFill>
                  <a:schemeClr val="accent2"/>
                </a:solidFill>
                <a:latin typeface="Calibri Light" panose="020F0302020204030204" pitchFamily="34" charset="0"/>
                <a:ea typeface="华文新魏" panose="02010800040101010101" pitchFamily="2" charset="-122"/>
              </a:rPr>
              <a:t> 3.19</a:t>
            </a:r>
            <a:endParaRPr lang="zh-CN" altLang="en-US" sz="1900" b="1" dirty="0">
              <a:solidFill>
                <a:schemeClr val="accent2"/>
              </a:solidFill>
              <a:latin typeface="Calibri Light" panose="020F0302020204030204" pitchFamily="34" charset="0"/>
              <a:ea typeface="华文新魏" panose="02010800040101010101" pitchFamily="2" charset="-122"/>
            </a:endParaRPr>
          </a:p>
        </p:txBody>
      </p:sp>
    </p:spTree>
    <p:extLst>
      <p:ext uri="{BB962C8B-B14F-4D97-AF65-F5344CB8AC3E}">
        <p14:creationId xmlns:p14="http://schemas.microsoft.com/office/powerpoint/2010/main" val="322782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p:nvPr/>
        </p:nvSpPr>
        <p:spPr>
          <a:xfrm>
            <a:off x="859790" y="876300"/>
            <a:ext cx="7942263" cy="1087755"/>
          </a:xfrm>
          <a:prstGeom prst="rect">
            <a:avLst/>
          </a:prstGeom>
          <a:noFill/>
          <a:ln w="9525">
            <a:noFill/>
          </a:ln>
        </p:spPr>
        <p:txBody>
          <a:bodyPr>
            <a:spAutoFit/>
          </a:bodyPr>
          <a:lstStyle/>
          <a:p>
            <a:pPr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由状态图可看出，此电路功能为：</a:t>
            </a:r>
            <a:r>
              <a:rPr lang="zh-CN" altLang="en-US" b="1" dirty="0">
                <a:solidFill>
                  <a:srgbClr val="C00000"/>
                </a:solidFill>
                <a:latin typeface="华文新魏" panose="02010800040101010101" pitchFamily="2" charset="-122"/>
                <a:ea typeface="华文新魏" panose="02010800040101010101" pitchFamily="2" charset="-122"/>
              </a:rPr>
              <a:t>当输入 </a:t>
            </a:r>
            <a:r>
              <a:rPr lang="en-US" altLang="zh-CN" b="1" dirty="0">
                <a:solidFill>
                  <a:srgbClr val="C00000"/>
                </a:solidFill>
                <a:latin typeface="华文新魏" panose="02010800040101010101" pitchFamily="2" charset="-122"/>
                <a:ea typeface="华文新魏" panose="02010800040101010101" pitchFamily="2" charset="-122"/>
              </a:rPr>
              <a:t>4 </a:t>
            </a:r>
            <a:r>
              <a:rPr lang="zh-CN" altLang="en-US" b="1" dirty="0">
                <a:solidFill>
                  <a:srgbClr val="C00000"/>
                </a:solidFill>
                <a:latin typeface="华文新魏" panose="02010800040101010101" pitchFamily="2" charset="-122"/>
                <a:ea typeface="华文新魏" panose="02010800040101010101" pitchFamily="2" charset="-122"/>
              </a:rPr>
              <a:t>个“</a:t>
            </a:r>
            <a:r>
              <a:rPr lang="en-US" altLang="zh-CN" b="1" dirty="0">
                <a:solidFill>
                  <a:srgbClr val="C00000"/>
                </a:solidFill>
                <a:latin typeface="华文新魏" panose="02010800040101010101" pitchFamily="2" charset="-122"/>
                <a:ea typeface="华文新魏" panose="02010800040101010101" pitchFamily="2" charset="-122"/>
              </a:rPr>
              <a:t>1”</a:t>
            </a:r>
            <a:r>
              <a:rPr lang="zh-CN" altLang="en-US" b="1" dirty="0">
                <a:solidFill>
                  <a:srgbClr val="C00000"/>
                </a:solidFill>
                <a:latin typeface="华文新魏" panose="02010800040101010101" pitchFamily="2" charset="-122"/>
                <a:ea typeface="华文新魏" panose="02010800040101010101" pitchFamily="2" charset="-122"/>
              </a:rPr>
              <a:t>时，输出为</a:t>
            </a:r>
            <a:r>
              <a:rPr lang="en-US" altLang="zh-CN" b="1" dirty="0">
                <a:solidFill>
                  <a:srgbClr val="C00000"/>
                </a:solidFill>
                <a:latin typeface="华文新魏" panose="02010800040101010101" pitchFamily="2" charset="-122"/>
                <a:ea typeface="华文新魏" panose="02010800040101010101" pitchFamily="2" charset="-122"/>
              </a:rPr>
              <a:t>1</a:t>
            </a:r>
            <a:r>
              <a:rPr lang="zh-CN" altLang="en-US" b="1" dirty="0">
                <a:solidFill>
                  <a:srgbClr val="C00000"/>
                </a:solidFill>
                <a:latin typeface="华文新魏" panose="02010800040101010101" pitchFamily="2" charset="-122"/>
                <a:ea typeface="华文新魏" panose="02010800040101010101" pitchFamily="2" charset="-122"/>
              </a:rPr>
              <a:t>。</a:t>
            </a:r>
          </a:p>
          <a:p>
            <a:pPr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假设从初态</a:t>
            </a:r>
            <a:r>
              <a:rPr lang="en-US" altLang="zh-CN" b="1" dirty="0">
                <a:latin typeface="华文新魏" panose="02010800040101010101" pitchFamily="2" charset="-122"/>
                <a:ea typeface="华文新魏" panose="02010800040101010101" pitchFamily="2" charset="-122"/>
              </a:rPr>
              <a:t>A</a:t>
            </a:r>
            <a:r>
              <a:rPr lang="zh-CN" altLang="en-US" b="1" dirty="0">
                <a:latin typeface="华文新魏" panose="02010800040101010101" pitchFamily="2" charset="-122"/>
                <a:ea typeface="华文新魏" panose="02010800040101010101" pitchFamily="2" charset="-122"/>
              </a:rPr>
              <a:t>开始，输入</a:t>
            </a:r>
            <a:r>
              <a:rPr lang="en-US" altLang="zh-CN" b="1" dirty="0">
                <a:solidFill>
                  <a:schemeClr val="accent2"/>
                </a:solidFill>
                <a:latin typeface="华文新魏" panose="02010800040101010101" pitchFamily="2" charset="-122"/>
                <a:ea typeface="华文新魏" panose="02010800040101010101" pitchFamily="2" charset="-122"/>
              </a:rPr>
              <a:t>X</a:t>
            </a:r>
            <a:r>
              <a:rPr lang="zh-CN" altLang="en-US" b="1" dirty="0">
                <a:latin typeface="华文新魏" panose="02010800040101010101" pitchFamily="2" charset="-122"/>
                <a:ea typeface="华文新魏" panose="02010800040101010101" pitchFamily="2" charset="-122"/>
              </a:rPr>
              <a:t>为：</a:t>
            </a:r>
            <a:r>
              <a:rPr lang="en-US" altLang="zh-CN" b="1" dirty="0">
                <a:solidFill>
                  <a:schemeClr val="accent2"/>
                </a:solidFill>
                <a:latin typeface="华文新魏" panose="02010800040101010101" pitchFamily="2" charset="-122"/>
                <a:ea typeface="华文新魏" panose="02010800040101010101" pitchFamily="2" charset="-122"/>
              </a:rPr>
              <a:t>10110010</a:t>
            </a:r>
          </a:p>
          <a:p>
            <a:pPr eaLnBrk="1" hangingPunct="1">
              <a:lnSpc>
                <a:spcPct val="120000"/>
              </a:lnSpc>
              <a:buFont typeface="Arial" panose="020B0604020202020204" pitchFamily="34" charset="0"/>
            </a:pPr>
            <a:r>
              <a:rPr lang="zh-CN" altLang="en-US" b="1" dirty="0">
                <a:latin typeface="华文新魏" panose="02010800040101010101" pitchFamily="2" charset="-122"/>
                <a:ea typeface="华文新魏" panose="02010800040101010101" pitchFamily="2" charset="-122"/>
              </a:rPr>
              <a:t>按照状态图列出</a:t>
            </a:r>
            <a:r>
              <a:rPr lang="zh-CN" altLang="en-US" b="1" u="sng" dirty="0">
                <a:latin typeface="华文新魏" panose="02010800040101010101" pitchFamily="2" charset="-122"/>
                <a:ea typeface="华文新魏" panose="02010800040101010101" pitchFamily="2" charset="-122"/>
              </a:rPr>
              <a:t>状态响应序列</a:t>
            </a:r>
            <a:r>
              <a:rPr lang="zh-CN" altLang="en-US" b="1" dirty="0">
                <a:latin typeface="华文新魏" panose="02010800040101010101" pitchFamily="2" charset="-122"/>
                <a:ea typeface="华文新魏" panose="02010800040101010101" pitchFamily="2" charset="-122"/>
              </a:rPr>
              <a:t>如下：</a:t>
            </a:r>
          </a:p>
        </p:txBody>
      </p:sp>
      <p:sp>
        <p:nvSpPr>
          <p:cNvPr id="19459" name="Text Box 6"/>
          <p:cNvSpPr txBox="1"/>
          <p:nvPr/>
        </p:nvSpPr>
        <p:spPr>
          <a:xfrm>
            <a:off x="1000125" y="3807143"/>
            <a:ext cx="7204075" cy="1006475"/>
          </a:xfrm>
          <a:prstGeom prst="rect">
            <a:avLst/>
          </a:prstGeom>
          <a:noFill/>
          <a:ln w="9525">
            <a:noFill/>
          </a:ln>
        </p:spPr>
        <p:txBody>
          <a:bodyPr>
            <a:spAutoFit/>
          </a:bodyPr>
          <a:lstStyle/>
          <a:p>
            <a:pPr eaLnBrk="1" hangingPunct="1">
              <a:lnSpc>
                <a:spcPct val="110000"/>
              </a:lnSpc>
              <a:spcBef>
                <a:spcPct val="20000"/>
              </a:spcBef>
              <a:buFont typeface="Arial" panose="020B0604020202020204" pitchFamily="34" charset="0"/>
            </a:pPr>
            <a:r>
              <a:rPr lang="zh-CN" altLang="en-US" b="1" dirty="0">
                <a:latin typeface="华文新魏" panose="02010800040101010101" pitchFamily="2" charset="-122"/>
                <a:ea typeface="华文新魏" panose="02010800040101010101" pitchFamily="2" charset="-122"/>
              </a:rPr>
              <a:t>在上述分析中，没有考虑触发是前沿触发还是后沿触发，也没有考虑输入是脉冲还是电平。可根据逻辑电路中所用的</a:t>
            </a:r>
            <a:r>
              <a:rPr lang="zh-CN" altLang="en-US" b="1" dirty="0">
                <a:solidFill>
                  <a:srgbClr val="C00000"/>
                </a:solidFill>
                <a:latin typeface="华文新魏" panose="02010800040101010101" pitchFamily="2" charset="-122"/>
                <a:ea typeface="华文新魏" panose="02010800040101010101" pitchFamily="2" charset="-122"/>
              </a:rPr>
              <a:t>触发器类型及输入信号说明</a:t>
            </a:r>
            <a:r>
              <a:rPr lang="zh-CN" altLang="en-US" b="1" dirty="0">
                <a:latin typeface="华文新魏" panose="02010800040101010101" pitchFamily="2" charset="-122"/>
                <a:ea typeface="华文新魏" panose="02010800040101010101" pitchFamily="2" charset="-122"/>
              </a:rPr>
              <a:t>，按照上述状态响应序列</a:t>
            </a:r>
            <a:r>
              <a:rPr lang="zh-CN" altLang="en-US" b="1" dirty="0">
                <a:solidFill>
                  <a:srgbClr val="C00000"/>
                </a:solidFill>
                <a:latin typeface="华文新魏" panose="02010800040101010101" pitchFamily="2" charset="-122"/>
                <a:ea typeface="华文新魏" panose="02010800040101010101" pitchFamily="2" charset="-122"/>
              </a:rPr>
              <a:t>画出时序波形图。</a:t>
            </a:r>
          </a:p>
        </p:txBody>
      </p:sp>
      <p:sp>
        <p:nvSpPr>
          <p:cNvPr id="19460" name="Rectangle 2"/>
          <p:cNvSpPr>
            <a:spLocks noGrp="1"/>
          </p:cNvSpPr>
          <p:nvPr>
            <p:ph type="title"/>
          </p:nvPr>
        </p:nvSpPr>
        <p:spPr>
          <a:xfrm>
            <a:off x="285750" y="544513"/>
            <a:ext cx="4948238" cy="457200"/>
          </a:xfrm>
          <a:prstGeom prst="rect">
            <a:avLst/>
          </a:prstGeom>
          <a:noFill/>
          <a:ln w="9525">
            <a:noFill/>
          </a:ln>
        </p:spPr>
        <p:txBody>
          <a:bodyPr/>
          <a:lstStyle/>
          <a:p>
            <a:pPr eaLnBrk="1" hangingPunct="1"/>
            <a:r>
              <a:rPr lang="zh-CN" altLang="en-US" sz="1800" dirty="0">
                <a:solidFill>
                  <a:srgbClr val="FF0000"/>
                </a:solidFill>
                <a:latin typeface="华文新魏" panose="02010800040101010101" pitchFamily="2" charset="-122"/>
                <a:ea typeface="华文新魏" panose="02010800040101010101" pitchFamily="2" charset="-122"/>
              </a:rPr>
              <a:t>（</a:t>
            </a:r>
            <a:r>
              <a:rPr lang="en-US" altLang="zh-CN" sz="1800" dirty="0">
                <a:solidFill>
                  <a:srgbClr val="FF0000"/>
                </a:solidFill>
                <a:latin typeface="华文新魏" panose="02010800040101010101" pitchFamily="2" charset="-122"/>
                <a:ea typeface="华文新魏" panose="02010800040101010101" pitchFamily="2" charset="-122"/>
              </a:rPr>
              <a:t>7</a:t>
            </a:r>
            <a:r>
              <a:rPr lang="zh-CN" altLang="en-US" sz="1800" b="1" dirty="0">
                <a:solidFill>
                  <a:srgbClr val="FF0000"/>
                </a:solidFill>
                <a:latin typeface="华文新魏" panose="02010800040101010101" pitchFamily="2" charset="-122"/>
                <a:ea typeface="华文新魏" panose="02010800040101010101" pitchFamily="2" charset="-122"/>
              </a:rPr>
              <a:t>）电路特性描述</a:t>
            </a:r>
          </a:p>
        </p:txBody>
      </p:sp>
      <p:graphicFrame>
        <p:nvGraphicFramePr>
          <p:cNvPr id="19461" name="Group 5"/>
          <p:cNvGraphicFramePr>
            <a:graphicFrameLocks noGrp="1"/>
          </p:cNvGraphicFramePr>
          <p:nvPr>
            <p:custDataLst>
              <p:tags r:id="rId1"/>
            </p:custDataLst>
          </p:nvPr>
        </p:nvGraphicFramePr>
        <p:xfrm>
          <a:off x="682943" y="2127250"/>
          <a:ext cx="4963795" cy="1559560"/>
        </p:xfrm>
        <a:graphic>
          <a:graphicData uri="http://schemas.openxmlformats.org/drawingml/2006/table">
            <a:tbl>
              <a:tblPr/>
              <a:tblGrid>
                <a:gridCol w="1431925">
                  <a:extLst>
                    <a:ext uri="{9D8B030D-6E8A-4147-A177-3AD203B41FA5}">
                      <a16:colId xmlns:a16="http://schemas.microsoft.com/office/drawing/2014/main" val="20000"/>
                    </a:ext>
                  </a:extLst>
                </a:gridCol>
                <a:gridCol w="439420">
                  <a:extLst>
                    <a:ext uri="{9D8B030D-6E8A-4147-A177-3AD203B41FA5}">
                      <a16:colId xmlns:a16="http://schemas.microsoft.com/office/drawing/2014/main" val="20001"/>
                    </a:ext>
                  </a:extLst>
                </a:gridCol>
                <a:gridCol w="442595">
                  <a:extLst>
                    <a:ext uri="{9D8B030D-6E8A-4147-A177-3AD203B41FA5}">
                      <a16:colId xmlns:a16="http://schemas.microsoft.com/office/drawing/2014/main" val="20002"/>
                    </a:ext>
                  </a:extLst>
                </a:gridCol>
                <a:gridCol w="441325">
                  <a:extLst>
                    <a:ext uri="{9D8B030D-6E8A-4147-A177-3AD203B41FA5}">
                      <a16:colId xmlns:a16="http://schemas.microsoft.com/office/drawing/2014/main" val="20003"/>
                    </a:ext>
                  </a:extLst>
                </a:gridCol>
                <a:gridCol w="441960">
                  <a:extLst>
                    <a:ext uri="{9D8B030D-6E8A-4147-A177-3AD203B41FA5}">
                      <a16:colId xmlns:a16="http://schemas.microsoft.com/office/drawing/2014/main" val="20004"/>
                    </a:ext>
                  </a:extLst>
                </a:gridCol>
                <a:gridCol w="440690">
                  <a:extLst>
                    <a:ext uri="{9D8B030D-6E8A-4147-A177-3AD203B41FA5}">
                      <a16:colId xmlns:a16="http://schemas.microsoft.com/office/drawing/2014/main" val="20005"/>
                    </a:ext>
                  </a:extLst>
                </a:gridCol>
                <a:gridCol w="442595">
                  <a:extLst>
                    <a:ext uri="{9D8B030D-6E8A-4147-A177-3AD203B41FA5}">
                      <a16:colId xmlns:a16="http://schemas.microsoft.com/office/drawing/2014/main" val="20006"/>
                    </a:ext>
                  </a:extLst>
                </a:gridCol>
                <a:gridCol w="440690">
                  <a:extLst>
                    <a:ext uri="{9D8B030D-6E8A-4147-A177-3AD203B41FA5}">
                      <a16:colId xmlns:a16="http://schemas.microsoft.com/office/drawing/2014/main" val="20007"/>
                    </a:ext>
                  </a:extLst>
                </a:gridCol>
                <a:gridCol w="442595">
                  <a:extLst>
                    <a:ext uri="{9D8B030D-6E8A-4147-A177-3AD203B41FA5}">
                      <a16:colId xmlns:a16="http://schemas.microsoft.com/office/drawing/2014/main" val="20008"/>
                    </a:ext>
                  </a:extLst>
                </a:gridCol>
              </a:tblGrid>
              <a:tr h="31242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时钟节拍</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2</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3</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4</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5</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7</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黑体" panose="02010609060101010101" pitchFamily="49" charset="-122"/>
                          <a:ea typeface="黑体" panose="02010609060101010101" pitchFamily="49" charset="-122"/>
                        </a:rPr>
                        <a:t>8</a:t>
                      </a:r>
                    </a:p>
                  </a:txBody>
                  <a:tcPr marT="34290" marB="3429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1115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X</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C00000"/>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1305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S</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1051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accent2"/>
                          </a:solidFill>
                          <a:effectLst/>
                          <a:latin typeface="黑体" panose="02010609060101010101" pitchFamily="49" charset="-122"/>
                          <a:ea typeface="黑体" panose="02010609060101010101" pitchFamily="49" charset="-122"/>
                        </a:rPr>
                        <a:t>  S</a:t>
                      </a:r>
                      <a:r>
                        <a:rPr kumimoji="0" lang="en-US" altLang="zh-CN" sz="1800" b="1" i="0" u="none" strike="noStrike" cap="none" normalizeH="0" baseline="30000" dirty="0">
                          <a:ln>
                            <a:noFill/>
                          </a:ln>
                          <a:solidFill>
                            <a:schemeClr val="accent2"/>
                          </a:solidFill>
                          <a:effectLst/>
                          <a:latin typeface="黑体" panose="02010609060101010101" pitchFamily="49" charset="-122"/>
                          <a:ea typeface="黑体" panose="02010609060101010101" pitchFamily="49" charset="-122"/>
                        </a:rPr>
                        <a:t>n+1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B</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C</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D</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accent2"/>
                          </a:solidFill>
                          <a:effectLst/>
                          <a:latin typeface="黑体" panose="02010609060101010101" pitchFamily="49" charset="-122"/>
                          <a:ea typeface="黑体" panose="02010609060101010101" pitchFamily="49" charset="-122"/>
                        </a:rPr>
                        <a:t>A</a:t>
                      </a:r>
                    </a:p>
                  </a:txBody>
                  <a:tcPr marT="34290" marB="3429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12420">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Z</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a:ln>
                            <a:noFill/>
                          </a:ln>
                          <a:solidFill>
                            <a:srgbClr val="0000FF"/>
                          </a:solidFill>
                          <a:effectLst/>
                          <a:latin typeface="黑体" panose="02010609060101010101" pitchFamily="49" charset="-122"/>
                          <a:ea typeface="黑体" panose="02010609060101010101" pitchFamily="49" charset="-122"/>
                        </a:rPr>
                        <a:t>1</a:t>
                      </a:r>
                    </a:p>
                  </a:txBody>
                  <a:tcPr marT="34290" marB="34290" anchor="ctr" anchorCtr="1" horzOverflow="overflow">
                    <a:lnL>
                      <a:noFill/>
                    </a:lnL>
                    <a:lnR>
                      <a:noFill/>
                    </a:lnR>
                    <a:lnT>
                      <a:noFill/>
                    </a:lnT>
                    <a:lnB>
                      <a:noFill/>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indent="-11430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indent="-3429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indent="-4572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indent="-4572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65000"/>
                        </a:lnSpc>
                        <a:spcBef>
                          <a:spcPct val="2000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rgbClr val="0000FF"/>
                          </a:solidFill>
                          <a:effectLst/>
                          <a:latin typeface="黑体" panose="02010609060101010101" pitchFamily="49" charset="-122"/>
                          <a:ea typeface="黑体" panose="02010609060101010101" pitchFamily="49" charset="-122"/>
                        </a:rPr>
                        <a:t>0</a:t>
                      </a:r>
                    </a:p>
                  </a:txBody>
                  <a:tcPr marT="34290" marB="3429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9507" name="Group 95"/>
          <p:cNvGrpSpPr/>
          <p:nvPr/>
        </p:nvGrpSpPr>
        <p:grpSpPr>
          <a:xfrm>
            <a:off x="6006783" y="1491298"/>
            <a:ext cx="2814637" cy="2119312"/>
            <a:chOff x="0" y="0"/>
            <a:chExt cx="2657" cy="2135"/>
          </a:xfrm>
        </p:grpSpPr>
        <p:sp>
          <p:nvSpPr>
            <p:cNvPr id="19508" name="Text Box 68"/>
            <p:cNvSpPr txBox="1"/>
            <p:nvPr/>
          </p:nvSpPr>
          <p:spPr>
            <a:xfrm>
              <a:off x="22" y="544"/>
              <a:ext cx="570"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9509" name="Oval 69"/>
            <p:cNvSpPr/>
            <p:nvPr/>
          </p:nvSpPr>
          <p:spPr>
            <a:xfrm>
              <a:off x="581" y="575"/>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9510" name="Oval 70"/>
            <p:cNvSpPr/>
            <p:nvPr/>
          </p:nvSpPr>
          <p:spPr>
            <a:xfrm>
              <a:off x="581" y="1247"/>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9511" name="Oval 71"/>
            <p:cNvSpPr/>
            <p:nvPr/>
          </p:nvSpPr>
          <p:spPr>
            <a:xfrm>
              <a:off x="1445" y="1247"/>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9512" name="Oval 72"/>
            <p:cNvSpPr/>
            <p:nvPr/>
          </p:nvSpPr>
          <p:spPr>
            <a:xfrm>
              <a:off x="1445" y="575"/>
              <a:ext cx="340" cy="340"/>
            </a:xfrm>
            <a:prstGeom prst="ellipse">
              <a:avLst/>
            </a:prstGeom>
            <a:solidFill>
              <a:schemeClr val="accent1"/>
            </a:solidFill>
            <a:ln w="19050" cap="flat" cmpd="sng">
              <a:solidFill>
                <a:schemeClr val="tx1"/>
              </a:solidFill>
              <a:prstDash val="solid"/>
              <a:miter/>
              <a:headEnd type="none" w="med" len="med"/>
              <a:tailEnd type="none" w="med" len="med"/>
            </a:ln>
          </p:spPr>
          <p:txBody>
            <a:bodyPr wrap="none" anchor="ctr"/>
            <a:lstStyle/>
            <a:p>
              <a:pPr eaLnBrk="1" hangingPunct="1">
                <a:buFont typeface="Arial" panose="020B0604020202020204" pitchFamily="34" charset="0"/>
              </a:pPr>
              <a:endParaRPr lang="zh-CN" altLang="en-US" dirty="0">
                <a:latin typeface="黑体" panose="02010609060101010101" pitchFamily="49" charset="-122"/>
              </a:endParaRPr>
            </a:p>
          </p:txBody>
        </p:sp>
        <p:sp>
          <p:nvSpPr>
            <p:cNvPr id="19513" name="Text Box 73"/>
            <p:cNvSpPr txBox="1"/>
            <p:nvPr/>
          </p:nvSpPr>
          <p:spPr>
            <a:xfrm>
              <a:off x="1493" y="1246"/>
              <a:ext cx="249"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C</a:t>
              </a:r>
            </a:p>
          </p:txBody>
        </p:sp>
        <p:sp>
          <p:nvSpPr>
            <p:cNvPr id="19514" name="Text Box 74"/>
            <p:cNvSpPr txBox="1"/>
            <p:nvPr/>
          </p:nvSpPr>
          <p:spPr>
            <a:xfrm>
              <a:off x="629" y="574"/>
              <a:ext cx="215" cy="37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A</a:t>
              </a:r>
            </a:p>
          </p:txBody>
        </p:sp>
        <p:sp>
          <p:nvSpPr>
            <p:cNvPr id="19515" name="Text Box 75"/>
            <p:cNvSpPr txBox="1"/>
            <p:nvPr/>
          </p:nvSpPr>
          <p:spPr>
            <a:xfrm>
              <a:off x="1493" y="574"/>
              <a:ext cx="215" cy="37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B</a:t>
              </a:r>
            </a:p>
          </p:txBody>
        </p:sp>
        <p:sp>
          <p:nvSpPr>
            <p:cNvPr id="19516" name="Text Box 76"/>
            <p:cNvSpPr txBox="1"/>
            <p:nvPr/>
          </p:nvSpPr>
          <p:spPr>
            <a:xfrm>
              <a:off x="629" y="1271"/>
              <a:ext cx="301" cy="37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D</a:t>
              </a:r>
            </a:p>
          </p:txBody>
        </p:sp>
        <p:sp>
          <p:nvSpPr>
            <p:cNvPr id="19517" name="Line 77"/>
            <p:cNvSpPr/>
            <p:nvPr/>
          </p:nvSpPr>
          <p:spPr>
            <a:xfrm>
              <a:off x="917" y="719"/>
              <a:ext cx="528"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9518" name="Line 78"/>
            <p:cNvSpPr/>
            <p:nvPr/>
          </p:nvSpPr>
          <p:spPr>
            <a:xfrm rot="5400000">
              <a:off x="1429" y="1075"/>
              <a:ext cx="336"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9519" name="Line 79"/>
            <p:cNvSpPr/>
            <p:nvPr/>
          </p:nvSpPr>
          <p:spPr>
            <a:xfrm rot="10800000">
              <a:off x="929" y="1415"/>
              <a:ext cx="528"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sp>
          <p:nvSpPr>
            <p:cNvPr id="19520" name="Line 80"/>
            <p:cNvSpPr/>
            <p:nvPr/>
          </p:nvSpPr>
          <p:spPr>
            <a:xfrm rot="-5400000">
              <a:off x="589" y="1063"/>
              <a:ext cx="336" cy="0"/>
            </a:xfrm>
            <a:prstGeom prst="line">
              <a:avLst/>
            </a:prstGeom>
            <a:ln w="19050" cap="flat" cmpd="sng">
              <a:solidFill>
                <a:schemeClr val="tx1"/>
              </a:solidFill>
              <a:prstDash val="solid"/>
              <a:miter/>
              <a:headEnd type="none" w="med" len="med"/>
              <a:tailEnd type="stealth" w="lg" len="lg"/>
            </a:ln>
          </p:spPr>
          <p:txBody>
            <a:bodyPr/>
            <a:lstStyle/>
            <a:p>
              <a:endParaRPr lang="zh-CN" altLang="en-US"/>
            </a:p>
          </p:txBody>
        </p:sp>
        <p:cxnSp>
          <p:nvCxnSpPr>
            <p:cNvPr id="19521" name="AutoShape 81"/>
            <p:cNvCxnSpPr>
              <a:stCxn id="19514" idx="0"/>
              <a:endCxn id="19509" idx="2"/>
            </p:cNvCxnSpPr>
            <p:nvPr/>
          </p:nvCxnSpPr>
          <p:spPr>
            <a:xfrm rot="-5400000" flipH="1" flipV="1">
              <a:off x="574" y="582"/>
              <a:ext cx="170" cy="156"/>
            </a:xfrm>
            <a:prstGeom prst="curvedConnector4">
              <a:avLst>
                <a:gd name="adj1" fmla="val -150801"/>
                <a:gd name="adj2" fmla="val 222713"/>
              </a:avLst>
            </a:prstGeom>
            <a:ln w="19050" cap="flat" cmpd="sng">
              <a:solidFill>
                <a:schemeClr val="tx1"/>
              </a:solidFill>
              <a:prstDash val="solid"/>
              <a:miter/>
              <a:headEnd type="none" w="med" len="med"/>
              <a:tailEnd type="triangle" w="med" len="med"/>
            </a:ln>
          </p:spPr>
        </p:cxnSp>
        <p:cxnSp>
          <p:nvCxnSpPr>
            <p:cNvPr id="19522" name="AutoShape 82"/>
            <p:cNvCxnSpPr/>
            <p:nvPr/>
          </p:nvCxnSpPr>
          <p:spPr>
            <a:xfrm rot="5400000" flipH="1">
              <a:off x="586" y="1373"/>
              <a:ext cx="248" cy="200"/>
            </a:xfrm>
            <a:prstGeom prst="curvedConnector4">
              <a:avLst>
                <a:gd name="adj1" fmla="val -99407"/>
                <a:gd name="adj2" fmla="val 191764"/>
              </a:avLst>
            </a:prstGeom>
            <a:ln w="19050" cap="flat" cmpd="sng">
              <a:solidFill>
                <a:schemeClr val="tx1"/>
              </a:solidFill>
              <a:prstDash val="solid"/>
              <a:miter/>
              <a:headEnd type="none" w="med" len="med"/>
              <a:tailEnd type="triangle" w="med" len="med"/>
            </a:ln>
          </p:spPr>
        </p:cxnSp>
        <p:cxnSp>
          <p:nvCxnSpPr>
            <p:cNvPr id="19523" name="AutoShape 83"/>
            <p:cNvCxnSpPr>
              <a:stCxn id="19515" idx="0"/>
              <a:endCxn id="19512" idx="6"/>
            </p:cNvCxnSpPr>
            <p:nvPr/>
          </p:nvCxnSpPr>
          <p:spPr>
            <a:xfrm rot="-5400000" flipH="1">
              <a:off x="1605" y="565"/>
              <a:ext cx="170" cy="185"/>
            </a:xfrm>
            <a:prstGeom prst="curvedConnector4">
              <a:avLst>
                <a:gd name="adj1" fmla="val -150602"/>
                <a:gd name="adj2" fmla="val 203306"/>
              </a:avLst>
            </a:prstGeom>
            <a:ln w="19050" cap="flat" cmpd="sng">
              <a:solidFill>
                <a:schemeClr val="tx1"/>
              </a:solidFill>
              <a:prstDash val="solid"/>
              <a:miter/>
              <a:headEnd type="none" w="med" len="med"/>
              <a:tailEnd type="triangle" w="med" len="med"/>
            </a:ln>
          </p:spPr>
        </p:cxnSp>
        <p:cxnSp>
          <p:nvCxnSpPr>
            <p:cNvPr id="19524" name="AutoShape 84"/>
            <p:cNvCxnSpPr>
              <a:stCxn id="19511" idx="6"/>
              <a:endCxn id="19511" idx="4"/>
            </p:cNvCxnSpPr>
            <p:nvPr/>
          </p:nvCxnSpPr>
          <p:spPr>
            <a:xfrm flipH="1">
              <a:off x="1615" y="1417"/>
              <a:ext cx="170" cy="170"/>
            </a:xfrm>
            <a:prstGeom prst="curvedConnector4">
              <a:avLst>
                <a:gd name="adj1" fmla="val -84704"/>
                <a:gd name="adj2" fmla="val 184704"/>
              </a:avLst>
            </a:prstGeom>
            <a:ln w="19050" cap="flat" cmpd="sng">
              <a:solidFill>
                <a:schemeClr val="tx1"/>
              </a:solidFill>
              <a:prstDash val="solid"/>
              <a:miter/>
              <a:headEnd type="none" w="med" len="med"/>
              <a:tailEnd type="triangle" w="med" len="med"/>
            </a:ln>
          </p:spPr>
        </p:cxnSp>
        <p:sp>
          <p:nvSpPr>
            <p:cNvPr id="19525" name="Text Box 85"/>
            <p:cNvSpPr txBox="1"/>
            <p:nvPr/>
          </p:nvSpPr>
          <p:spPr>
            <a:xfrm>
              <a:off x="1016" y="1056"/>
              <a:ext cx="613"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9526" name="Text Box 86"/>
            <p:cNvSpPr txBox="1"/>
            <p:nvPr/>
          </p:nvSpPr>
          <p:spPr>
            <a:xfrm>
              <a:off x="964" y="344"/>
              <a:ext cx="665"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9527" name="Text Box 87"/>
            <p:cNvSpPr txBox="1"/>
            <p:nvPr/>
          </p:nvSpPr>
          <p:spPr>
            <a:xfrm>
              <a:off x="355" y="956"/>
              <a:ext cx="552" cy="37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1/1</a:t>
              </a:r>
            </a:p>
          </p:txBody>
        </p:sp>
        <p:sp>
          <p:nvSpPr>
            <p:cNvPr id="19528" name="Text Box 88"/>
            <p:cNvSpPr txBox="1"/>
            <p:nvPr/>
          </p:nvSpPr>
          <p:spPr>
            <a:xfrm>
              <a:off x="1580" y="920"/>
              <a:ext cx="639"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1/0</a:t>
              </a:r>
            </a:p>
          </p:txBody>
        </p:sp>
        <p:sp>
          <p:nvSpPr>
            <p:cNvPr id="19529" name="Text Box 89"/>
            <p:cNvSpPr txBox="1"/>
            <p:nvPr/>
          </p:nvSpPr>
          <p:spPr>
            <a:xfrm>
              <a:off x="60" y="1729"/>
              <a:ext cx="621"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9530" name="Text Box 90"/>
            <p:cNvSpPr txBox="1"/>
            <p:nvPr/>
          </p:nvSpPr>
          <p:spPr>
            <a:xfrm>
              <a:off x="0" y="0"/>
              <a:ext cx="619"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X/Z</a:t>
              </a:r>
            </a:p>
          </p:txBody>
        </p:sp>
        <p:sp>
          <p:nvSpPr>
            <p:cNvPr id="19531" name="Text Box 91"/>
            <p:cNvSpPr txBox="1"/>
            <p:nvPr/>
          </p:nvSpPr>
          <p:spPr>
            <a:xfrm>
              <a:off x="1878" y="585"/>
              <a:ext cx="503" cy="370"/>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9532" name="Text Box 92"/>
            <p:cNvSpPr txBox="1"/>
            <p:nvPr/>
          </p:nvSpPr>
          <p:spPr>
            <a:xfrm>
              <a:off x="1866" y="1654"/>
              <a:ext cx="791" cy="369"/>
            </a:xfrm>
            <a:prstGeom prst="rect">
              <a:avLst/>
            </a:prstGeom>
            <a:noFill/>
            <a:ln w="9525">
              <a:noFill/>
            </a:ln>
          </p:spPr>
          <p:txBody>
            <a:bodyPr>
              <a:spAutoFit/>
            </a:bodyPr>
            <a:lstStyle/>
            <a:p>
              <a:pPr eaLnBrk="1" hangingPunct="1">
                <a:buFont typeface="Arial" panose="020B0604020202020204" pitchFamily="34" charset="0"/>
              </a:pPr>
              <a:r>
                <a:rPr lang="en-US" altLang="zh-CN" dirty="0">
                  <a:latin typeface="黑体" panose="02010609060101010101" pitchFamily="49" charset="-122"/>
                </a:rPr>
                <a:t>0/0</a:t>
              </a:r>
            </a:p>
          </p:txBody>
        </p:sp>
        <p:sp>
          <p:nvSpPr>
            <p:cNvPr id="19533" name="Text Box 94"/>
            <p:cNvSpPr txBox="1"/>
            <p:nvPr/>
          </p:nvSpPr>
          <p:spPr>
            <a:xfrm>
              <a:off x="739" y="1766"/>
              <a:ext cx="1296" cy="369"/>
            </a:xfrm>
            <a:prstGeom prst="rect">
              <a:avLst/>
            </a:prstGeom>
            <a:noFill/>
            <a:ln w="9525">
              <a:noFill/>
            </a:ln>
          </p:spPr>
          <p:txBody>
            <a:bodyPr>
              <a:spAutoFit/>
            </a:bodyPr>
            <a:lstStyle/>
            <a:p>
              <a:pPr eaLnBrk="1" hangingPunct="1">
                <a:buFont typeface="Arial" panose="020B0604020202020204" pitchFamily="34" charset="0"/>
              </a:pPr>
              <a:r>
                <a:rPr lang="zh-CN" altLang="en-US" dirty="0">
                  <a:latin typeface="华文新魏" panose="02010800040101010101" pitchFamily="2" charset="-122"/>
                  <a:ea typeface="华文新魏" panose="02010800040101010101" pitchFamily="2" charset="-122"/>
                </a:rPr>
                <a:t>状态图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1"/>
                                        </p:tgtEl>
                                        <p:attrNameLst>
                                          <p:attrName>style.visibility</p:attrName>
                                        </p:attrNameLst>
                                      </p:cBhvr>
                                      <p:to>
                                        <p:strVal val="visible"/>
                                      </p:to>
                                    </p:set>
                                    <p:anim calcmode="lin" valueType="num">
                                      <p:cBhvr additive="base">
                                        <p:cTn id="13" dur="500" fill="hold"/>
                                        <p:tgtEl>
                                          <p:spTgt spid="19461"/>
                                        </p:tgtEl>
                                        <p:attrNameLst>
                                          <p:attrName>ppt_x</p:attrName>
                                        </p:attrNameLst>
                                      </p:cBhvr>
                                      <p:tavLst>
                                        <p:tav tm="0">
                                          <p:val>
                                            <p:strVal val="#ppt_x"/>
                                          </p:val>
                                        </p:tav>
                                        <p:tav tm="100000">
                                          <p:val>
                                            <p:strVal val="#ppt_x"/>
                                          </p:val>
                                        </p:tav>
                                      </p:tavLst>
                                    </p:anim>
                                    <p:anim calcmode="lin" valueType="num">
                                      <p:cBhvr additive="base">
                                        <p:cTn id="14"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9459"/>
                                        </p:tgtEl>
                                        <p:attrNameLst>
                                          <p:attrName>style.visibility</p:attrName>
                                        </p:attrNameLst>
                                      </p:cBhvr>
                                      <p:to>
                                        <p:strVal val="visible"/>
                                      </p:to>
                                    </p:set>
                                    <p:animEffect transition="in" filter="blinds(horizontal)">
                                      <p:cBhvr>
                                        <p:cTn id="19"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8" grpId="1"/>
      <p:bldP spid="19459" grpId="0"/>
      <p:bldP spid="19459"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hiNjIzYzU1ZGEzZTY4YzZjM2Q5NDg5MTNkOWY5NmYifQ=="/>
  <p:tag name="KSO_WPP_MARK_KEY" val="fbf61c43-5aff-427f-9ef7-113caa809660"/>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66df2546-68a5-4e81-b828-ac5c2e41db23}"/>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201764e9-9907-48a8-bbcc-9e934fc931f3}"/>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884b3015-75f1-4067-9d1a-bd5d51742852}"/>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4b057b47-296c-4a6c-9d9b-cf6b25a21924}"/>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50,&quot;width&quot;:5730}"/>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4b057b47-296c-4a6c-9d9b-cf6b25a21924}"/>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f1b2d004-ceb3-45d1-b5a1-ee990091b125}"/>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9fde607c-73a6-4b27-b486-34116de20ea4}"/>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2faa918a-c8ce-41ec-baa8-962f0322465a}"/>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7d77a747-192a-4b98-b093-6e26da15332a}"/>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1756784-81d7-4e4c-9cd4-5bdb9152bebc}"/>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5c712431-4eb8-463d-9cbf-d3088a24b4f5}"/>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7c131e44-8f44-4532-9563-8584f4217fa1}"/>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2388bd32-0287-4f32-b3fc-f6f7eb12c702}"/>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b00c5459-9ada-4c5c-ae24-0ccf1bdab418}"/>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4d1ab6f3-ccec-4e46-9943-f2f2fee67d92}"/>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e95515df-6917-4546-b6d5-9964acd90c77}"/>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c6ef649b-ea86-44db-9342-abd3b0f2207b}"/>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6dcec06c-94ce-4a19-8977-e14352319297}"/>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06a19746-b429-41f5-855c-4d7dc86aa3ea}"/>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06a19746-b429-41f5-855c-4d7dc86aa3ea}"/>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21f027d3-a0ac-450d-8707-f89a5e87033b}"/>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7ef05ee3-b57a-4a26-bb1d-f9238c04a07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155f7fe-aa7c-4cd0-8824-01e3ebb96647}"/>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64ac2e8-6269-40dd-9a8a-e92be03f5576}"/>
  <p:tag name="TABLE_ENDDRAG_ORIGIN_RECT" val="390*122"/>
  <p:tag name="TABLE_ENDDRAG_RECT" val="48*167*390*122"/>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6dc842f4-058f-4131-804b-db6331c2d044}"/>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cfa52c2c-1edc-419d-b04b-729106a3ed7a}"/>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8de332b-825b-4397-81b0-5e238938e0a0}"/>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b225776-8584-4473-a869-f0b6bc7124d2}"/>
  <p:tag name="TABLE_ENDDRAG_ORIGIN_RECT" val="488*286"/>
  <p:tag name="TABLE_ENDDRAG_RECT" val="60*101*488*286"/>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11159</Words>
  <Application>Microsoft Office PowerPoint</Application>
  <PresentationFormat>全屏显示(16:9)</PresentationFormat>
  <Paragraphs>3769</Paragraphs>
  <Slides>87</Slides>
  <Notes>21</Notes>
  <HiddenSlides>0</HiddenSlides>
  <MMClips>0</MMClips>
  <ScaleCrop>false</ScaleCrop>
  <HeadingPairs>
    <vt:vector size="8" baseType="variant">
      <vt:variant>
        <vt:lpstr>已用的字体</vt:lpstr>
      </vt:variant>
      <vt:variant>
        <vt:i4>10</vt:i4>
      </vt:variant>
      <vt:variant>
        <vt:lpstr>主题</vt:lpstr>
      </vt:variant>
      <vt:variant>
        <vt:i4>9</vt:i4>
      </vt:variant>
      <vt:variant>
        <vt:lpstr>嵌入 OLE 服务器</vt:lpstr>
      </vt:variant>
      <vt:variant>
        <vt:i4>0</vt:i4>
      </vt:variant>
      <vt:variant>
        <vt:lpstr>幻灯片标题</vt:lpstr>
      </vt:variant>
      <vt:variant>
        <vt:i4>87</vt:i4>
      </vt:variant>
    </vt:vector>
  </HeadingPairs>
  <TitlesOfParts>
    <vt:vector size="106" baseType="lpstr">
      <vt:lpstr>方正综艺简体</vt:lpstr>
      <vt:lpstr>黑体</vt:lpstr>
      <vt:lpstr>华文新魏</vt:lpstr>
      <vt:lpstr>宋体</vt:lpstr>
      <vt:lpstr>微软雅黑</vt:lpstr>
      <vt:lpstr>Arial</vt:lpstr>
      <vt:lpstr>Calibri</vt:lpstr>
      <vt:lpstr>Calibri Light</vt:lpstr>
      <vt:lpstr>Times New Roman</vt:lpstr>
      <vt:lpstr>Wingdings</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数 字 逻 辑 电 路</vt:lpstr>
      <vt:lpstr>第三章 时序电路的分析与设计</vt:lpstr>
      <vt:lpstr>3.2  同步时序电路的分析与设计</vt:lpstr>
      <vt:lpstr>3.2.1 同步时序电路的分析方法</vt:lpstr>
      <vt:lpstr>3.2.1. 同步时序电路的分析方法（续）</vt:lpstr>
      <vt:lpstr>用 D 触发器组成的Mealy 型电路</vt:lpstr>
      <vt:lpstr>分析步骤如下：</vt:lpstr>
      <vt:lpstr>PowerPoint 演示文稿</vt:lpstr>
      <vt:lpstr>（7）电路特性描述</vt:lpstr>
      <vt:lpstr>PowerPoint 演示文稿</vt:lpstr>
      <vt:lpstr>PowerPoint 演示文稿</vt:lpstr>
      <vt:lpstr>例2 分析如图所示电路（补充1）。</vt:lpstr>
      <vt:lpstr>分析步骤如下：</vt:lpstr>
      <vt:lpstr>PowerPoint 演示文稿</vt:lpstr>
      <vt:lpstr>PowerPoint 演示文稿</vt:lpstr>
      <vt:lpstr>PowerPoint 演示文稿</vt:lpstr>
      <vt:lpstr>PowerPoint 演示文稿</vt:lpstr>
      <vt:lpstr>第3章作业（1）</vt:lpstr>
      <vt:lpstr>2.  同步时序电路的设计</vt:lpstr>
      <vt:lpstr>1）建立原始状态图(表) </vt:lpstr>
      <vt:lpstr>例1 电路有一个输入信号x，设计一个串行“1101”序列检测器。即当输入 x 出现“1101” </vt:lpstr>
      <vt:lpstr>例 2  设计一个同步时序电路，此电路有两个输入 x和 y 及一个输出 z 。如果 x 连续两次输入同样的值时，输出 z = 1 ，并且在此之后如果 y 输入一直保持为 1，则输出 z 保持为 1；否则，输出 z = 0。 </vt:lpstr>
      <vt:lpstr>2)  状态化简</vt:lpstr>
      <vt:lpstr>等效的传递性 </vt:lpstr>
      <vt:lpstr>根据状态等效的定义，等效对的判断标准（利用状态图、状态表）</vt:lpstr>
      <vt:lpstr>等效关系判断条件的说明</vt:lpstr>
      <vt:lpstr>等效关系判断条件的说明</vt:lpstr>
      <vt:lpstr>等效关系判断条件的说明</vt:lpstr>
      <vt:lpstr> 利用隐含表进行状态化简</vt:lpstr>
      <vt:lpstr>①直角梯形表，进行顺序比较，行数、列数、小方格</vt:lpstr>
      <vt:lpstr>②关联比较</vt:lpstr>
      <vt:lpstr>③列出最大等效类</vt:lpstr>
      <vt:lpstr>④最小化状态表</vt:lpstr>
      <vt:lpstr>（2） 不完全给定同步时序电路状态表的化简</vt:lpstr>
      <vt:lpstr>根据定义，相容对（两个状态是否相容）的判别标准:</vt:lpstr>
      <vt:lpstr>状态相容无传递性 如左图中，(A，B) 、(A，C)相 容，但(B ,C)不相容</vt:lpstr>
      <vt:lpstr> 最小化相容状态集确定</vt:lpstr>
      <vt:lpstr>例1 化简如图所示的原始状态表。</vt:lpstr>
      <vt:lpstr>作出最小化状态表</vt:lpstr>
      <vt:lpstr>  作出最小化状态表：</vt:lpstr>
      <vt:lpstr>例2 化简如图所示的原始状态表。</vt:lpstr>
      <vt:lpstr>例2 化简如图所示的原始状态表（续）。</vt:lpstr>
      <vt:lpstr>PowerPoint 演示文稿</vt:lpstr>
      <vt:lpstr>作出最小化状态表一</vt:lpstr>
      <vt:lpstr>作出最小化状态表一</vt:lpstr>
      <vt:lpstr>作出最小化状态表二</vt:lpstr>
      <vt:lpstr>3） 状态分配</vt:lpstr>
      <vt:lpstr>PowerPoint 演示文稿</vt:lpstr>
      <vt:lpstr>状态分配方案总数计算 </vt:lpstr>
      <vt:lpstr>n = 4, K = 2 全部状态分配方案</vt:lpstr>
      <vt:lpstr>n = 4, K = 2 全部状态分配方案</vt:lpstr>
      <vt:lpstr>真正独立的状态分配方案总数  Unique State Assibnment</vt:lpstr>
      <vt:lpstr>n = 4, K = 2 全部状态分配方案</vt:lpstr>
      <vt:lpstr>选择状态分配方案</vt:lpstr>
      <vt:lpstr>选择状态分配方案</vt:lpstr>
      <vt:lpstr>选择状态分配方案</vt:lpstr>
      <vt:lpstr>选择状态分配方案</vt:lpstr>
      <vt:lpstr>（2）相邻状态分配法 State Assignment Rules</vt:lpstr>
      <vt:lpstr>规则I：在相同输入条件下，次态相同，现态相邻。 </vt:lpstr>
      <vt:lpstr>PowerPoint 演示文稿</vt:lpstr>
      <vt:lpstr>规则III：输出完全相同，现态相邻。</vt:lpstr>
      <vt:lpstr>满足状态 S1 、 S2 相邻要求的总改善效果为：</vt:lpstr>
      <vt:lpstr>例1  完成如图所示状态表的状态分配。</vt:lpstr>
      <vt:lpstr>例1 完成如图所示状态表的状态分配。</vt:lpstr>
      <vt:lpstr>例2  完成如图所示状态表的状态分配（规则1不考虑输入为“11”的组合））。</vt:lpstr>
      <vt:lpstr>例2  完成如图所示状态表的状态分配。</vt:lpstr>
      <vt:lpstr>例2  完成如图所示状态表的状态分配。</vt:lpstr>
      <vt:lpstr>例2  完成如图所示状态表的状态分配。</vt:lpstr>
      <vt:lpstr>4）触发器类型的选择及激励函数和输出函数的确定</vt:lpstr>
      <vt:lpstr>例   分别用 D触发器、JK触发器和 T触发器确定如图所示二进制状态表所要        求出的激励函数和输出函数。</vt:lpstr>
      <vt:lpstr>用JK触发器</vt:lpstr>
      <vt:lpstr>用T触发器</vt:lpstr>
      <vt:lpstr>5）   设计举例</vt:lpstr>
      <vt:lpstr>隐含表</vt:lpstr>
      <vt:lpstr> 状态分配</vt:lpstr>
      <vt:lpstr> 状态分配(2)</vt:lpstr>
      <vt:lpstr>求激励函数和输出函数的表达式</vt:lpstr>
      <vt:lpstr> “1111”序列检测器逻辑电路图</vt:lpstr>
      <vt:lpstr>计数器（Counter）</vt:lpstr>
      <vt:lpstr>无规则计数器</vt:lpstr>
      <vt:lpstr>例2  设计八进制（模八） 　　步进码计数器。</vt:lpstr>
      <vt:lpstr>第二步：根据次态真值表，画出计数器的卡诺图。</vt:lpstr>
      <vt:lpstr>第三步：根据卡诺图确定次态真值表的无关项。</vt:lpstr>
      <vt:lpstr>第四步：分析存在挂起现象的状态表和状态图。</vt:lpstr>
      <vt:lpstr>第四步：分析存在挂起现象的状态表和状态图。</vt:lpstr>
      <vt:lpstr>第五步：解决挂起问题</vt:lpstr>
      <vt:lpstr>第3章作业（2）</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同步时序电路的分析</dc:title>
  <dc:creator>mcx</dc:creator>
  <cp:lastModifiedBy>jinyu wang</cp:lastModifiedBy>
  <cp:revision>638</cp:revision>
  <dcterms:created xsi:type="dcterms:W3CDTF">2002-09-09T07:46:00Z</dcterms:created>
  <dcterms:modified xsi:type="dcterms:W3CDTF">2025-04-09T14:26:44Z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2052-11.8.2.10393</vt:lpwstr>
  </property>
  <property fmtid="{D5CDD505-2E9C-101B-9397-08002B2CF9AE}" pid="3" name="ICV">
    <vt:lpwstr>DE259AEFDA2C474DAE7EBF232B23FC96_13</vt:lpwstr>
  </property>
</Properties>
</file>